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468" r:id="rId2"/>
    <p:sldId id="668" r:id="rId3"/>
    <p:sldId id="675" r:id="rId4"/>
    <p:sldId id="667" r:id="rId5"/>
    <p:sldId id="671" r:id="rId6"/>
    <p:sldId id="669" r:id="rId7"/>
    <p:sldId id="672" r:id="rId8"/>
    <p:sldId id="608" r:id="rId9"/>
    <p:sldId id="465" r:id="rId10"/>
    <p:sldId id="676" r:id="rId11"/>
    <p:sldId id="612" r:id="rId12"/>
    <p:sldId id="614" r:id="rId13"/>
    <p:sldId id="657" r:id="rId14"/>
    <p:sldId id="661" r:id="rId15"/>
    <p:sldId id="656" r:id="rId16"/>
    <p:sldId id="677" r:id="rId17"/>
    <p:sldId id="678" r:id="rId18"/>
    <p:sldId id="679" r:id="rId19"/>
    <p:sldId id="651" r:id="rId20"/>
    <p:sldId id="475" r:id="rId21"/>
    <p:sldId id="606" r:id="rId22"/>
  </p:sldIdLst>
  <p:sldSz cx="9144000" cy="6858000" type="screen4x3"/>
  <p:notesSz cx="6797675" cy="9926638"/>
  <p:defaultTextStyle>
    <a:defPPr>
      <a:defRPr lang="de-DE"/>
    </a:defPPr>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n-lt"/>
        <a:ea typeface="+mn-ea"/>
        <a:cs typeface="+mn-cs"/>
      </a:defRPr>
    </a:lvl1pPr>
    <a:lvl2pPr marL="216000" indent="-216000" algn="l" defTabSz="720000" rtl="0" eaLnBrk="1" latinLnBrk="0" hangingPunct="1">
      <a:spcBef>
        <a:spcPts val="850"/>
      </a:spcBef>
      <a:spcAft>
        <a:spcPts val="0"/>
      </a:spcAft>
      <a:buClr>
        <a:schemeClr val="tx2"/>
      </a:buClr>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2pPr>
    <a:lvl3pPr marL="216000" indent="-216000" algn="l" defTabSz="720000" rtl="0" eaLnBrk="1" latinLnBrk="0" hangingPunct="1">
      <a:spcBef>
        <a:spcPts val="0"/>
      </a:spcBef>
      <a:spcAft>
        <a:spcPts val="0"/>
      </a:spcAft>
      <a:buClr>
        <a:schemeClr val="tx2"/>
      </a:buClr>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n-lt"/>
        <a:ea typeface="+mn-ea"/>
        <a:cs typeface="+mn-cs"/>
      </a:defRPr>
    </a:lvl4pPr>
    <a:lvl5pPr marL="216000" indent="-216000" algn="l" defTabSz="720000" rtl="0" eaLnBrk="1" latinLnBrk="0" hangingPunct="1">
      <a:spcBef>
        <a:spcPts val="700"/>
      </a:spcBef>
      <a:buClr>
        <a:schemeClr val="tx2"/>
      </a:buClr>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n-lt"/>
        <a:ea typeface="+mn-ea"/>
        <a:cs typeface="+mn-cs"/>
      </a:defRPr>
    </a:lvl5pPr>
    <a:lvl6pPr marL="216000" indent="-216000" algn="l" defTabSz="720000" rtl="0" eaLnBrk="1" latinLnBrk="0" hangingPunct="1">
      <a:spcBef>
        <a:spcPts val="0"/>
      </a:spcBef>
      <a:buClr>
        <a:schemeClr val="tx2"/>
      </a:buClr>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
        <a:schemeClr val="tx2"/>
      </a:buClr>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p:defaultTextStyle>
  <p:extLst>
    <p:ext uri="{EFAFB233-063F-42B5-8137-9DF3F51BA10A}">
      <p15:sldGuideLst xmlns:p15="http://schemas.microsoft.com/office/powerpoint/2012/main" xmlns="">
        <p15:guide id="6" pos="2971">
          <p15:clr>
            <a:srgbClr val="A4A3A4"/>
          </p15:clr>
        </p15:guide>
        <p15:guide id="7" pos="2789">
          <p15:clr>
            <a:srgbClr val="A4A3A4"/>
          </p15:clr>
        </p15:guide>
        <p15:guide id="8" pos="3696">
          <p15:clr>
            <a:srgbClr val="A4A3A4"/>
          </p15:clr>
        </p15:guide>
        <p15:guide id="9" pos="3833">
          <p15:clr>
            <a:srgbClr val="A4A3A4"/>
          </p15:clr>
        </p15:guide>
        <p15:guide id="11" pos="2064">
          <p15:clr>
            <a:srgbClr val="A4A3A4"/>
          </p15:clr>
        </p15:guide>
        <p15:guide id="12" pos="1927">
          <p15:clr>
            <a:srgbClr val="A4A3A4"/>
          </p15:clr>
        </p15:guide>
        <p15:guide id="14" pos="4150">
          <p15:clr>
            <a:srgbClr val="A4A3A4"/>
          </p15:clr>
        </p15:guide>
        <p15:guide id="15" pos="4286">
          <p15:clr>
            <a:srgbClr val="A4A3A4"/>
          </p15:clr>
        </p15:guide>
        <p15:guide id="19" pos="3107">
          <p15:clr>
            <a:srgbClr val="A4A3A4"/>
          </p15:clr>
        </p15:guide>
        <p15:guide id="20" pos="3515">
          <p15:clr>
            <a:srgbClr val="A4A3A4"/>
          </p15:clr>
        </p15:guide>
        <p15:guide id="21" orient="horz" pos="2160">
          <p15:clr>
            <a:srgbClr val="A4A3A4"/>
          </p15:clr>
        </p15:guide>
        <p15:guide id="22"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Keller" initials="SK" lastIdx="6" clrIdx="0"/>
  <p:cmAuthor id="1" name="Markus Schenker" initials="M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1"/>
    <a:srgbClr val="43576E"/>
    <a:srgbClr val="8D7D73"/>
    <a:srgbClr val="00FF00"/>
    <a:srgbClr val="504F47"/>
    <a:srgbClr val="6C7448"/>
    <a:srgbClr val="642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291944-D6CE-494D-B298-13B4852C714D}">
  <a:tblStyle styleId="{98291944-D6CE-494D-B298-13B4852C714D}" styleName="SFP Tabellenstil">
    <a:tblBg/>
    <a:wholeTbl>
      <a:tcTxStyle b="off" i="off">
        <a:fontRef idx="major"/>
        <a:schemeClr val="tx1"/>
      </a:tcTxStyle>
      <a:tcStyle>
        <a:tcBdr>
          <a:left>
            <a:ln>
              <a:noFill/>
            </a:ln>
          </a:left>
          <a:right>
            <a:ln>
              <a:noFill/>
            </a:ln>
          </a:right>
          <a:top>
            <a:ln>
              <a:noFill/>
            </a:ln>
          </a:top>
          <a:bottom>
            <a:ln>
              <a:noFill/>
            </a:ln>
          </a:bottom>
          <a:insideH>
            <a:ln w="6350" cap="flat" cmpd="sng" algn="ctr">
              <a:solidFill>
                <a:schemeClr val="lt2"/>
              </a:solidFill>
              <a:prstDash val="solid"/>
            </a:ln>
          </a:insideH>
          <a:insideV>
            <a:ln>
              <a:noFill/>
            </a:ln>
          </a:insideV>
        </a:tcBdr>
      </a:tcStyle>
    </a:wholeTbl>
    <a:band1H>
      <a:tcStyle>
        <a:tcBdr/>
      </a:tcStyle>
    </a:band1H>
    <a:band2H>
      <a:tcStyle>
        <a:tcBdr/>
      </a:tcStyle>
    </a:band2H>
    <a:band1V>
      <a:tcStyle>
        <a:tcBdr/>
      </a:tcStyle>
    </a:band1V>
    <a:band2V>
      <a:tcStyle>
        <a:tcBdr/>
      </a:tcStyle>
    </a:band2V>
    <a:lastCol>
      <a:tcTxStyle b="on" i="off">
        <a:fontRef idx="major"/>
        <a:schemeClr val="tx1"/>
      </a:tcTxStyle>
      <a:tcStyle>
        <a:tcBdr/>
      </a:tcStyle>
    </a:lastCol>
    <a:firstCol>
      <a:tcTxStyle b="on" i="off">
        <a:fontRef idx="major"/>
        <a:schemeClr val="tx2"/>
      </a:tcTxStyle>
      <a:tcStyle>
        <a:tcBdr/>
      </a:tcStyle>
    </a:firstCol>
    <a:lastRow>
      <a:tcTxStyle b="on" i="off">
        <a:fontRef idx="major"/>
        <a:schemeClr val="tx1"/>
      </a:tcTxStyle>
      <a:tcStyle>
        <a:tcBdr/>
      </a:tcStyle>
    </a:lastRow>
    <a:seCell>
      <a:tcStyle>
        <a:tcBdr/>
      </a:tcStyle>
    </a:seCell>
    <a:swCell>
      <a:tcStyle>
        <a:tcBdr/>
      </a:tcStyle>
    </a:swCell>
    <a:firstRow>
      <a:tcTxStyle b="on" i="off">
        <a:fontRef idx="major"/>
        <a:schemeClr val="tx2"/>
      </a:tcTxStyle>
      <a:tcStyle>
        <a:tcBdr>
          <a:bottom>
            <a:ln w="25400" cap="flat" cmpd="sng" algn="ctr">
              <a:solidFill>
                <a:schemeClr val="lt2"/>
              </a:solidFill>
              <a:prstDash val="solid"/>
            </a:ln>
          </a:bottom>
        </a:tcBdr>
      </a:tcStyle>
    </a:firstRow>
    <a:neCell>
      <a:tcStyle>
        <a:tcBdr/>
      </a:tcStyle>
    </a:neCell>
    <a:nwCell>
      <a:tcStyle>
        <a:tcBdr/>
      </a:tcStyle>
    </a:nwCell>
    <a:extLst/>
  </a:tblStyle>
  <a:tblStyle styleId="{A61FF0F8-B16E-4894-93A2-D45A47107C2B}" styleName="SFP Fakten">
    <a:tblBg/>
    <a:wholeTbl>
      <a:tcTxStyle b="off" i="off">
        <a:fontRef idx="minor"/>
        <a:schemeClr val="tx2"/>
      </a:tcTxStyle>
      <a:tcStyle>
        <a:tcBdr>
          <a:left>
            <a:ln>
              <a:noFill/>
            </a:ln>
          </a:left>
          <a:right>
            <a:ln>
              <a:noFill/>
            </a:ln>
          </a:right>
          <a:top>
            <a:ln w="6350" cap="flat" cmpd="sng" algn="ctr">
              <a:solidFill>
                <a:schemeClr val="lt2"/>
              </a:solidFill>
              <a:prstDash val="solid"/>
            </a:ln>
          </a:top>
          <a:bottom>
            <a:ln w="6350" cap="flat" cmpd="sng" algn="ctr">
              <a:solidFill>
                <a:schemeClr val="lt2"/>
              </a:solidFill>
              <a:prstDash val="solid"/>
            </a:ln>
          </a:bottom>
          <a:insideH>
            <a:ln w="6350" cap="flat" cmpd="sng" algn="ctr">
              <a:solidFill>
                <a:schemeClr val="lt2"/>
              </a:solidFill>
              <a:prstDash val="solid"/>
            </a:ln>
          </a:insideH>
          <a:insideV>
            <a:ln>
              <a:noFill/>
            </a:ln>
          </a:insideV>
        </a:tcBdr>
      </a:tcStyle>
    </a:wholeTbl>
    <a:extLst/>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4" autoAdjust="0"/>
    <p:restoredTop sz="95228" autoAdjust="0"/>
  </p:normalViewPr>
  <p:slideViewPr>
    <p:cSldViewPr showGuides="1">
      <p:cViewPr>
        <p:scale>
          <a:sx n="104" d="100"/>
          <a:sy n="104" d="100"/>
        </p:scale>
        <p:origin x="-1186" y="792"/>
      </p:cViewPr>
      <p:guideLst>
        <p:guide orient="horz" pos="2160"/>
        <p:guide pos="2971"/>
        <p:guide pos="2789"/>
        <p:guide pos="3696"/>
        <p:guide pos="3833"/>
        <p:guide pos="2064"/>
        <p:guide pos="1927"/>
        <p:guide pos="4150"/>
        <p:guide pos="4286"/>
        <p:guide pos="3107"/>
        <p:guide pos="3515"/>
        <p:guide pos="295"/>
      </p:guideLst>
    </p:cSldViewPr>
  </p:slideViewPr>
  <p:outlineViewPr>
    <p:cViewPr>
      <p:scale>
        <a:sx n="33" d="100"/>
        <a:sy n="33" d="100"/>
      </p:scale>
      <p:origin x="0" y="-30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FFIL01\GROUP$\TRADING_CM\CAPITAL%20MARKETS%20(CM)\Projekte\AST\AST%20Swiss%20Real%20Estate\Pr&#228;sentationen\grafike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FFIL01\GROUP$\TRADING_CM\CAPITAL%20MARKETS%20(CM)\Projekte\AST\AST%20Swiss%20Real%20Estate\Pr&#228;sentationen\grafiken.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rtl="0">
              <a:defRPr lang="en-US" sz="1200" b="0" i="0" u="none" strike="noStrike" kern="1200" baseline="0">
                <a:solidFill>
                  <a:schemeClr val="accent1"/>
                </a:solidFill>
                <a:latin typeface="+mn-lt"/>
                <a:ea typeface="+mn-ea"/>
                <a:cs typeface="+mn-cs"/>
              </a:defRPr>
            </a:pPr>
            <a:r>
              <a:rPr lang="en-US" dirty="0"/>
              <a:t>Portfolioaufteilung nach Typ</a:t>
            </a:r>
          </a:p>
        </c:rich>
      </c:tx>
      <c:layout>
        <c:manualLayout>
          <c:xMode val="edge"/>
          <c:yMode val="edge"/>
          <c:x val="8.2415061661671493E-2"/>
          <c:y val="3.668902098493429E-2"/>
        </c:manualLayout>
      </c:layout>
      <c:overlay val="0"/>
    </c:title>
    <c:autoTitleDeleted val="0"/>
    <c:plotArea>
      <c:layout/>
      <c:pieChart>
        <c:varyColors val="1"/>
        <c:ser>
          <c:idx val="0"/>
          <c:order val="0"/>
          <c:tx>
            <c:strRef>
              <c:f>Sheet1!$H$14</c:f>
              <c:strCache>
                <c:ptCount val="1"/>
                <c:pt idx="0">
                  <c:v>Portfolioaufteilung nach Typ</c:v>
                </c:pt>
              </c:strCache>
            </c:strRef>
          </c:tx>
          <c:explosion val="5"/>
          <c:dPt>
            <c:idx val="0"/>
            <c:bubble3D val="0"/>
            <c:spPr>
              <a:solidFill>
                <a:schemeClr val="accent1"/>
              </a:solidFill>
            </c:spPr>
            <c:extLst xmlns:c16r2="http://schemas.microsoft.com/office/drawing/2015/06/chart">
              <c:ext xmlns:c16="http://schemas.microsoft.com/office/drawing/2014/chart" uri="{C3380CC4-5D6E-409C-BE32-E72D297353CC}">
                <c16:uniqueId val="{00000001-24BE-C74D-806A-47FF48CBCB93}"/>
              </c:ext>
            </c:extLst>
          </c:dPt>
          <c:dPt>
            <c:idx val="1"/>
            <c:bubble3D val="0"/>
            <c:spPr>
              <a:solidFill>
                <a:srgbClr val="A7C4E3"/>
              </a:solidFill>
            </c:spPr>
            <c:extLst xmlns:c16r2="http://schemas.microsoft.com/office/drawing/2015/06/chart">
              <c:ext xmlns:c16="http://schemas.microsoft.com/office/drawing/2014/chart" uri="{C3380CC4-5D6E-409C-BE32-E72D297353CC}">
                <c16:uniqueId val="{00000003-24BE-C74D-806A-47FF48CBCB93}"/>
              </c:ext>
            </c:extLst>
          </c:dPt>
          <c:dLbls>
            <c:dLbl>
              <c:idx val="0"/>
              <c:layout>
                <c:manualLayout>
                  <c:x val="-0.14043418774780811"/>
                  <c:y val="-0.13633259823787194"/>
                </c:manualLayout>
              </c:layout>
              <c:spPr/>
              <c:txPr>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4BE-C74D-806A-47FF48CBCB93}"/>
                </c:ext>
              </c:extLst>
            </c:dLbl>
            <c:dLbl>
              <c:idx val="1"/>
              <c:layout>
                <c:manualLayout>
                  <c:x val="0.14751270452895515"/>
                  <c:y val="0.11468095267725317"/>
                </c:manualLayout>
              </c:layout>
              <c:spPr/>
              <c:txPr>
                <a:bodyPr/>
                <a:lstStyle/>
                <a:p>
                  <a:pPr>
                    <a:defRPr b="1">
                      <a:solidFill>
                        <a:schemeClr val="bg1"/>
                      </a:solidFill>
                    </a:defRPr>
                  </a:pPr>
                  <a:endParaRPr lang="de-DE"/>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4BE-C74D-806A-47FF48CBCB93}"/>
                </c:ext>
              </c:extLst>
            </c:dLbl>
            <c:spPr>
              <a:noFill/>
              <a:ln>
                <a:noFill/>
              </a:ln>
              <a:effectLst/>
            </c:spPr>
            <c:txPr>
              <a:bodyPr/>
              <a:lstStyle/>
              <a:p>
                <a:pPr>
                  <a:defRPr b="1"/>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Sheet1!$G$15:$G$16</c:f>
              <c:strCache>
                <c:ptCount val="2"/>
                <c:pt idx="0">
                  <c:v>Bestandesportfolio mind. 70%</c:v>
                </c:pt>
                <c:pt idx="1">
                  <c:v>Bauprojekte und Projektentwicklung max. 30%</c:v>
                </c:pt>
              </c:strCache>
            </c:strRef>
          </c:cat>
          <c:val>
            <c:numRef>
              <c:f>Sheet1!$H$15:$H$16</c:f>
              <c:numCache>
                <c:formatCode>0%</c:formatCode>
                <c:ptCount val="2"/>
                <c:pt idx="0">
                  <c:v>0.7</c:v>
                </c:pt>
                <c:pt idx="1">
                  <c:v>0.3</c:v>
                </c:pt>
              </c:numCache>
            </c:numRef>
          </c:val>
          <c:extLst xmlns:c16r2="http://schemas.microsoft.com/office/drawing/2015/06/chart">
            <c:ext xmlns:c16="http://schemas.microsoft.com/office/drawing/2014/chart" uri="{C3380CC4-5D6E-409C-BE32-E72D297353CC}">
              <c16:uniqueId val="{00000004-24BE-C74D-806A-47FF48CBCB9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4887792954355619"/>
          <c:y val="0.37885809728329412"/>
          <c:w val="0.43445530142976463"/>
          <c:h val="0.36578995807342263"/>
        </c:manualLayout>
      </c:layout>
      <c:overlay val="0"/>
      <c:txPr>
        <a:bodyPr/>
        <a:lstStyle/>
        <a:p>
          <a:pPr>
            <a:defRPr lang="de-CH" sz="1000" b="0" i="0" u="none" strike="noStrike" kern="1200" baseline="0">
              <a:solidFill>
                <a:schemeClr val="tx2"/>
              </a:solidFill>
              <a:latin typeface="+mn-lt"/>
              <a:ea typeface="+mn-ea"/>
              <a:cs typeface="+mn-cs"/>
            </a:defRPr>
          </a:pPr>
          <a:endParaRPr lang="de-D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rtl="0">
              <a:defRPr lang="en-US" sz="1200" b="0" i="0" u="none" strike="noStrike" kern="1200" baseline="0">
                <a:solidFill>
                  <a:schemeClr val="accent1"/>
                </a:solidFill>
                <a:latin typeface="+mn-lt"/>
                <a:ea typeface="+mn-ea"/>
                <a:cs typeface="+mn-cs"/>
              </a:defRPr>
            </a:pPr>
            <a:r>
              <a:rPr lang="en-US" sz="1200" b="0" i="0" u="none" strike="noStrike" kern="1200" baseline="0" dirty="0">
                <a:solidFill>
                  <a:schemeClr val="accent1"/>
                </a:solidFill>
                <a:latin typeface="+mn-lt"/>
                <a:ea typeface="+mn-ea"/>
                <a:cs typeface="+mn-cs"/>
              </a:rPr>
              <a:t>Portfolioaufteilung nach Nutzung</a:t>
            </a:r>
          </a:p>
        </c:rich>
      </c:tx>
      <c:layout>
        <c:manualLayout>
          <c:xMode val="edge"/>
          <c:yMode val="edge"/>
          <c:x val="0.1496507272590937"/>
          <c:y val="3.2067144054700993E-2"/>
        </c:manualLayout>
      </c:layout>
      <c:overlay val="0"/>
    </c:title>
    <c:autoTitleDeleted val="0"/>
    <c:plotArea>
      <c:layout/>
      <c:pieChart>
        <c:varyColors val="1"/>
        <c:ser>
          <c:idx val="0"/>
          <c:order val="0"/>
          <c:tx>
            <c:strRef>
              <c:f>Sheet1!$H$1</c:f>
              <c:strCache>
                <c:ptCount val="1"/>
              </c:strCache>
            </c:strRef>
          </c:tx>
          <c:spPr>
            <a:solidFill>
              <a:srgbClr val="A7C4E3"/>
            </a:solidFill>
            <a:effectLst/>
          </c:spPr>
          <c:explosion val="5"/>
          <c:dPt>
            <c:idx val="0"/>
            <c:bubble3D val="0"/>
            <c:spPr>
              <a:solidFill>
                <a:schemeClr val="accent1"/>
              </a:solidFill>
              <a:effectLst/>
            </c:spPr>
            <c:extLst xmlns:c16r2="http://schemas.microsoft.com/office/drawing/2015/06/chart">
              <c:ext xmlns:c16="http://schemas.microsoft.com/office/drawing/2014/chart" uri="{C3380CC4-5D6E-409C-BE32-E72D297353CC}">
                <c16:uniqueId val="{00000001-2C2A-7A43-BAA0-DB37DCFEB067}"/>
              </c:ext>
            </c:extLst>
          </c:dPt>
          <c:dPt>
            <c:idx val="1"/>
            <c:bubble3D val="0"/>
            <c:extLst xmlns:c16r2="http://schemas.microsoft.com/office/drawing/2015/06/chart">
              <c:ext xmlns:c16="http://schemas.microsoft.com/office/drawing/2014/chart" uri="{C3380CC4-5D6E-409C-BE32-E72D297353CC}">
                <c16:uniqueId val="{00000002-2C2A-7A43-BAA0-DB37DCFEB067}"/>
              </c:ext>
            </c:extLst>
          </c:dPt>
          <c:dPt>
            <c:idx val="2"/>
            <c:bubble3D val="0"/>
            <c:spPr>
              <a:gradFill flip="none" rotWithShape="1">
                <a:gsLst>
                  <a:gs pos="30000">
                    <a:schemeClr val="accent1"/>
                  </a:gs>
                  <a:gs pos="59000">
                    <a:schemeClr val="accent1">
                      <a:tint val="44500"/>
                      <a:satMod val="160000"/>
                    </a:schemeClr>
                  </a:gs>
                  <a:gs pos="88000">
                    <a:srgbClr val="A7C4E3"/>
                  </a:gs>
                </a:gsLst>
                <a:lin ang="7800000" scaled="0"/>
                <a:tileRect/>
              </a:gradFill>
              <a:effectLst/>
            </c:spPr>
            <c:extLst xmlns:c16r2="http://schemas.microsoft.com/office/drawing/2015/06/chart">
              <c:ext xmlns:c16="http://schemas.microsoft.com/office/drawing/2014/chart" uri="{C3380CC4-5D6E-409C-BE32-E72D297353CC}">
                <c16:uniqueId val="{00000004-2C2A-7A43-BAA0-DB37DCFEB067}"/>
              </c:ext>
            </c:extLst>
          </c:dPt>
          <c:dLbls>
            <c:dLbl>
              <c:idx val="0"/>
              <c:layout>
                <c:manualLayout>
                  <c:x val="-0.13526214430327427"/>
                  <c:y val="5.315613080028144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C2A-7A43-BAA0-DB37DCFEB067}"/>
                </c:ext>
              </c:extLst>
            </c:dLbl>
            <c:dLbl>
              <c:idx val="1"/>
              <c:layout>
                <c:manualLayout>
                  <c:x val="8.3090700264640743E-2"/>
                  <c:y val="-0.1673622964451761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C2A-7A43-BAA0-DB37DCFEB06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C2A-7A43-BAA0-DB37DCFEB067}"/>
                </c:ext>
              </c:extLst>
            </c:dLbl>
            <c:spPr>
              <a:noFill/>
              <a:ln>
                <a:noFill/>
              </a:ln>
              <a:effectLst/>
            </c:spPr>
            <c:txPr>
              <a:bodyPr/>
              <a:lstStyle/>
              <a:p>
                <a:pPr>
                  <a:defRPr b="1">
                    <a:solidFill>
                      <a:schemeClr val="bg1"/>
                    </a:solidFill>
                  </a:defRPr>
                </a:pPr>
                <a:endParaRPr lang="de-DE"/>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Sheet1!$G$2:$G$4</c:f>
              <c:strCache>
                <c:ptCount val="3"/>
                <c:pt idx="0">
                  <c:v>Mind. 40% Wohnen</c:v>
                </c:pt>
                <c:pt idx="1">
                  <c:v>Mind. 40% Kommerziell</c:v>
                </c:pt>
                <c:pt idx="2">
                  <c:v>Mind. 20% Büronutzung</c:v>
                </c:pt>
              </c:strCache>
            </c:strRef>
          </c:cat>
          <c:val>
            <c:numRef>
              <c:f>Sheet1!$H$2:$H$4</c:f>
              <c:numCache>
                <c:formatCode>0%</c:formatCode>
                <c:ptCount val="3"/>
                <c:pt idx="0">
                  <c:v>0.4</c:v>
                </c:pt>
                <c:pt idx="1">
                  <c:v>0.4</c:v>
                </c:pt>
                <c:pt idx="2">
                  <c:v>0.2</c:v>
                </c:pt>
              </c:numCache>
            </c:numRef>
          </c:val>
          <c:extLst xmlns:c16r2="http://schemas.microsoft.com/office/drawing/2015/06/chart">
            <c:ext xmlns:c16="http://schemas.microsoft.com/office/drawing/2014/chart" uri="{C3380CC4-5D6E-409C-BE32-E72D297353CC}">
              <c16:uniqueId val="{00000005-2C2A-7A43-BAA0-DB37DCFEB067}"/>
            </c:ext>
          </c:extLst>
        </c:ser>
        <c:dLbls>
          <c:showLegendKey val="0"/>
          <c:showVal val="0"/>
          <c:showCatName val="0"/>
          <c:showSerName val="0"/>
          <c:showPercent val="0"/>
          <c:showBubbleSize val="0"/>
          <c:showLeaderLines val="1"/>
        </c:dLbls>
        <c:firstSliceAng val="0"/>
      </c:pieChart>
    </c:plotArea>
    <c:legend>
      <c:legendPos val="r"/>
      <c:legendEntry>
        <c:idx val="2"/>
        <c:delete val="1"/>
      </c:legendEntry>
      <c:layout>
        <c:manualLayout>
          <c:xMode val="edge"/>
          <c:yMode val="edge"/>
          <c:x val="0.57559589889150831"/>
          <c:y val="0.36319954348506733"/>
          <c:w val="0.38210959089504171"/>
          <c:h val="0.29550883235196085"/>
        </c:manualLayout>
      </c:layout>
      <c:overlay val="0"/>
      <c:txPr>
        <a:bodyPr/>
        <a:lstStyle/>
        <a:p>
          <a:pPr>
            <a:defRPr>
              <a:solidFill>
                <a:schemeClr val="tx2"/>
              </a:solidFill>
            </a:defRPr>
          </a:pPr>
          <a:endParaRPr lang="de-DE"/>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solidFill>
                  <a:schemeClr val="accent1"/>
                </a:solidFill>
              </a:defRPr>
            </a:pPr>
            <a:r>
              <a:rPr lang="en-US" sz="1200" b="1" baseline="0" dirty="0">
                <a:solidFill>
                  <a:schemeClr val="accent1"/>
                </a:solidFill>
              </a:rPr>
              <a:t>Portfolioaufteilung nach Nutzung</a:t>
            </a:r>
          </a:p>
        </c:rich>
      </c:tx>
      <c:layout>
        <c:manualLayout>
          <c:xMode val="edge"/>
          <c:yMode val="edge"/>
          <c:x val="2.3274329942312736E-3"/>
          <c:y val="3.1123992758974494E-2"/>
        </c:manualLayout>
      </c:layout>
      <c:overlay val="0"/>
    </c:title>
    <c:autoTitleDeleted val="0"/>
    <c:plotArea>
      <c:layout>
        <c:manualLayout>
          <c:layoutTarget val="inner"/>
          <c:xMode val="edge"/>
          <c:yMode val="edge"/>
          <c:x val="9.1068269196562093E-2"/>
          <c:y val="0.24157609938764973"/>
          <c:w val="0.39684786905846942"/>
          <c:h val="0.64699796427847889"/>
        </c:manualLayout>
      </c:layout>
      <c:pieChart>
        <c:varyColors val="1"/>
        <c:ser>
          <c:idx val="0"/>
          <c:order val="0"/>
          <c:tx>
            <c:strRef>
              <c:f>Sheet1!$B$1</c:f>
              <c:strCache>
                <c:ptCount val="1"/>
                <c:pt idx="0">
                  <c:v>Portfolioaufteilung nach Nutzung</c:v>
                </c:pt>
              </c:strCache>
            </c:strRef>
          </c:tx>
          <c:spPr>
            <a:effectLst>
              <a:outerShdw blurRad="50800" dist="50800" dir="5400000" algn="ctr" rotWithShape="0">
                <a:schemeClr val="bg1"/>
              </a:outerShdw>
            </a:effectLst>
          </c:spPr>
          <c:dPt>
            <c:idx val="1"/>
            <c:bubble3D val="0"/>
            <c:explosion val="16"/>
            <c:spPr>
              <a:solidFill>
                <a:schemeClr val="accent1">
                  <a:lumMod val="40000"/>
                  <a:lumOff val="60000"/>
                </a:schemeClr>
              </a:solidFill>
              <a:effectLst>
                <a:outerShdw blurRad="50800" dist="50800" dir="5400000" algn="ctr" rotWithShape="0">
                  <a:schemeClr val="bg1"/>
                </a:outerShdw>
              </a:effectLst>
            </c:spPr>
            <c:extLst xmlns:c16r2="http://schemas.microsoft.com/office/drawing/2015/06/chart">
              <c:ext xmlns:c16="http://schemas.microsoft.com/office/drawing/2014/chart" uri="{C3380CC4-5D6E-409C-BE32-E72D297353CC}">
                <c16:uniqueId val="{00000001-4D42-D343-84C0-3AC92D164BD7}"/>
              </c:ext>
            </c:extLst>
          </c:dPt>
          <c:dLbls>
            <c:dLbl>
              <c:idx val="0"/>
              <c:layout>
                <c:manualLayout>
                  <c:x val="-0.13468352189723529"/>
                  <c:y val="-0.13012851513230556"/>
                </c:manualLayout>
              </c:layout>
              <c:tx>
                <c:rich>
                  <a:bodyPr/>
                  <a:lstStyle/>
                  <a:p>
                    <a:r>
                      <a:rPr lang="en-US" dirty="0" smtClean="0">
                        <a:solidFill>
                          <a:schemeClr val="bg1"/>
                        </a:solidFill>
                      </a:rPr>
                      <a:t>52%</a:t>
                    </a:r>
                    <a:endParaRPr lang="en-US" dirty="0">
                      <a:solidFill>
                        <a:schemeClr val="bg1"/>
                      </a:solidFill>
                    </a:endParaRPr>
                  </a:p>
                </c:rich>
              </c:tx>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42-D343-84C0-3AC92D164BD7}"/>
                </c:ext>
              </c:extLst>
            </c:dLbl>
            <c:dLbl>
              <c:idx val="1"/>
              <c:layout>
                <c:manualLayout>
                  <c:x val="0.12132607156418773"/>
                  <c:y val="0.13802265434559557"/>
                </c:manualLayout>
              </c:layout>
              <c:tx>
                <c:rich>
                  <a:bodyPr/>
                  <a:lstStyle/>
                  <a:p>
                    <a:r>
                      <a:rPr lang="en-US" dirty="0" smtClean="0">
                        <a:solidFill>
                          <a:schemeClr val="bg1"/>
                        </a:solidFill>
                      </a:rPr>
                      <a:t>48%</a:t>
                    </a:r>
                    <a:endParaRPr lang="en-US" dirty="0">
                      <a:solidFill>
                        <a:schemeClr val="bg1"/>
                      </a:solidFill>
                    </a:endParaRPr>
                  </a:p>
                </c:rich>
              </c:tx>
              <c:dLblPos val="bestFit"/>
              <c:showLegendKey val="0"/>
              <c:showVal val="1"/>
              <c:showCatName val="0"/>
              <c:showSerName val="0"/>
              <c:showPercent val="0"/>
              <c:showBubbleSize val="0"/>
            </c:dLbl>
            <c:spPr>
              <a:effectLst>
                <a:glow>
                  <a:schemeClr val="bg1"/>
                </a:glow>
              </a:effectLst>
            </c:spPr>
            <c:txPr>
              <a:bodyPr wrap="square" lIns="38100" tIns="19050" rIns="38100" bIns="19050" anchor="ctr">
                <a:spAutoFit/>
              </a:bodyPr>
              <a:lstStyle/>
              <a:p>
                <a:pPr>
                  <a:defRPr sz="1200"/>
                </a:pPr>
                <a:endParaRPr lang="de-DE"/>
              </a:p>
            </c:tx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Wohnen</c:v>
                </c:pt>
                <c:pt idx="1">
                  <c:v>Kommerziell</c:v>
                </c:pt>
              </c:strCache>
            </c:strRef>
          </c:cat>
          <c:val>
            <c:numRef>
              <c:f>Sheet1!$B$2:$B$3</c:f>
              <c:numCache>
                <c:formatCode>0%</c:formatCode>
                <c:ptCount val="2"/>
                <c:pt idx="0">
                  <c:v>0.52</c:v>
                </c:pt>
                <c:pt idx="1">
                  <c:v>0.48</c:v>
                </c:pt>
              </c:numCache>
            </c:numRef>
          </c:val>
          <c:extLst xmlns:c16r2="http://schemas.microsoft.com/office/drawing/2015/06/chart">
            <c:ext xmlns:c16="http://schemas.microsoft.com/office/drawing/2014/chart" uri="{C3380CC4-5D6E-409C-BE32-E72D297353CC}">
              <c16:uniqueId val="{00000003-4D42-D343-84C0-3AC92D164BD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6663147541213599"/>
          <c:y val="0.40969344909389155"/>
          <c:w val="0.27505397690404815"/>
          <c:h val="0.26453923420273567"/>
        </c:manualLayout>
      </c:layout>
      <c:overlay val="0"/>
      <c:txPr>
        <a:bodyPr/>
        <a:lstStyle/>
        <a:p>
          <a:pPr>
            <a:defRPr sz="1100" baseline="0">
              <a:solidFill>
                <a:schemeClr val="tx2"/>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0.22601</cdr:x>
      <cdr:y>0.31554</cdr:y>
    </cdr:from>
    <cdr:to>
      <cdr:x>0.35771</cdr:x>
      <cdr:y>0.46706</cdr:y>
    </cdr:to>
    <cdr:cxnSp macro="">
      <cdr:nvCxnSpPr>
        <cdr:cNvPr id="3" name="Straight Arrow Connector 2">
          <a:extLst xmlns:a="http://schemas.openxmlformats.org/drawingml/2006/main">
            <a:ext uri="{FF2B5EF4-FFF2-40B4-BE49-F238E27FC236}">
              <a16:creationId xmlns="" xmlns:a16="http://schemas.microsoft.com/office/drawing/2014/main" id="{45C32C26-EE6D-FA4E-AF0E-641028650EEA}"/>
            </a:ext>
          </a:extLst>
        </cdr:cNvPr>
        <cdr:cNvCxnSpPr/>
      </cdr:nvCxnSpPr>
      <cdr:spPr>
        <a:xfrm xmlns:a="http://schemas.openxmlformats.org/drawingml/2006/main" flipV="1">
          <a:off x="849980" y="683733"/>
          <a:ext cx="495304" cy="328325"/>
        </a:xfrm>
        <a:prstGeom xmlns:a="http://schemas.openxmlformats.org/drawingml/2006/main" prst="straightConnector1">
          <a:avLst/>
        </a:prstGeom>
        <a:ln xmlns:a="http://schemas.openxmlformats.org/drawingml/2006/main" w="28575">
          <a:solidFill>
            <a:schemeClr val="bg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8056"/>
          </a:xfrm>
          <a:prstGeom prst="rect">
            <a:avLst/>
          </a:prstGeom>
        </p:spPr>
        <p:txBody>
          <a:bodyPr vert="horz" lIns="91972" tIns="45986" rIns="91972" bIns="45986" rtlCol="0"/>
          <a:lstStyle>
            <a:lvl1pPr algn="l">
              <a:defRPr sz="1200"/>
            </a:lvl1pPr>
          </a:lstStyle>
          <a:p>
            <a:endParaRPr lang="fr-FR" dirty="0"/>
          </a:p>
        </p:txBody>
      </p:sp>
      <p:sp>
        <p:nvSpPr>
          <p:cNvPr id="3" name="Espace réservé de la date 2"/>
          <p:cNvSpPr>
            <a:spLocks noGrp="1"/>
          </p:cNvSpPr>
          <p:nvPr>
            <p:ph type="dt" sz="quarter" idx="1"/>
          </p:nvPr>
        </p:nvSpPr>
        <p:spPr>
          <a:xfrm>
            <a:off x="3850446" y="2"/>
            <a:ext cx="2945659" cy="498056"/>
          </a:xfrm>
          <a:prstGeom prst="rect">
            <a:avLst/>
          </a:prstGeom>
        </p:spPr>
        <p:txBody>
          <a:bodyPr vert="horz" lIns="91972" tIns="45986" rIns="91972" bIns="45986" rtlCol="0"/>
          <a:lstStyle>
            <a:lvl1pPr algn="r">
              <a:defRPr sz="1200"/>
            </a:lvl1pPr>
          </a:lstStyle>
          <a:p>
            <a:fld id="{D9EBA48F-6D7A-0642-A9CF-375DAACCA792}" type="datetimeFigureOut">
              <a:rPr lang="fr-FR" smtClean="0"/>
              <a:t>04/06/2019</a:t>
            </a:fld>
            <a:endParaRPr lang="fr-FR" dirty="0"/>
          </a:p>
        </p:txBody>
      </p:sp>
      <p:sp>
        <p:nvSpPr>
          <p:cNvPr id="4" name="Espace réservé du pied de page 3"/>
          <p:cNvSpPr>
            <a:spLocks noGrp="1"/>
          </p:cNvSpPr>
          <p:nvPr>
            <p:ph type="ftr" sz="quarter" idx="2"/>
          </p:nvPr>
        </p:nvSpPr>
        <p:spPr>
          <a:xfrm>
            <a:off x="3" y="9428588"/>
            <a:ext cx="2945659" cy="498055"/>
          </a:xfrm>
          <a:prstGeom prst="rect">
            <a:avLst/>
          </a:prstGeom>
        </p:spPr>
        <p:txBody>
          <a:bodyPr vert="horz" lIns="91972" tIns="45986" rIns="91972" bIns="4598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6" y="9428588"/>
            <a:ext cx="2945659" cy="498055"/>
          </a:xfrm>
          <a:prstGeom prst="rect">
            <a:avLst/>
          </a:prstGeom>
        </p:spPr>
        <p:txBody>
          <a:bodyPr vert="horz" lIns="91972" tIns="45986" rIns="91972" bIns="45986" rtlCol="0" anchor="b"/>
          <a:lstStyle>
            <a:lvl1pPr algn="r">
              <a:defRPr sz="1200"/>
            </a:lvl1pPr>
          </a:lstStyle>
          <a:p>
            <a:fld id="{CCF49A75-D73C-984F-81CB-CDDB907F0E4E}" type="slidenum">
              <a:rPr lang="fr-FR" smtClean="0"/>
              <a:t>‹#›</a:t>
            </a:fld>
            <a:endParaRPr lang="fr-FR" dirty="0"/>
          </a:p>
        </p:txBody>
      </p:sp>
    </p:spTree>
    <p:extLst>
      <p:ext uri="{BB962C8B-B14F-4D97-AF65-F5344CB8AC3E}">
        <p14:creationId xmlns:p14="http://schemas.microsoft.com/office/powerpoint/2010/main" val="73150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8056"/>
          </a:xfrm>
          <a:prstGeom prst="rect">
            <a:avLst/>
          </a:prstGeom>
        </p:spPr>
        <p:txBody>
          <a:bodyPr vert="horz" lIns="91972" tIns="45986" rIns="91972" bIns="45986" rtlCol="0"/>
          <a:lstStyle>
            <a:lvl1pPr algn="l">
              <a:defRPr sz="1200"/>
            </a:lvl1pPr>
          </a:lstStyle>
          <a:p>
            <a:endParaRPr lang="fr-FR" dirty="0"/>
          </a:p>
        </p:txBody>
      </p:sp>
      <p:sp>
        <p:nvSpPr>
          <p:cNvPr id="3" name="Espace réservé de la date 2"/>
          <p:cNvSpPr>
            <a:spLocks noGrp="1"/>
          </p:cNvSpPr>
          <p:nvPr>
            <p:ph type="dt" idx="1"/>
          </p:nvPr>
        </p:nvSpPr>
        <p:spPr>
          <a:xfrm>
            <a:off x="3850446" y="2"/>
            <a:ext cx="2945659" cy="498056"/>
          </a:xfrm>
          <a:prstGeom prst="rect">
            <a:avLst/>
          </a:prstGeom>
        </p:spPr>
        <p:txBody>
          <a:bodyPr vert="horz" lIns="91972" tIns="45986" rIns="91972" bIns="45986" rtlCol="0"/>
          <a:lstStyle>
            <a:lvl1pPr algn="r">
              <a:defRPr sz="1200"/>
            </a:lvl1pPr>
          </a:lstStyle>
          <a:p>
            <a:fld id="{E857A87B-C327-5F49-9B05-008C029A26A1}" type="datetimeFigureOut">
              <a:rPr lang="fr-FR" smtClean="0"/>
              <a:t>04/06/2019</a:t>
            </a:fld>
            <a:endParaRPr lang="fr-FR" dirty="0"/>
          </a:p>
        </p:txBody>
      </p:sp>
      <p:sp>
        <p:nvSpPr>
          <p:cNvPr id="4" name="Espace réservé de l’image des diapositives 3"/>
          <p:cNvSpPr>
            <a:spLocks noGrp="1" noRot="1" noChangeAspect="1"/>
          </p:cNvSpPr>
          <p:nvPr>
            <p:ph type="sldImg" idx="2"/>
          </p:nvPr>
        </p:nvSpPr>
        <p:spPr>
          <a:xfrm>
            <a:off x="1166813" y="1243013"/>
            <a:ext cx="4464050" cy="3349625"/>
          </a:xfrm>
          <a:prstGeom prst="rect">
            <a:avLst/>
          </a:prstGeom>
          <a:noFill/>
          <a:ln w="12700">
            <a:solidFill>
              <a:prstClr val="black"/>
            </a:solidFill>
          </a:ln>
        </p:spPr>
        <p:txBody>
          <a:bodyPr vert="horz" lIns="91972" tIns="45986" rIns="91972" bIns="45986" rtlCol="0" anchor="ctr"/>
          <a:lstStyle/>
          <a:p>
            <a:endParaRPr lang="fr-FR" dirty="0"/>
          </a:p>
        </p:txBody>
      </p:sp>
      <p:sp>
        <p:nvSpPr>
          <p:cNvPr id="5" name="Espace réservé des commentaires 4"/>
          <p:cNvSpPr>
            <a:spLocks noGrp="1"/>
          </p:cNvSpPr>
          <p:nvPr>
            <p:ph type="body" sz="quarter" idx="3"/>
          </p:nvPr>
        </p:nvSpPr>
        <p:spPr>
          <a:xfrm>
            <a:off x="679768" y="4777196"/>
            <a:ext cx="5438140" cy="3908613"/>
          </a:xfrm>
          <a:prstGeom prst="rect">
            <a:avLst/>
          </a:prstGeom>
        </p:spPr>
        <p:txBody>
          <a:bodyPr vert="horz" lIns="91972" tIns="45986" rIns="91972" bIns="4598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588"/>
            <a:ext cx="2945659" cy="498055"/>
          </a:xfrm>
          <a:prstGeom prst="rect">
            <a:avLst/>
          </a:prstGeom>
        </p:spPr>
        <p:txBody>
          <a:bodyPr vert="horz" lIns="91972" tIns="45986" rIns="91972" bIns="4598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6" y="9428588"/>
            <a:ext cx="2945659" cy="498055"/>
          </a:xfrm>
          <a:prstGeom prst="rect">
            <a:avLst/>
          </a:prstGeom>
        </p:spPr>
        <p:txBody>
          <a:bodyPr vert="horz" lIns="91972" tIns="45986" rIns="91972" bIns="45986" rtlCol="0" anchor="b"/>
          <a:lstStyle>
            <a:lvl1pPr algn="r">
              <a:defRPr sz="1200"/>
            </a:lvl1pPr>
          </a:lstStyle>
          <a:p>
            <a:fld id="{1366DB9B-197A-264A-A222-5EBAC7251ACA}" type="slidenum">
              <a:rPr lang="fr-FR" smtClean="0"/>
              <a:t>‹#›</a:t>
            </a:fld>
            <a:endParaRPr lang="fr-FR" dirty="0"/>
          </a:p>
        </p:txBody>
      </p:sp>
    </p:spTree>
    <p:extLst>
      <p:ext uri="{BB962C8B-B14F-4D97-AF65-F5344CB8AC3E}">
        <p14:creationId xmlns:p14="http://schemas.microsoft.com/office/powerpoint/2010/main" val="210200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366DB9B-197A-264A-A222-5EBAC7251ACA}" type="slidenum">
              <a:rPr lang="fr-FR" smtClean="0"/>
              <a:t>1</a:t>
            </a:fld>
            <a:endParaRPr lang="fr-FR" dirty="0"/>
          </a:p>
        </p:txBody>
      </p:sp>
    </p:spTree>
    <p:extLst>
      <p:ext uri="{BB962C8B-B14F-4D97-AF65-F5344CB8AC3E}">
        <p14:creationId xmlns:p14="http://schemas.microsoft.com/office/powerpoint/2010/main" val="154574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Übernahme</a:t>
            </a:r>
            <a:r>
              <a:rPr lang="de-CH" baseline="0" dirty="0" smtClean="0"/>
              <a:t> Hypothek in Füllinsdorf von MCHF 5.8. Somit MCHF 31.8 EK investiert </a:t>
            </a:r>
            <a:r>
              <a:rPr lang="de-CH" baseline="0" dirty="0" smtClean="0">
                <a:sym typeface="Wingdings" panose="05000000000000000000" pitchFamily="2" charset="2"/>
              </a:rPr>
              <a:t> 63% von EK</a:t>
            </a: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Slide Number Placeholder 3"/>
          <p:cNvSpPr>
            <a:spLocks noGrp="1"/>
          </p:cNvSpPr>
          <p:nvPr>
            <p:ph type="sldNum" sz="quarter" idx="10"/>
          </p:nvPr>
        </p:nvSpPr>
        <p:spPr/>
        <p:txBody>
          <a:bodyPr/>
          <a:lstStyle/>
          <a:p>
            <a:fld id="{1366DB9B-197A-264A-A222-5EBAC7251ACA}" type="slidenum">
              <a:rPr lang="fr-FR" smtClean="0"/>
              <a:t>14</a:t>
            </a:fld>
            <a:endParaRPr lang="fr-FR" dirty="0"/>
          </a:p>
        </p:txBody>
      </p:sp>
    </p:spTree>
    <p:extLst>
      <p:ext uri="{BB962C8B-B14F-4D97-AF65-F5344CB8AC3E}">
        <p14:creationId xmlns:p14="http://schemas.microsoft.com/office/powerpoint/2010/main" val="232875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366DB9B-197A-264A-A222-5EBAC7251ACA}" type="slidenum">
              <a:rPr lang="fr-FR" smtClean="0"/>
              <a:t>15</a:t>
            </a:fld>
            <a:endParaRPr lang="fr-FR" dirty="0"/>
          </a:p>
        </p:txBody>
      </p:sp>
    </p:spTree>
    <p:extLst>
      <p:ext uri="{BB962C8B-B14F-4D97-AF65-F5344CB8AC3E}">
        <p14:creationId xmlns:p14="http://schemas.microsoft.com/office/powerpoint/2010/main" val="4245947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1366DB9B-197A-264A-A222-5EBAC7251ACA}" type="slidenum">
              <a:rPr lang="fr-FR" smtClean="0"/>
              <a:t>16</a:t>
            </a:fld>
            <a:endParaRPr lang="fr-FR" dirty="0"/>
          </a:p>
        </p:txBody>
      </p:sp>
    </p:spTree>
    <p:extLst>
      <p:ext uri="{BB962C8B-B14F-4D97-AF65-F5344CB8AC3E}">
        <p14:creationId xmlns:p14="http://schemas.microsoft.com/office/powerpoint/2010/main" val="414991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1366DB9B-197A-264A-A222-5EBAC7251ACA}" type="slidenum">
              <a:rPr lang="fr-FR" smtClean="0"/>
              <a:t>17</a:t>
            </a:fld>
            <a:endParaRPr lang="fr-FR" dirty="0"/>
          </a:p>
        </p:txBody>
      </p:sp>
    </p:spTree>
    <p:extLst>
      <p:ext uri="{BB962C8B-B14F-4D97-AF65-F5344CB8AC3E}">
        <p14:creationId xmlns:p14="http://schemas.microsoft.com/office/powerpoint/2010/main" val="414991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1366DB9B-197A-264A-A222-5EBAC7251ACA}" type="slidenum">
              <a:rPr lang="fr-FR" smtClean="0"/>
              <a:t>18</a:t>
            </a:fld>
            <a:endParaRPr lang="fr-FR" dirty="0"/>
          </a:p>
        </p:txBody>
      </p:sp>
    </p:spTree>
    <p:extLst>
      <p:ext uri="{BB962C8B-B14F-4D97-AF65-F5344CB8AC3E}">
        <p14:creationId xmlns:p14="http://schemas.microsoft.com/office/powerpoint/2010/main" val="414991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1366DB9B-197A-264A-A222-5EBAC7251ACA}" type="slidenum">
              <a:rPr lang="fr-FR" smtClean="0"/>
              <a:t>2</a:t>
            </a:fld>
            <a:endParaRPr lang="fr-FR" dirty="0"/>
          </a:p>
        </p:txBody>
      </p:sp>
    </p:spTree>
    <p:extLst>
      <p:ext uri="{BB962C8B-B14F-4D97-AF65-F5344CB8AC3E}">
        <p14:creationId xmlns:p14="http://schemas.microsoft.com/office/powerpoint/2010/main" val="414991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1366DB9B-197A-264A-A222-5EBAC7251ACA}" type="slidenum">
              <a:rPr lang="fr-FR" smtClean="0"/>
              <a:t>3</a:t>
            </a:fld>
            <a:endParaRPr lang="fr-FR" dirty="0"/>
          </a:p>
        </p:txBody>
      </p:sp>
    </p:spTree>
    <p:extLst>
      <p:ext uri="{BB962C8B-B14F-4D97-AF65-F5344CB8AC3E}">
        <p14:creationId xmlns:p14="http://schemas.microsoft.com/office/powerpoint/2010/main" val="414991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366DB9B-197A-264A-A222-5EBAC7251ACA}" type="slidenum">
              <a:rPr lang="fr-FR" smtClean="0"/>
              <a:t>8</a:t>
            </a:fld>
            <a:endParaRPr lang="fr-FR" dirty="0"/>
          </a:p>
        </p:txBody>
      </p:sp>
    </p:spTree>
    <p:extLst>
      <p:ext uri="{BB962C8B-B14F-4D97-AF65-F5344CB8AC3E}">
        <p14:creationId xmlns:p14="http://schemas.microsoft.com/office/powerpoint/2010/main" val="302495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a:p>
        </p:txBody>
      </p:sp>
      <p:sp>
        <p:nvSpPr>
          <p:cNvPr id="4" name="Slide Number Placeholder 3"/>
          <p:cNvSpPr>
            <a:spLocks noGrp="1"/>
          </p:cNvSpPr>
          <p:nvPr>
            <p:ph type="sldNum" sz="quarter" idx="10"/>
          </p:nvPr>
        </p:nvSpPr>
        <p:spPr/>
        <p:txBody>
          <a:bodyPr/>
          <a:lstStyle/>
          <a:p>
            <a:fld id="{1366DB9B-197A-264A-A222-5EBAC7251ACA}" type="slidenum">
              <a:rPr lang="fr-FR" smtClean="0"/>
              <a:t>9</a:t>
            </a:fld>
            <a:endParaRPr lang="fr-FR" dirty="0"/>
          </a:p>
        </p:txBody>
      </p:sp>
    </p:spTree>
    <p:extLst>
      <p:ext uri="{BB962C8B-B14F-4D97-AF65-F5344CB8AC3E}">
        <p14:creationId xmlns:p14="http://schemas.microsoft.com/office/powerpoint/2010/main" val="297563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a:p>
        </p:txBody>
      </p:sp>
      <p:sp>
        <p:nvSpPr>
          <p:cNvPr id="4" name="Slide Number Placeholder 3"/>
          <p:cNvSpPr>
            <a:spLocks noGrp="1"/>
          </p:cNvSpPr>
          <p:nvPr>
            <p:ph type="sldNum" sz="quarter" idx="10"/>
          </p:nvPr>
        </p:nvSpPr>
        <p:spPr/>
        <p:txBody>
          <a:bodyPr/>
          <a:lstStyle/>
          <a:p>
            <a:fld id="{1366DB9B-197A-264A-A222-5EBAC7251ACA}" type="slidenum">
              <a:rPr lang="fr-FR" smtClean="0"/>
              <a:t>10</a:t>
            </a:fld>
            <a:endParaRPr lang="fr-FR" dirty="0"/>
          </a:p>
        </p:txBody>
      </p:sp>
    </p:spTree>
    <p:extLst>
      <p:ext uri="{BB962C8B-B14F-4D97-AF65-F5344CB8AC3E}">
        <p14:creationId xmlns:p14="http://schemas.microsoft.com/office/powerpoint/2010/main" val="297563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366DB9B-197A-264A-A222-5EBAC7251ACA}" type="slidenum">
              <a:rPr lang="fr-FR" smtClean="0"/>
              <a:t>11</a:t>
            </a:fld>
            <a:endParaRPr lang="fr-FR" dirty="0"/>
          </a:p>
        </p:txBody>
      </p:sp>
    </p:spTree>
    <p:extLst>
      <p:ext uri="{BB962C8B-B14F-4D97-AF65-F5344CB8AC3E}">
        <p14:creationId xmlns:p14="http://schemas.microsoft.com/office/powerpoint/2010/main" val="124174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366DB9B-197A-264A-A222-5EBAC7251ACA}" type="slidenum">
              <a:rPr lang="fr-FR" smtClean="0"/>
              <a:t>12</a:t>
            </a:fld>
            <a:endParaRPr lang="fr-FR" dirty="0"/>
          </a:p>
        </p:txBody>
      </p:sp>
    </p:spTree>
    <p:extLst>
      <p:ext uri="{BB962C8B-B14F-4D97-AF65-F5344CB8AC3E}">
        <p14:creationId xmlns:p14="http://schemas.microsoft.com/office/powerpoint/2010/main" val="190990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1366DB9B-197A-264A-A222-5EBAC7251ACA}" type="slidenum">
              <a:rPr lang="fr-FR" smtClean="0"/>
              <a:t>13</a:t>
            </a:fld>
            <a:endParaRPr lang="fr-FR" dirty="0"/>
          </a:p>
        </p:txBody>
      </p:sp>
    </p:spTree>
    <p:extLst>
      <p:ext uri="{BB962C8B-B14F-4D97-AF65-F5344CB8AC3E}">
        <p14:creationId xmlns:p14="http://schemas.microsoft.com/office/powerpoint/2010/main" val="1658979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5F8B7781-CE48-2347-AC01-65DF82FF33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97" b="21653"/>
          <a:stretch/>
        </p:blipFill>
        <p:spPr>
          <a:xfrm>
            <a:off x="0" y="1255742"/>
            <a:ext cx="9143999" cy="3959354"/>
          </a:xfrm>
          <a:prstGeom prst="rect">
            <a:avLst/>
          </a:prstGeom>
        </p:spPr>
      </p:pic>
      <p:sp>
        <p:nvSpPr>
          <p:cNvPr id="8" name="Rechteck 7">
            <a:extLst>
              <a:ext uri="{FF2B5EF4-FFF2-40B4-BE49-F238E27FC236}">
                <a16:creationId xmlns:a16="http://schemas.microsoft.com/office/drawing/2014/main" xmlns="" id="{795891B3-3554-8745-A130-17464E506422}"/>
              </a:ext>
            </a:extLst>
          </p:cNvPr>
          <p:cNvSpPr/>
          <p:nvPr userDrawn="1"/>
        </p:nvSpPr>
        <p:spPr>
          <a:xfrm>
            <a:off x="2307431" y="3991422"/>
            <a:ext cx="6844055" cy="286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2552066" y="4971909"/>
            <a:ext cx="3671888" cy="392554"/>
          </a:xfrm>
        </p:spPr>
        <p:txBody>
          <a:bodyPr>
            <a:noAutofit/>
          </a:bodyPr>
          <a:lstStyle>
            <a:lvl1pPr marL="0" indent="0" algn="l">
              <a:buNone/>
              <a:defRPr sz="2000" b="0">
                <a:solidFill>
                  <a:schemeClr val="accent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de-CH" noProof="0" dirty="0"/>
          </a:p>
        </p:txBody>
      </p:sp>
      <p:sp>
        <p:nvSpPr>
          <p:cNvPr id="5" name="ZoneTexte 4"/>
          <p:cNvSpPr txBox="1"/>
          <p:nvPr userDrawn="1"/>
        </p:nvSpPr>
        <p:spPr>
          <a:xfrm>
            <a:off x="8159262" y="5215095"/>
            <a:ext cx="914400" cy="914400"/>
          </a:xfrm>
          <a:prstGeom prst="rect">
            <a:avLst/>
          </a:prstGeom>
          <a:noFill/>
        </p:spPr>
        <p:txBody>
          <a:bodyPr wrap="none" lIns="0" tIns="0" rIns="0" bIns="0" rtlCol="0">
            <a:noAutofit/>
          </a:bodyPr>
          <a:lstStyle/>
          <a:p>
            <a:endParaRPr lang="fr-FR" dirty="0"/>
          </a:p>
        </p:txBody>
      </p:sp>
      <p:sp>
        <p:nvSpPr>
          <p:cNvPr id="9" name="Untertitel 2">
            <a:extLst>
              <a:ext uri="{FF2B5EF4-FFF2-40B4-BE49-F238E27FC236}">
                <a16:creationId xmlns:a16="http://schemas.microsoft.com/office/drawing/2014/main" xmlns="" id="{F8F69A46-A40A-B343-B52D-2DD3C97D8964}"/>
              </a:ext>
            </a:extLst>
          </p:cNvPr>
          <p:cNvSpPr txBox="1">
            <a:spLocks/>
          </p:cNvSpPr>
          <p:nvPr userDrawn="1"/>
        </p:nvSpPr>
        <p:spPr>
          <a:xfrm>
            <a:off x="2552066" y="6026367"/>
            <a:ext cx="3671888" cy="392554"/>
          </a:xfrm>
          <a:prstGeom prst="rect">
            <a:avLst/>
          </a:prstGeom>
        </p:spPr>
        <p:txBody>
          <a:bodyPr vert="horz" lIns="0" tIns="0" rIns="0" bIns="0" rtlCol="0">
            <a:noAutofit/>
          </a:bodyPr>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2000" b="0" kern="1200">
                <a:solidFill>
                  <a:schemeClr val="accent1"/>
                </a:solidFill>
                <a:latin typeface="Arial" charset="0"/>
                <a:ea typeface="Arial" charset="0"/>
                <a:cs typeface="Arial" charset="0"/>
              </a:defRPr>
            </a:lvl1pPr>
            <a:lvl2pPr marL="457200" indent="0" algn="ctr" defTabSz="720000" rtl="0" eaLnBrk="1" latinLnBrk="0" hangingPunct="1">
              <a:spcBef>
                <a:spcPts val="850"/>
              </a:spcBef>
              <a:spcAft>
                <a:spcPts val="0"/>
              </a:spcAft>
              <a:buClrTx/>
              <a:buFont typeface="Georgia" panose="02040502050405020303" pitchFamily="18" charset="0"/>
              <a:buNone/>
              <a:tabLst>
                <a:tab pos="216000" algn="l"/>
                <a:tab pos="720000" algn="l"/>
                <a:tab pos="936000" algn="l"/>
                <a:tab pos="1080000" algn="l"/>
                <a:tab pos="1296000" algn="l"/>
              </a:tabLst>
              <a:defRPr sz="1700" kern="1200">
                <a:solidFill>
                  <a:schemeClr val="tx1">
                    <a:tint val="75000"/>
                  </a:schemeClr>
                </a:solidFill>
                <a:latin typeface="+mj-lt"/>
                <a:ea typeface="+mn-ea"/>
                <a:cs typeface="+mn-cs"/>
              </a:defRPr>
            </a:lvl2pPr>
            <a:lvl3pPr marL="914400" indent="0" algn="ctr" defTabSz="720000" rtl="0" eaLnBrk="1" latinLnBrk="0" hangingPunct="1">
              <a:spcBef>
                <a:spcPts val="0"/>
              </a:spcBef>
              <a:spcAft>
                <a:spcPts val="0"/>
              </a:spcAft>
              <a:buClrTx/>
              <a:buFont typeface="Georgia" panose="02040502050405020303" pitchFamily="18" charset="0"/>
              <a:buNone/>
              <a:tabLst>
                <a:tab pos="216000" algn="l"/>
                <a:tab pos="720000" algn="l"/>
                <a:tab pos="936000" algn="l"/>
                <a:tab pos="1080000" algn="l"/>
                <a:tab pos="1296000" algn="l"/>
              </a:tabLst>
              <a:defRPr sz="1700" kern="1200">
                <a:solidFill>
                  <a:schemeClr val="tx1">
                    <a:tint val="75000"/>
                  </a:schemeClr>
                </a:solidFill>
                <a:latin typeface="+mj-lt"/>
                <a:ea typeface="+mn-ea"/>
                <a:cs typeface="+mn-cs"/>
              </a:defRPr>
            </a:lvl3pPr>
            <a:lvl4pPr marL="1371600" indent="0" algn="ctr"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1">
                    <a:tint val="75000"/>
                  </a:schemeClr>
                </a:solidFill>
                <a:latin typeface="+mj-lt"/>
                <a:ea typeface="+mn-ea"/>
                <a:cs typeface="+mn-cs"/>
              </a:defRPr>
            </a:lvl4pPr>
            <a:lvl5pPr marL="1828800" indent="0" algn="ctr" defTabSz="720000" rtl="0" eaLnBrk="1" latinLnBrk="0" hangingPunct="1">
              <a:spcBef>
                <a:spcPts val="700"/>
              </a:spcBef>
              <a:buClrTx/>
              <a:buFont typeface="Georgia" panose="02040502050405020303" pitchFamily="18" charset="0"/>
              <a:buNone/>
              <a:tabLst>
                <a:tab pos="216000" algn="l"/>
                <a:tab pos="720000" algn="l"/>
                <a:tab pos="936000" algn="l"/>
                <a:tab pos="1080000" algn="l"/>
                <a:tab pos="1296000" algn="l"/>
              </a:tabLst>
              <a:defRPr sz="1400" kern="1200">
                <a:solidFill>
                  <a:schemeClr val="tx1">
                    <a:tint val="75000"/>
                  </a:schemeClr>
                </a:solidFill>
                <a:latin typeface="+mj-lt"/>
                <a:ea typeface="+mn-ea"/>
                <a:cs typeface="+mn-cs"/>
              </a:defRPr>
            </a:lvl5pPr>
            <a:lvl6pPr marL="2286000" indent="0" algn="ctr" defTabSz="720000" rtl="0" eaLnBrk="1" latinLnBrk="0" hangingPunct="1">
              <a:spcBef>
                <a:spcPts val="0"/>
              </a:spcBef>
              <a:buClrTx/>
              <a:buFont typeface="Georgia" panose="02040502050405020303" pitchFamily="18" charset="0"/>
              <a:buNone/>
              <a:tabLst>
                <a:tab pos="216000" algn="l"/>
                <a:tab pos="720000" algn="l"/>
                <a:tab pos="936000" algn="l"/>
                <a:tab pos="1080000" algn="l"/>
                <a:tab pos="1296000" algn="l"/>
              </a:tabLst>
              <a:defRPr sz="1400" kern="1200" baseline="0">
                <a:solidFill>
                  <a:schemeClr val="tx1">
                    <a:tint val="75000"/>
                  </a:schemeClr>
                </a:solidFill>
                <a:latin typeface="+mj-lt"/>
                <a:ea typeface="+mn-ea"/>
                <a:cs typeface="+mn-cs"/>
              </a:defRPr>
            </a:lvl6pPr>
            <a:lvl7pPr marL="2743200" indent="0" algn="ctr"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1">
                    <a:tint val="75000"/>
                  </a:schemeClr>
                </a:solidFill>
                <a:latin typeface="+mj-lt"/>
                <a:ea typeface="+mn-ea"/>
                <a:cs typeface="+mn-cs"/>
              </a:defRPr>
            </a:lvl7pPr>
            <a:lvl8pPr marL="3200400" indent="0" algn="ctr" defTabSz="720000" rtl="0" eaLnBrk="1" latinLnBrk="0" hangingPunct="1">
              <a:spcBef>
                <a:spcPts val="550"/>
              </a:spcBef>
              <a:buClrTx/>
              <a:buFont typeface="Georgia" panose="02040502050405020303" pitchFamily="18" charset="0"/>
              <a:buNone/>
              <a:tabLst>
                <a:tab pos="216000" algn="l"/>
                <a:tab pos="720000" algn="l"/>
                <a:tab pos="936000" algn="l"/>
                <a:tab pos="1080000" algn="l"/>
                <a:tab pos="1296000" algn="l"/>
              </a:tabLst>
              <a:defRPr sz="1100" kern="1200" baseline="0">
                <a:solidFill>
                  <a:schemeClr val="tx1">
                    <a:tint val="75000"/>
                  </a:schemeClr>
                </a:solidFill>
                <a:latin typeface="+mj-lt"/>
                <a:ea typeface="+mn-ea"/>
                <a:cs typeface="+mn-cs"/>
              </a:defRPr>
            </a:lvl8pPr>
            <a:lvl9pPr marL="3657600" indent="0" algn="ctr"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1">
                    <a:tint val="75000"/>
                  </a:schemeClr>
                </a:solidFill>
                <a:latin typeface="+mj-lt"/>
                <a:ea typeface="+mn-ea"/>
                <a:cs typeface="+mn-cs"/>
              </a:defRPr>
            </a:lvl9pPr>
          </a:lstStyle>
          <a:p>
            <a:endParaRPr lang="de-CH" dirty="0"/>
          </a:p>
        </p:txBody>
      </p:sp>
      <p:sp>
        <p:nvSpPr>
          <p:cNvPr id="10" name="Titel 9">
            <a:extLst>
              <a:ext uri="{FF2B5EF4-FFF2-40B4-BE49-F238E27FC236}">
                <a16:creationId xmlns:a16="http://schemas.microsoft.com/office/drawing/2014/main" xmlns="" id="{6EC90217-5538-CB41-9200-D2D05E60C61A}"/>
              </a:ext>
            </a:extLst>
          </p:cNvPr>
          <p:cNvSpPr>
            <a:spLocks noGrp="1"/>
          </p:cNvSpPr>
          <p:nvPr>
            <p:ph type="title"/>
          </p:nvPr>
        </p:nvSpPr>
        <p:spPr>
          <a:xfrm>
            <a:off x="2552065" y="4149080"/>
            <a:ext cx="6196647" cy="822829"/>
          </a:xfrm>
        </p:spPr>
        <p:txBody>
          <a:bodyPr/>
          <a:lstStyle>
            <a:lvl1pPr>
              <a:lnSpc>
                <a:spcPct val="100000"/>
              </a:lnSpc>
              <a:defRPr/>
            </a:lvl1pPr>
          </a:lstStyle>
          <a:p>
            <a:r>
              <a:rPr lang="de-DE" dirty="0"/>
              <a:t>Mastertitelformat bearbeiten</a:t>
            </a:r>
          </a:p>
        </p:txBody>
      </p:sp>
      <p:sp>
        <p:nvSpPr>
          <p:cNvPr id="12" name="Textplatzhalter 11">
            <a:extLst>
              <a:ext uri="{FF2B5EF4-FFF2-40B4-BE49-F238E27FC236}">
                <a16:creationId xmlns:a16="http://schemas.microsoft.com/office/drawing/2014/main" xmlns="" id="{1ADC4109-171C-9345-B37E-991E7A59B9B8}"/>
              </a:ext>
            </a:extLst>
          </p:cNvPr>
          <p:cNvSpPr>
            <a:spLocks noGrp="1"/>
          </p:cNvSpPr>
          <p:nvPr>
            <p:ph type="body" sz="quarter" idx="10" hasCustomPrompt="1"/>
          </p:nvPr>
        </p:nvSpPr>
        <p:spPr>
          <a:xfrm>
            <a:off x="2546350" y="6026151"/>
            <a:ext cx="2962275" cy="283170"/>
          </a:xfrm>
        </p:spPr>
        <p:txBody>
          <a:bodyPr/>
          <a:lstStyle>
            <a:lvl1pPr>
              <a:defRPr sz="1400"/>
            </a:lvl1pPr>
          </a:lstStyle>
          <a:p>
            <a:pPr lvl="0"/>
            <a:r>
              <a:rPr lang="de-DE" dirty="0"/>
              <a:t>Datum</a:t>
            </a:r>
          </a:p>
        </p:txBody>
      </p:sp>
      <p:pic>
        <p:nvPicPr>
          <p:cNvPr id="13" name="Image 5">
            <a:extLst>
              <a:ext uri="{FF2B5EF4-FFF2-40B4-BE49-F238E27FC236}">
                <a16:creationId xmlns:a16="http://schemas.microsoft.com/office/drawing/2014/main" xmlns="" id="{94B29F05-17A9-3D4C-B750-A2C75568C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720" y="439081"/>
            <a:ext cx="1442982" cy="685598"/>
          </a:xfrm>
          <a:prstGeom prst="rect">
            <a:avLst/>
          </a:prstGeom>
        </p:spPr>
      </p:pic>
    </p:spTree>
    <p:extLst>
      <p:ext uri="{BB962C8B-B14F-4D97-AF65-F5344CB8AC3E}">
        <p14:creationId xmlns:p14="http://schemas.microsoft.com/office/powerpoint/2010/main" val="24867647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160" userDrawn="1">
          <p15:clr>
            <a:srgbClr val="FBAE40"/>
          </p15:clr>
        </p15:guide>
        <p15:guide id="2" pos="1604" userDrawn="1">
          <p15:clr>
            <a:srgbClr val="FBAE40"/>
          </p15:clr>
        </p15:guide>
        <p15:guide id="3" orient="horz" pos="789" userDrawn="1">
          <p15:clr>
            <a:srgbClr val="FBAE40"/>
          </p15:clr>
        </p15:guide>
        <p15:guide id="4" orient="horz" pos="3278" userDrawn="1">
          <p15:clr>
            <a:srgbClr val="FBAE40"/>
          </p15:clr>
        </p15:guide>
        <p15:guide id="5" pos="1456" userDrawn="1">
          <p15:clr>
            <a:srgbClr val="FBAE40"/>
          </p15:clr>
        </p15:guide>
        <p15:guide id="6" pos="5511" userDrawn="1">
          <p15:clr>
            <a:srgbClr val="FBAE40"/>
          </p15:clr>
        </p15:guide>
        <p15:guide id="7" pos="2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69587"/>
            <a:ext cx="8208464" cy="537803"/>
          </a:xfrm>
        </p:spPr>
        <p:txBody>
          <a:bodyPr/>
          <a:lstStyle>
            <a:lvl1pPr>
              <a:defRPr>
                <a:solidFill>
                  <a:srgbClr val="1664A3"/>
                </a:solidFill>
              </a:defRPr>
            </a:lvl1pPr>
          </a:lstStyle>
          <a:p>
            <a:r>
              <a:rPr lang="de-DE" dirty="0"/>
              <a:t>TITELMASTERFORMAT DURCH KLICKEN BEARBEITEN</a:t>
            </a:r>
            <a:endParaRPr lang="de-CH" dirty="0"/>
          </a:p>
        </p:txBody>
      </p:sp>
      <p:sp>
        <p:nvSpPr>
          <p:cNvPr id="3" name="Inhaltsplatzhalter 2"/>
          <p:cNvSpPr>
            <a:spLocks noGrp="1"/>
          </p:cNvSpPr>
          <p:nvPr>
            <p:ph idx="1"/>
          </p:nvPr>
        </p:nvSpPr>
        <p:spPr>
          <a:xfrm>
            <a:off x="457200" y="1379350"/>
            <a:ext cx="8229600" cy="4765730"/>
          </a:xfrm>
        </p:spPr>
        <p:txBody>
          <a:bodyPr/>
          <a:lstStyle>
            <a:lvl1pPr marL="223838" indent="-223838">
              <a:tabLst/>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5119854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nSpc>
                <a:spcPct val="100000"/>
              </a:lnSpc>
              <a:defRPr/>
            </a:lvl1pPr>
          </a:lstStyle>
          <a:p>
            <a:r>
              <a:rPr lang="fr-FR" noProof="0" dirty="0" err="1"/>
              <a:t>Titel</a:t>
            </a:r>
            <a:r>
              <a:rPr lang="fr-FR" noProof="0" dirty="0"/>
              <a:t> </a:t>
            </a:r>
            <a:r>
              <a:rPr lang="fr-FR" noProof="0" dirty="0" err="1"/>
              <a:t>einfügen</a:t>
            </a:r>
            <a:endParaRPr lang="de-CH" noProof="0" dirty="0"/>
          </a:p>
        </p:txBody>
      </p:sp>
      <p:sp>
        <p:nvSpPr>
          <p:cNvPr id="4" name="Textplatzhalter 3"/>
          <p:cNvSpPr>
            <a:spLocks noGrp="1"/>
          </p:cNvSpPr>
          <p:nvPr>
            <p:ph type="body" sz="quarter" idx="10" hasCustomPrompt="1"/>
          </p:nvPr>
        </p:nvSpPr>
        <p:spPr>
          <a:xfrm>
            <a:off x="468313" y="2132856"/>
            <a:ext cx="8207375" cy="4104432"/>
          </a:xfrm>
        </p:spPr>
        <p:txBody>
          <a:bodyPr/>
          <a:lstStyle>
            <a:lvl1pPr marL="533400" indent="-533400">
              <a:spcBef>
                <a:spcPts val="1400"/>
              </a:spcBef>
              <a:buClr>
                <a:schemeClr val="accent1"/>
              </a:buClr>
              <a:buFont typeface="+mj-lt"/>
              <a:buAutoNum type="arabicPeriod"/>
              <a:tabLst/>
              <a:defRPr sz="3000">
                <a:solidFill>
                  <a:schemeClr val="accent1"/>
                </a:solidFill>
              </a:defRPr>
            </a:lvl1pPr>
          </a:lstStyle>
          <a:p>
            <a:pPr lvl="0"/>
            <a:r>
              <a:rPr lang="fr-FR" noProof="0" dirty="0" err="1"/>
              <a:t>Text</a:t>
            </a:r>
            <a:r>
              <a:rPr lang="fr-FR" noProof="0" dirty="0"/>
              <a:t> </a:t>
            </a:r>
            <a:r>
              <a:rPr lang="fr-FR" noProof="0" dirty="0" err="1"/>
              <a:t>einfügen</a:t>
            </a:r>
            <a:endParaRPr lang="fr-FR" noProof="0" dirty="0"/>
          </a:p>
        </p:txBody>
      </p:sp>
      <p:sp>
        <p:nvSpPr>
          <p:cNvPr id="5" name="Textfeld 4">
            <a:extLst>
              <a:ext uri="{FF2B5EF4-FFF2-40B4-BE49-F238E27FC236}">
                <a16:creationId xmlns:a16="http://schemas.microsoft.com/office/drawing/2014/main" xmlns="" id="{F0388F5B-29A8-0140-AC50-9DC494AFFF62}"/>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6" name="Textfeld 5">
            <a:extLst>
              <a:ext uri="{FF2B5EF4-FFF2-40B4-BE49-F238E27FC236}">
                <a16:creationId xmlns:a16="http://schemas.microsoft.com/office/drawing/2014/main" xmlns="" id="{840CE05F-6F78-3D47-B3AA-77C36510141E}"/>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spTree>
    <p:extLst>
      <p:ext uri="{BB962C8B-B14F-4D97-AF65-F5344CB8AC3E}">
        <p14:creationId xmlns:p14="http://schemas.microsoft.com/office/powerpoint/2010/main" val="795870027"/>
      </p:ext>
    </p:extLst>
  </p:cSld>
  <p:clrMapOvr>
    <a:masterClrMapping/>
  </p:clrMapOvr>
  <p:extLst mod="1">
    <p:ext uri="{DCECCB84-F9BA-43D5-87BE-67443E8EF086}">
      <p15:sldGuideLst xmlns:p15="http://schemas.microsoft.com/office/powerpoint/2012/main" xmlns="">
        <p15:guide id="1" orient="horz" pos="255" userDrawn="1">
          <p15:clr>
            <a:srgbClr val="FBAE40"/>
          </p15:clr>
        </p15:guide>
        <p15:guide id="2" pos="5472" userDrawn="1">
          <p15:clr>
            <a:srgbClr val="FBAE40"/>
          </p15:clr>
        </p15:guide>
        <p15:guide id="3" orient="horz" pos="709" userDrawn="1">
          <p15:clr>
            <a:srgbClr val="FBAE40"/>
          </p15:clr>
        </p15:guide>
        <p15:guide id="4" pos="295" userDrawn="1">
          <p15:clr>
            <a:srgbClr val="FBAE40"/>
          </p15:clr>
        </p15:guide>
        <p15:guide id="5" orient="horz" pos="4201" userDrawn="1">
          <p15:clr>
            <a:srgbClr val="FBAE40"/>
          </p15:clr>
        </p15:guide>
        <p15:guide id="6" orient="horz" pos="4110" userDrawn="1">
          <p15:clr>
            <a:srgbClr val="FBAE40"/>
          </p15:clr>
        </p15:guide>
        <p15:guide id="7" orient="horz" pos="3929" userDrawn="1">
          <p15:clr>
            <a:srgbClr val="FBAE40"/>
          </p15:clr>
        </p15:guide>
        <p15:guide id="8" orient="horz" pos="935" userDrawn="1">
          <p15:clr>
            <a:srgbClr val="FBAE40"/>
          </p15:clr>
        </p15:guide>
        <p15:guide id="9" orient="horz"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27584" y="2996952"/>
            <a:ext cx="7488832" cy="1080119"/>
          </a:xfrm>
          <a:solidFill>
            <a:schemeClr val="bg1">
              <a:alpha val="68000"/>
            </a:schemeClr>
          </a:solidFill>
        </p:spPr>
        <p:txBody>
          <a:bodyPr anchor="ctr">
            <a:noAutofit/>
          </a:bodyPr>
          <a:lstStyle>
            <a:lvl1pPr marL="720000" indent="-720000" algn="ctr">
              <a:lnSpc>
                <a:spcPct val="100000"/>
              </a:lnSpc>
              <a:defRPr sz="3600" b="0" cap="none" baseline="0">
                <a:solidFill>
                  <a:schemeClr val="accent1"/>
                </a:solidFill>
                <a:latin typeface="+mj-lt"/>
              </a:defRPr>
            </a:lvl1pPr>
          </a:lstStyle>
          <a:p>
            <a:r>
              <a:rPr lang="fr-FR" noProof="0" dirty="0" err="1"/>
              <a:t>Klicken</a:t>
            </a:r>
            <a:r>
              <a:rPr lang="fr-FR" noProof="0" dirty="0"/>
              <a:t> </a:t>
            </a:r>
            <a:r>
              <a:rPr lang="fr-FR" noProof="0" dirty="0" err="1"/>
              <a:t>und</a:t>
            </a:r>
            <a:r>
              <a:rPr lang="fr-FR" noProof="0" dirty="0"/>
              <a:t> </a:t>
            </a:r>
            <a:r>
              <a:rPr lang="fr-FR" noProof="0" dirty="0" err="1"/>
              <a:t>anpassen</a:t>
            </a:r>
            <a:endParaRPr lang="de-CH" noProof="0" dirty="0"/>
          </a:p>
        </p:txBody>
      </p:sp>
      <p:sp>
        <p:nvSpPr>
          <p:cNvPr id="6" name="Bildplatzhalter 5">
            <a:extLst>
              <a:ext uri="{FF2B5EF4-FFF2-40B4-BE49-F238E27FC236}">
                <a16:creationId xmlns:a16="http://schemas.microsoft.com/office/drawing/2014/main" xmlns="" id="{EB8DDE92-A330-FC4A-9210-FA751C9AC357}"/>
              </a:ext>
            </a:extLst>
          </p:cNvPr>
          <p:cNvSpPr>
            <a:spLocks noGrp="1"/>
          </p:cNvSpPr>
          <p:nvPr>
            <p:ph type="pic" sz="quarter" idx="10"/>
          </p:nvPr>
        </p:nvSpPr>
        <p:spPr>
          <a:xfrm>
            <a:off x="468313" y="404813"/>
            <a:ext cx="8207375" cy="5976937"/>
          </a:xfrm>
        </p:spPr>
        <p:txBody>
          <a:bodyPr/>
          <a:lstStyle/>
          <a:p>
            <a:endParaRPr lang="de-DE"/>
          </a:p>
        </p:txBody>
      </p:sp>
    </p:spTree>
    <p:extLst>
      <p:ext uri="{BB962C8B-B14F-4D97-AF65-F5344CB8AC3E}">
        <p14:creationId xmlns:p14="http://schemas.microsoft.com/office/powerpoint/2010/main" val="1587302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xmlns="">
        <p15:guide id="1" orient="horz" pos="4020" userDrawn="1">
          <p15:clr>
            <a:srgbClr val="FBAE40"/>
          </p15:clr>
        </p15:guide>
        <p15:guide id="2" pos="295" userDrawn="1">
          <p15:clr>
            <a:srgbClr val="FBAE40"/>
          </p15:clr>
        </p15:guide>
        <p15:guide id="3" pos="5465" userDrawn="1">
          <p15:clr>
            <a:srgbClr val="FBAE40"/>
          </p15:clr>
        </p15:guide>
        <p15:guide id="4" orient="horz" pos="2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fr-FR" noProof="0" dirty="0" err="1"/>
              <a:t>Text</a:t>
            </a:r>
            <a:r>
              <a:rPr lang="fr-FR" noProof="0" dirty="0"/>
              <a:t> </a:t>
            </a:r>
            <a:r>
              <a:rPr lang="fr-FR" noProof="0" dirty="0" err="1"/>
              <a:t>eingeben</a:t>
            </a:r>
            <a:endParaRPr lang="fr-FR" noProof="0" dirty="0"/>
          </a:p>
          <a:p>
            <a:pPr lvl="1"/>
            <a:r>
              <a:rPr lang="fr-FR" noProof="0" dirty="0" err="1"/>
              <a:t>Zweite</a:t>
            </a:r>
            <a:r>
              <a:rPr lang="fr-FR" noProof="0" dirty="0"/>
              <a:t> </a:t>
            </a:r>
            <a:r>
              <a:rPr lang="fr-FR" noProof="0" dirty="0" err="1"/>
              <a:t>Ebene</a:t>
            </a:r>
            <a:endParaRPr lang="fr-FR" noProof="0" dirty="0"/>
          </a:p>
          <a:p>
            <a:pPr lvl="2"/>
            <a:r>
              <a:rPr lang="fr-FR" noProof="0" dirty="0" err="1"/>
              <a:t>Dritte</a:t>
            </a:r>
            <a:r>
              <a:rPr lang="fr-FR" noProof="0" dirty="0"/>
              <a:t> </a:t>
            </a:r>
            <a:r>
              <a:rPr lang="fr-FR" noProof="0" dirty="0" err="1"/>
              <a:t>Ebene</a:t>
            </a:r>
            <a:endParaRPr lang="fr-FR" noProof="0" dirty="0"/>
          </a:p>
          <a:p>
            <a:pPr lvl="3"/>
            <a:r>
              <a:rPr lang="fr-FR" noProof="0" dirty="0" err="1"/>
              <a:t>Vierte</a:t>
            </a:r>
            <a:r>
              <a:rPr lang="fr-FR" noProof="0" dirty="0"/>
              <a:t> </a:t>
            </a:r>
            <a:r>
              <a:rPr lang="fr-FR" noProof="0" dirty="0" err="1"/>
              <a:t>Ebene</a:t>
            </a:r>
            <a:endParaRPr lang="fr-FR" noProof="0" dirty="0"/>
          </a:p>
          <a:p>
            <a:pPr lvl="4"/>
            <a:r>
              <a:rPr lang="fr-FR" noProof="0" dirty="0" err="1"/>
              <a:t>Fünfte</a:t>
            </a:r>
            <a:r>
              <a:rPr lang="fr-FR" noProof="0" dirty="0"/>
              <a:t> </a:t>
            </a:r>
            <a:r>
              <a:rPr lang="fr-FR" noProof="0" dirty="0" err="1"/>
              <a:t>Ebene</a:t>
            </a:r>
            <a:endParaRPr lang="de-CH" noProof="0" dirty="0"/>
          </a:p>
        </p:txBody>
      </p:sp>
      <p:sp>
        <p:nvSpPr>
          <p:cNvPr id="8" name="Textplatzhalter 7"/>
          <p:cNvSpPr>
            <a:spLocks noGrp="1"/>
          </p:cNvSpPr>
          <p:nvPr>
            <p:ph type="body" sz="quarter" idx="10" hasCustomPrompt="1"/>
          </p:nvPr>
        </p:nvSpPr>
        <p:spPr>
          <a:xfrm>
            <a:off x="468313" y="881691"/>
            <a:ext cx="8207375" cy="288032"/>
          </a:xfrm>
        </p:spPr>
        <p:txBody>
          <a:bodyPr/>
          <a:lstStyle>
            <a:lvl1pPr>
              <a:spcBef>
                <a:spcPts val="0"/>
              </a:spcBef>
              <a:defRPr sz="2000" b="0">
                <a:solidFill>
                  <a:schemeClr val="accent1"/>
                </a:solidFill>
                <a:latin typeface="+mj-lt"/>
              </a:defRPr>
            </a:lvl1pPr>
          </a:lstStyle>
          <a:p>
            <a:pPr lvl="0"/>
            <a:r>
              <a:rPr lang="de-CH" noProof="0" dirty="0"/>
              <a:t>Untertitel eingeben (optional)</a:t>
            </a:r>
          </a:p>
        </p:txBody>
      </p:sp>
      <p:sp>
        <p:nvSpPr>
          <p:cNvPr id="5" name="Titel 4"/>
          <p:cNvSpPr>
            <a:spLocks noGrp="1"/>
          </p:cNvSpPr>
          <p:nvPr>
            <p:ph type="title" hasCustomPrompt="1"/>
          </p:nvPr>
        </p:nvSpPr>
        <p:spPr>
          <a:xfrm>
            <a:off x="468313" y="422764"/>
            <a:ext cx="8207375" cy="395895"/>
          </a:xfrm>
        </p:spPr>
        <p:txBody>
          <a:bodyPr/>
          <a:lstStyle>
            <a:lvl1pPr>
              <a:lnSpc>
                <a:spcPct val="100000"/>
              </a:lnSpc>
              <a:defRPr/>
            </a:lvl1pPr>
          </a:lstStyle>
          <a:p>
            <a:r>
              <a:rPr lang="fr-FR" dirty="0" err="1"/>
              <a:t>Titel</a:t>
            </a:r>
            <a:r>
              <a:rPr lang="fr-FR" dirty="0"/>
              <a:t> </a:t>
            </a:r>
            <a:r>
              <a:rPr lang="fr-FR" dirty="0" err="1"/>
              <a:t>eingeben</a:t>
            </a:r>
            <a:endParaRPr lang="de-DE" dirty="0"/>
          </a:p>
        </p:txBody>
      </p:sp>
      <p:sp>
        <p:nvSpPr>
          <p:cNvPr id="6" name="Textfeld 5">
            <a:extLst>
              <a:ext uri="{FF2B5EF4-FFF2-40B4-BE49-F238E27FC236}">
                <a16:creationId xmlns:a16="http://schemas.microsoft.com/office/drawing/2014/main" xmlns="" id="{EAC05E9C-11CB-ED48-9617-761AC7EBBC44}"/>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7" name="Textfeld 6">
            <a:extLst>
              <a:ext uri="{FF2B5EF4-FFF2-40B4-BE49-F238E27FC236}">
                <a16:creationId xmlns:a16="http://schemas.microsoft.com/office/drawing/2014/main" xmlns="" id="{DDE5BAAB-E0D7-0447-AE3A-5BD48A5A3991}"/>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noProof="0" dirty="0">
                <a:solidFill>
                  <a:schemeClr val="tx2"/>
                </a:solidFill>
                <a:latin typeface="+mj-lt"/>
              </a:rPr>
              <a:t>SFP Anlagestiftung</a:t>
            </a:r>
          </a:p>
        </p:txBody>
      </p:sp>
    </p:spTree>
    <p:extLst>
      <p:ext uri="{BB962C8B-B14F-4D97-AF65-F5344CB8AC3E}">
        <p14:creationId xmlns:p14="http://schemas.microsoft.com/office/powerpoint/2010/main" val="1121748106"/>
      </p:ext>
    </p:extLst>
  </p:cSld>
  <p:clrMapOvr>
    <a:masterClrMapping/>
  </p:clrMapOvr>
  <p:extLst mod="1">
    <p:ext uri="{DCECCB84-F9BA-43D5-87BE-67443E8EF086}">
      <p15:sldGuideLst xmlns:p15="http://schemas.microsoft.com/office/powerpoint/2012/main" xmlns="">
        <p15:guide id="1" orient="horz" pos="255" userDrawn="1">
          <p15:clr>
            <a:srgbClr val="FBAE40"/>
          </p15:clr>
        </p15:guide>
        <p15:guide id="2" pos="295" userDrawn="1">
          <p15:clr>
            <a:srgbClr val="FBAE40"/>
          </p15:clr>
        </p15:guide>
        <p15:guide id="3" orient="horz" pos="709" userDrawn="1">
          <p15:clr>
            <a:srgbClr val="FBAE40"/>
          </p15:clr>
        </p15:guide>
        <p15:guide id="4" orient="horz" pos="936" userDrawn="1">
          <p15:clr>
            <a:srgbClr val="FBAE40"/>
          </p15:clr>
        </p15:guide>
        <p15:guide id="5" orient="horz" pos="1343" userDrawn="1">
          <p15:clr>
            <a:srgbClr val="FBAE40"/>
          </p15:clr>
        </p15:guide>
        <p15:guide id="6" orient="horz" pos="3926" userDrawn="1">
          <p15:clr>
            <a:srgbClr val="FBAE40"/>
          </p15:clr>
        </p15:guide>
        <p15:guide id="7" orient="horz" pos="4066" userDrawn="1">
          <p15:clr>
            <a:srgbClr val="FBAE40"/>
          </p15:clr>
        </p15:guide>
        <p15:guide id="8" orient="horz" pos="4201" userDrawn="1">
          <p15:clr>
            <a:srgbClr val="FBAE40"/>
          </p15:clr>
        </p15:guide>
        <p15:guide id="9" pos="54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llstudie">
    <p:spTree>
      <p:nvGrpSpPr>
        <p:cNvPr id="1" name=""/>
        <p:cNvGrpSpPr/>
        <p:nvPr/>
      </p:nvGrpSpPr>
      <p:grpSpPr>
        <a:xfrm>
          <a:off x="0" y="0"/>
          <a:ext cx="0" cy="0"/>
          <a:chOff x="0" y="0"/>
          <a:chExt cx="0" cy="0"/>
        </a:xfrm>
      </p:grpSpPr>
      <p:sp>
        <p:nvSpPr>
          <p:cNvPr id="4" name="Textplatzhalter 3"/>
          <p:cNvSpPr>
            <a:spLocks noGrp="1"/>
          </p:cNvSpPr>
          <p:nvPr>
            <p:ph type="body" sz="quarter" idx="11" hasCustomPrompt="1"/>
          </p:nvPr>
        </p:nvSpPr>
        <p:spPr>
          <a:xfrm>
            <a:off x="468313" y="1557338"/>
            <a:ext cx="3959225" cy="4679950"/>
          </a:xfrm>
        </p:spPr>
        <p:txBody>
          <a:bodyPr/>
          <a:lstStyle>
            <a:lvl1pPr>
              <a:spcBef>
                <a:spcPts val="0"/>
              </a:spcBef>
              <a:spcAft>
                <a:spcPts val="2200"/>
              </a:spcAft>
              <a:defRPr b="0">
                <a:solidFill>
                  <a:schemeClr val="accent1"/>
                </a:solidFill>
              </a:defRPr>
            </a:lvl1pPr>
            <a:lvl2pPr marL="144000" indent="-144000">
              <a:spcBef>
                <a:spcPts val="0"/>
              </a:spcBef>
              <a:buClrTx/>
              <a:buFont typeface="Georgia" panose="02040502050405020303" pitchFamily="18" charset="0"/>
              <a:buChar char="–"/>
              <a:defRPr sz="1400">
                <a:solidFill>
                  <a:schemeClr val="tx2"/>
                </a:solidFill>
              </a:defRPr>
            </a:lvl2pPr>
            <a:lvl3pPr marL="144000" indent="0">
              <a:spcBef>
                <a:spcPts val="1100"/>
              </a:spcBef>
              <a:buNone/>
              <a:defRPr sz="900">
                <a:solidFill>
                  <a:schemeClr val="tx2"/>
                </a:solidFill>
                <a:latin typeface="+mj-lt"/>
              </a:defRPr>
            </a:lvl3pPr>
            <a:lvl4pPr>
              <a:spcBef>
                <a:spcPts val="2200"/>
              </a:spcBef>
              <a:defRPr sz="1100">
                <a:solidFill>
                  <a:schemeClr val="tx2"/>
                </a:solidFill>
              </a:defRPr>
            </a:lvl4pPr>
          </a:lstStyle>
          <a:p>
            <a:pPr lvl="0"/>
            <a:r>
              <a:rPr lang="fr-FR" dirty="0" err="1"/>
              <a:t>Klicken</a:t>
            </a:r>
            <a:r>
              <a:rPr lang="fr-FR" dirty="0"/>
              <a:t> </a:t>
            </a:r>
            <a:r>
              <a:rPr lang="fr-FR" dirty="0" err="1"/>
              <a:t>und</a:t>
            </a:r>
            <a:r>
              <a:rPr lang="fr-FR" dirty="0"/>
              <a:t> </a:t>
            </a:r>
            <a:r>
              <a:rPr lang="fr-FR" dirty="0" err="1"/>
              <a:t>Text</a:t>
            </a:r>
            <a:r>
              <a:rPr lang="fr-FR" dirty="0"/>
              <a:t> </a:t>
            </a:r>
            <a:r>
              <a:rPr lang="fr-FR" dirty="0" err="1"/>
              <a:t>eingeben</a:t>
            </a:r>
            <a:endParaRPr lang="fr-FR" dirty="0"/>
          </a:p>
          <a:p>
            <a:pPr lvl="1"/>
            <a:r>
              <a:rPr lang="fr-FR" dirty="0"/>
              <a:t>Liste</a:t>
            </a:r>
          </a:p>
          <a:p>
            <a:pPr lvl="2"/>
            <a:r>
              <a:rPr lang="fr-FR" dirty="0" err="1"/>
              <a:t>Drittes</a:t>
            </a:r>
            <a:r>
              <a:rPr lang="fr-FR" dirty="0"/>
              <a:t> </a:t>
            </a:r>
            <a:r>
              <a:rPr lang="fr-FR" dirty="0" err="1"/>
              <a:t>Textlevel</a:t>
            </a:r>
            <a:endParaRPr lang="fr-FR" dirty="0"/>
          </a:p>
          <a:p>
            <a:pPr lvl="3"/>
            <a:r>
              <a:rPr lang="fr-FR" dirty="0" err="1"/>
              <a:t>Viertes</a:t>
            </a:r>
            <a:r>
              <a:rPr lang="fr-FR" dirty="0"/>
              <a:t> </a:t>
            </a:r>
            <a:r>
              <a:rPr lang="fr-FR" dirty="0" err="1"/>
              <a:t>Textlevel</a:t>
            </a:r>
            <a:endParaRPr lang="fr-FR" dirty="0"/>
          </a:p>
        </p:txBody>
      </p:sp>
      <p:sp>
        <p:nvSpPr>
          <p:cNvPr id="7" name="Bildplatzhalter 6"/>
          <p:cNvSpPr>
            <a:spLocks noGrp="1"/>
          </p:cNvSpPr>
          <p:nvPr>
            <p:ph type="pic" sz="quarter" idx="12"/>
          </p:nvPr>
        </p:nvSpPr>
        <p:spPr>
          <a:xfrm>
            <a:off x="4716462" y="1557337"/>
            <a:ext cx="1871663" cy="1728000"/>
          </a:xfrm>
        </p:spPr>
        <p:txBody>
          <a:bodyPr/>
          <a:lstStyle>
            <a:lvl1pPr>
              <a:defRPr sz="1100">
                <a:solidFill>
                  <a:schemeClr val="tx2"/>
                </a:solidFill>
              </a:defRPr>
            </a:lvl1pPr>
          </a:lstStyle>
          <a:p>
            <a:endParaRPr lang="de-CH" dirty="0"/>
          </a:p>
        </p:txBody>
      </p:sp>
      <p:sp>
        <p:nvSpPr>
          <p:cNvPr id="9" name="Bildplatzhalter 8"/>
          <p:cNvSpPr>
            <a:spLocks noGrp="1"/>
          </p:cNvSpPr>
          <p:nvPr>
            <p:ph type="pic" sz="quarter" idx="13"/>
          </p:nvPr>
        </p:nvSpPr>
        <p:spPr>
          <a:xfrm>
            <a:off x="6804024" y="1557337"/>
            <a:ext cx="1871663" cy="1728000"/>
          </a:xfrm>
        </p:spPr>
        <p:txBody>
          <a:bodyPr/>
          <a:lstStyle>
            <a:lvl1pPr>
              <a:defRPr sz="1100"/>
            </a:lvl1pPr>
          </a:lstStyle>
          <a:p>
            <a:endParaRPr lang="de-CH" dirty="0"/>
          </a:p>
        </p:txBody>
      </p:sp>
      <p:sp>
        <p:nvSpPr>
          <p:cNvPr id="11" name="Bildplatzhalter 10"/>
          <p:cNvSpPr>
            <a:spLocks noGrp="1"/>
          </p:cNvSpPr>
          <p:nvPr>
            <p:ph type="pic" sz="quarter" idx="14"/>
          </p:nvPr>
        </p:nvSpPr>
        <p:spPr>
          <a:xfrm>
            <a:off x="4716462" y="3571191"/>
            <a:ext cx="3959225" cy="2664000"/>
          </a:xfrm>
        </p:spPr>
        <p:txBody>
          <a:bodyPr/>
          <a:lstStyle>
            <a:lvl1pPr>
              <a:defRPr sz="1100"/>
            </a:lvl1pPr>
          </a:lstStyle>
          <a:p>
            <a:endParaRPr lang="de-CH" dirty="0"/>
          </a:p>
        </p:txBody>
      </p:sp>
      <p:sp>
        <p:nvSpPr>
          <p:cNvPr id="8" name="Textfeld 7">
            <a:extLst>
              <a:ext uri="{FF2B5EF4-FFF2-40B4-BE49-F238E27FC236}">
                <a16:creationId xmlns:a16="http://schemas.microsoft.com/office/drawing/2014/main" xmlns="" id="{0A70D18D-352C-184E-BF20-1755CAB3678F}"/>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10" name="Textfeld 9">
            <a:extLst>
              <a:ext uri="{FF2B5EF4-FFF2-40B4-BE49-F238E27FC236}">
                <a16:creationId xmlns:a16="http://schemas.microsoft.com/office/drawing/2014/main" xmlns="" id="{D0839BFA-40B2-964A-A98C-D0E5FB35F839}"/>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sp>
        <p:nvSpPr>
          <p:cNvPr id="22" name="Textplatzhalter 7">
            <a:extLst>
              <a:ext uri="{FF2B5EF4-FFF2-40B4-BE49-F238E27FC236}">
                <a16:creationId xmlns:a16="http://schemas.microsoft.com/office/drawing/2014/main" xmlns="" id="{4371C146-FCDA-2C42-9949-5F1F07DAD22D}"/>
              </a:ext>
            </a:extLst>
          </p:cNvPr>
          <p:cNvSpPr>
            <a:spLocks noGrp="1"/>
          </p:cNvSpPr>
          <p:nvPr>
            <p:ph type="body" sz="quarter" idx="10" hasCustomPrompt="1"/>
          </p:nvPr>
        </p:nvSpPr>
        <p:spPr>
          <a:xfrm>
            <a:off x="468313" y="881691"/>
            <a:ext cx="8207375" cy="288032"/>
          </a:xfrm>
        </p:spPr>
        <p:txBody>
          <a:bodyPr/>
          <a:lstStyle>
            <a:lvl1pPr>
              <a:spcBef>
                <a:spcPts val="0"/>
              </a:spcBef>
              <a:defRPr sz="2000" b="0">
                <a:solidFill>
                  <a:schemeClr val="accent1"/>
                </a:solidFill>
                <a:latin typeface="+mj-lt"/>
              </a:defRPr>
            </a:lvl1pPr>
          </a:lstStyle>
          <a:p>
            <a:pPr lvl="0"/>
            <a:r>
              <a:rPr lang="de-CH" noProof="0" dirty="0"/>
              <a:t>Untertitel eingeben (optional)</a:t>
            </a:r>
          </a:p>
        </p:txBody>
      </p:sp>
      <p:sp>
        <p:nvSpPr>
          <p:cNvPr id="23" name="Titel 4">
            <a:extLst>
              <a:ext uri="{FF2B5EF4-FFF2-40B4-BE49-F238E27FC236}">
                <a16:creationId xmlns:a16="http://schemas.microsoft.com/office/drawing/2014/main" xmlns="" id="{E5C28836-2C6A-924A-BBFA-DB533D9660CF}"/>
              </a:ext>
            </a:extLst>
          </p:cNvPr>
          <p:cNvSpPr>
            <a:spLocks noGrp="1"/>
          </p:cNvSpPr>
          <p:nvPr>
            <p:ph type="title" hasCustomPrompt="1"/>
          </p:nvPr>
        </p:nvSpPr>
        <p:spPr>
          <a:xfrm>
            <a:off x="468313" y="422764"/>
            <a:ext cx="8207375" cy="395895"/>
          </a:xfrm>
        </p:spPr>
        <p:txBody>
          <a:bodyPr/>
          <a:lstStyle>
            <a:lvl1pPr>
              <a:lnSpc>
                <a:spcPct val="100000"/>
              </a:lnSpc>
              <a:defRPr/>
            </a:lvl1pPr>
          </a:lstStyle>
          <a:p>
            <a:r>
              <a:rPr lang="fr-FR" dirty="0" err="1"/>
              <a:t>Titel</a:t>
            </a:r>
            <a:r>
              <a:rPr lang="fr-FR" dirty="0"/>
              <a:t> </a:t>
            </a:r>
            <a:r>
              <a:rPr lang="fr-FR" dirty="0" err="1"/>
              <a:t>eingeben</a:t>
            </a:r>
            <a:endParaRPr lang="de-DE" dirty="0"/>
          </a:p>
        </p:txBody>
      </p:sp>
    </p:spTree>
    <p:extLst>
      <p:ext uri="{BB962C8B-B14F-4D97-AF65-F5344CB8AC3E}">
        <p14:creationId xmlns:p14="http://schemas.microsoft.com/office/powerpoint/2010/main" val="2357223677"/>
      </p:ext>
    </p:extLst>
  </p:cSld>
  <p:clrMapOvr>
    <a:masterClrMapping/>
  </p:clrMapOvr>
  <p:extLst mod="1">
    <p:ext uri="{DCECCB84-F9BA-43D5-87BE-67443E8EF086}">
      <p15:sldGuideLst xmlns:p15="http://schemas.microsoft.com/office/powerpoint/2012/main" xmlns="">
        <p15:guide id="1" orient="horz" pos="255" userDrawn="1">
          <p15:clr>
            <a:srgbClr val="FBAE40"/>
          </p15:clr>
        </p15:guide>
        <p15:guide id="2" pos="295" userDrawn="1">
          <p15:clr>
            <a:srgbClr val="FBAE40"/>
          </p15:clr>
        </p15:guide>
        <p15:guide id="3" orient="horz" pos="709" userDrawn="1">
          <p15:clr>
            <a:srgbClr val="FBAE40"/>
          </p15:clr>
        </p15:guide>
        <p15:guide id="4" orient="horz" pos="981" userDrawn="1">
          <p15:clr>
            <a:srgbClr val="FBAE40"/>
          </p15:clr>
        </p15:guide>
        <p15:guide id="5" orient="horz" pos="1344" userDrawn="1">
          <p15:clr>
            <a:srgbClr val="FBAE40"/>
          </p15:clr>
        </p15:guide>
        <p15:guide id="6" orient="horz" pos="3929" userDrawn="1">
          <p15:clr>
            <a:srgbClr val="FBAE40"/>
          </p15:clr>
        </p15:guide>
        <p15:guide id="7" orient="horz" pos="4201" userDrawn="1">
          <p15:clr>
            <a:srgbClr val="FBAE40"/>
          </p15:clr>
        </p15:guide>
        <p15:guide id="8" pos="546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res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nSpc>
                <a:spcPct val="100000"/>
              </a:lnSpc>
              <a:defRPr/>
            </a:lvl1pPr>
          </a:lstStyle>
          <a:p>
            <a:r>
              <a:rPr lang="fr-FR" dirty="0"/>
              <a:t>Adresse</a:t>
            </a:r>
            <a:endParaRPr lang="de-DE" dirty="0"/>
          </a:p>
        </p:txBody>
      </p:sp>
      <p:sp>
        <p:nvSpPr>
          <p:cNvPr id="9" name="Textplatzhalter 8"/>
          <p:cNvSpPr>
            <a:spLocks noGrp="1"/>
          </p:cNvSpPr>
          <p:nvPr>
            <p:ph type="body" sz="quarter" idx="11" hasCustomPrompt="1"/>
          </p:nvPr>
        </p:nvSpPr>
        <p:spPr>
          <a:xfrm>
            <a:off x="5580112" y="1485903"/>
            <a:ext cx="3095575" cy="4026570"/>
          </a:xfrm>
        </p:spPr>
        <p:txBody>
          <a:bodyPr/>
          <a:lstStyle>
            <a:lvl1pPr>
              <a:defRPr>
                <a:solidFill>
                  <a:schemeClr val="tx2"/>
                </a:solidFill>
              </a:defRPr>
            </a:lvl1pPr>
            <a:lvl2pPr marL="0" indent="0">
              <a:spcBef>
                <a:spcPts val="1100"/>
              </a:spcBef>
              <a:buNone/>
              <a:defRPr sz="1400">
                <a:solidFill>
                  <a:schemeClr val="bg2"/>
                </a:solidFill>
              </a:defRPr>
            </a:lvl2pPr>
            <a:lvl3pPr marL="0" indent="0">
              <a:buNone/>
              <a:defRPr sz="1400">
                <a:solidFill>
                  <a:schemeClr val="bg2"/>
                </a:solidFill>
              </a:defRPr>
            </a:lvl3pPr>
            <a:lvl4pPr marL="0" indent="0">
              <a:buFont typeface="Arial" panose="020B0604020202020204" pitchFamily="34" charset="0"/>
              <a:buNone/>
              <a:defRPr sz="1400">
                <a:solidFill>
                  <a:schemeClr val="bg2"/>
                </a:solidFill>
              </a:defRPr>
            </a:lvl4pPr>
            <a:lvl5pPr marL="0" indent="0">
              <a:buNone/>
              <a:defRPr sz="1400">
                <a:solidFill>
                  <a:schemeClr val="bg2"/>
                </a:solidFill>
              </a:defRPr>
            </a:lvl5pPr>
          </a:lstStyle>
          <a:p>
            <a:pPr lvl="0"/>
            <a:r>
              <a:rPr lang="fr-FR" dirty="0"/>
              <a:t>Adresse </a:t>
            </a:r>
            <a:r>
              <a:rPr lang="fr-FR" dirty="0" err="1"/>
              <a:t>eingeben</a:t>
            </a:r>
            <a:endParaRPr lang="fr-FR" dirty="0"/>
          </a:p>
        </p:txBody>
      </p:sp>
      <p:sp>
        <p:nvSpPr>
          <p:cNvPr id="7" name="Textfeld 6">
            <a:extLst>
              <a:ext uri="{FF2B5EF4-FFF2-40B4-BE49-F238E27FC236}">
                <a16:creationId xmlns:a16="http://schemas.microsoft.com/office/drawing/2014/main" xmlns="" id="{C86F94A3-805E-854A-A0B9-D018FD2B1428}"/>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8" name="Textfeld 7">
            <a:extLst>
              <a:ext uri="{FF2B5EF4-FFF2-40B4-BE49-F238E27FC236}">
                <a16:creationId xmlns:a16="http://schemas.microsoft.com/office/drawing/2014/main" xmlns="" id="{6CBD40C5-A9CA-9F4E-9649-E1FC24FBB622}"/>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pic>
        <p:nvPicPr>
          <p:cNvPr id="10" name="Bild 3">
            <a:extLst>
              <a:ext uri="{FF2B5EF4-FFF2-40B4-BE49-F238E27FC236}">
                <a16:creationId xmlns:a16="http://schemas.microsoft.com/office/drawing/2014/main" xmlns="" id="{EA444E57-A7EF-634B-9348-954A4AC102CD}"/>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0433" r="14928"/>
          <a:stretch/>
        </p:blipFill>
        <p:spPr>
          <a:xfrm>
            <a:off x="468310" y="1470592"/>
            <a:ext cx="4857491" cy="3542584"/>
          </a:xfrm>
          <a:prstGeom prst="rect">
            <a:avLst/>
          </a:prstGeom>
        </p:spPr>
      </p:pic>
      <p:sp>
        <p:nvSpPr>
          <p:cNvPr id="23" name="Textfeld 22">
            <a:extLst>
              <a:ext uri="{FF2B5EF4-FFF2-40B4-BE49-F238E27FC236}">
                <a16:creationId xmlns:a16="http://schemas.microsoft.com/office/drawing/2014/main" xmlns="" id="{1E0052C2-931F-EF4D-A48C-68BCAA3F000C}"/>
              </a:ext>
            </a:extLst>
          </p:cNvPr>
          <p:cNvSpPr txBox="1"/>
          <p:nvPr userDrawn="1"/>
        </p:nvSpPr>
        <p:spPr>
          <a:xfrm>
            <a:off x="4067944" y="4365104"/>
            <a:ext cx="800834" cy="216024"/>
          </a:xfrm>
          <a:prstGeom prst="rect">
            <a:avLst/>
          </a:prstGeom>
          <a:noFill/>
        </p:spPr>
        <p:txBody>
          <a:bodyPr wrap="square" lIns="0" tIns="0" rIns="0" bIns="0" rtlCol="0">
            <a:noAutofit/>
          </a:bodyPr>
          <a:lstStyle/>
          <a:p>
            <a:r>
              <a:rPr lang="de-DE" sz="700" dirty="0" err="1">
                <a:solidFill>
                  <a:srgbClr val="FF0000"/>
                </a:solidFill>
                <a:latin typeface="+mj-lt"/>
              </a:rPr>
              <a:t>Seefeldstrasse</a:t>
            </a:r>
            <a:r>
              <a:rPr lang="de-DE" sz="700" dirty="0">
                <a:solidFill>
                  <a:srgbClr val="FF0000"/>
                </a:solidFill>
                <a:latin typeface="+mj-lt"/>
              </a:rPr>
              <a:t> 275</a:t>
            </a:r>
          </a:p>
        </p:txBody>
      </p:sp>
    </p:spTree>
    <p:extLst>
      <p:ext uri="{BB962C8B-B14F-4D97-AF65-F5344CB8AC3E}">
        <p14:creationId xmlns:p14="http://schemas.microsoft.com/office/powerpoint/2010/main" val="146580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endParaRPr lang="de-CH" dirty="0"/>
          </a:p>
        </p:txBody>
      </p:sp>
      <p:sp>
        <p:nvSpPr>
          <p:cNvPr id="8" name="Textplatzhalter 7"/>
          <p:cNvSpPr>
            <a:spLocks noGrp="1"/>
          </p:cNvSpPr>
          <p:nvPr>
            <p:ph type="body" sz="quarter" idx="10" hasCustomPrompt="1"/>
          </p:nvPr>
        </p:nvSpPr>
        <p:spPr>
          <a:xfrm>
            <a:off x="468313" y="836712"/>
            <a:ext cx="8207375" cy="288032"/>
          </a:xfrm>
        </p:spPr>
        <p:txBody>
          <a:bodyPr/>
          <a:lstStyle>
            <a:lvl1pPr>
              <a:spcBef>
                <a:spcPts val="0"/>
              </a:spcBef>
              <a:defRPr sz="2000" b="0">
                <a:solidFill>
                  <a:schemeClr val="accent1"/>
                </a:solidFill>
                <a:latin typeface="+mj-lt"/>
              </a:defRPr>
            </a:lvl1pPr>
          </a:lstStyle>
          <a:p>
            <a:pPr lvl="0"/>
            <a:r>
              <a:rPr lang="de-CH" noProof="0" dirty="0"/>
              <a:t>Untertitel eingeben (optional)</a:t>
            </a:r>
          </a:p>
        </p:txBody>
      </p:sp>
      <p:sp>
        <p:nvSpPr>
          <p:cNvPr id="4" name="Inhaltsplatzhalter 2"/>
          <p:cNvSpPr>
            <a:spLocks noGrp="1"/>
          </p:cNvSpPr>
          <p:nvPr>
            <p:ph idx="1"/>
          </p:nvPr>
        </p:nvSpPr>
        <p:spPr>
          <a:xfrm>
            <a:off x="468313" y="1557338"/>
            <a:ext cx="8207376" cy="4679950"/>
          </a:xfrm>
        </p:spPr>
        <p:txBody>
          <a:bodyPr/>
          <a:lstStyle>
            <a:lvl9pPr>
              <a:defRPr>
                <a:solidFill>
                  <a:schemeClr val="tx2"/>
                </a:solidFill>
              </a:defRPr>
            </a:lvl9pPr>
          </a:lstStyle>
          <a:p>
            <a:pPr lvl="8" algn="just"/>
            <a:r>
              <a:rPr lang="en-GB" dirty="0"/>
              <a:t>The information in this document is confidential and may not be disclosed in or outside Switzerland to any other person without prior approval of Swiss Finance </a:t>
            </a:r>
            <a:br>
              <a:rPr lang="en-GB" dirty="0"/>
            </a:br>
            <a:r>
              <a:rPr lang="en-GB" dirty="0"/>
              <a:t>&amp; Property AG and/or its affiliates. This document does not constitute an issue and/or an issue prospectus pursuant to Art. 652a and Art. 1156 of the Swiss Code of Obligations as well as Art. 27 et seqq. of the Swiss Listing Rules of SIX Swiss Exchange, a prospectus, simplified prospectus or a Key Investor Information Document (KIID) according to the Swiss Federal Act on Collective Investment Schemes or a financial research according to the Directives on the Independence of Financial Research of the Swiss Banking Association. The solely binding documents for an investment decision are available from Swiss Finance &amp; Property AG and/or its affiliates. This document is a product of Swiss Finance &amp; Property AG and/or its affiliated companies. The information and data contained in this document have been obtained from sources believed to be reliable. Swiss Finance &amp; Property AG and/or its affiliates do not guarantee, represent or warrant, expressly or impliedly, that the information and data in this document are accurate, complete or up to date. All expressions of opinion are subject to change without notice by Swiss Finance &amp; Property AG and/or its affiliates. Swiss Finance &amp; Property AG and/or its affiliates accept no liability, including any liability for incidental or consequential damages, arising out of information and data contained in this document and/or the use of this document. Any proposed terms in this document are indicative only and remain subject to a separate contract. Nothing in this document shall constitute or form part of any legal agreement, or any offer to sell or the solicitation of any offer to buy any securities or other financial instruments or to engage in any transaction. Investments in securities or other financial instruments should only be undertaken following a thorough study of the relevant prospectuses, regulations, the basic legal information that these regulations contain and other relevant documents. Investments in securities or other financial instruments can involve significant risks and the value of securities or other financial instruments may rise or fall. No assurance can be given that the investment objective of any investment will be achieved or that substantial losses will not be suffered. Past performance does not guarantee or indicate current or future performance or earnings. The performance shown does not take account of any commissions and costs charged when subscribing and redeeming shares or interests in securities or other financial instruments. Swiss Finance &amp; Property AG and/or its affiliates do not provide legal, accounting or tax advice. Investors in securities or other financial instruments are advised to engage legal, tax and accounting professionals prior to entering into any investments, transactions or other actions mentioned in this document. Swiss Finance &amp; Property AG and/or its affiliates may from time to time have positions in, and buy or sell, securities and for other financial instruments identical or related to those mentioned in this document and may possess or have access to non-public information relating to matters referred to in this document which Swiss Finance &amp; Property AG and/or its affiliates do not intend to disclose. No person shall be treated as a client of Swiss Finance &amp; Property AG and/or its affiliates, or be entitled to the protections afforded to clients of Swiss Finance &amp; Property AG and/or its affiliates, solely by virtue of having received this document. Neither this document nor any copy thereof may be sent to or taken into the United States or distributed in the United States or to any US persons or to any other state or territory where such distribution is contradictory to local law or regulation. Any eventual legal relationship resulting from the use of this document is governed by Swiss law. The place of jurisdiction is Zurich, Switzerland. The recipient of this publication and the investor in any financial instrument mentioned herein, respectively, undertakes to keep this publication and its content strictly confidential and not to further distribute it or make it publicly available and to comply with applicable Swiss laws, regulations and rules including but not limited to the Swiss Financial Market Supervisory FINMA guidelines.</a:t>
            </a:r>
          </a:p>
          <a:p>
            <a:pPr lvl="8"/>
            <a:endParaRPr lang="en-GB" dirty="0"/>
          </a:p>
          <a:p>
            <a:pPr lvl="8"/>
            <a:r>
              <a:rPr lang="en-GB" dirty="0">
                <a:solidFill>
                  <a:schemeClr val="bg2"/>
                </a:solidFill>
              </a:rPr>
              <a:t>© Copyright 2003 – 2018, Swiss Finance &amp; Property AG and/or its affiliates. All rights reserved.</a:t>
            </a:r>
          </a:p>
        </p:txBody>
      </p:sp>
      <p:sp>
        <p:nvSpPr>
          <p:cNvPr id="5" name="Textfeld 4">
            <a:extLst>
              <a:ext uri="{FF2B5EF4-FFF2-40B4-BE49-F238E27FC236}">
                <a16:creationId xmlns:a16="http://schemas.microsoft.com/office/drawing/2014/main" xmlns="" id="{D0EA2462-DC52-CB4B-A34A-DC9FBAE3E7BA}"/>
              </a:ext>
            </a:extLst>
          </p:cNvPr>
          <p:cNvSpPr txBox="1"/>
          <p:nvPr userDrawn="1"/>
        </p:nvSpPr>
        <p:spPr>
          <a:xfrm>
            <a:off x="468311" y="6525344"/>
            <a:ext cx="1223963" cy="180020"/>
          </a:xfrm>
          <a:prstGeom prst="rect">
            <a:avLst/>
          </a:prstGeom>
          <a:noFill/>
        </p:spPr>
        <p:txBody>
          <a:bodyPr wrap="none" lIns="0" tIns="0" rIns="0" bIns="18000" rtlCol="0" anchor="b" anchorCtr="0">
            <a:noAutofit/>
          </a:bodyPr>
          <a:lstStyle/>
          <a:p>
            <a:r>
              <a:rPr lang="de-CH" sz="800" noProof="0" dirty="0">
                <a:solidFill>
                  <a:schemeClr val="tx2"/>
                </a:solidFill>
                <a:latin typeface="+mj-lt"/>
              </a:rPr>
              <a:t>Folie </a:t>
            </a:r>
            <a:fld id="{22A35889-3461-4858-9472-B8E7E0109D45}" type="slidenum">
              <a:rPr lang="de-CH" sz="800" kern="1200" noProof="0" smtClean="0">
                <a:solidFill>
                  <a:schemeClr val="tx2"/>
                </a:solidFill>
                <a:latin typeface="+mj-lt"/>
                <a:ea typeface="+mn-ea"/>
                <a:cs typeface="+mn-cs"/>
              </a:rPr>
              <a:pPr/>
              <a:t>‹#›</a:t>
            </a:fld>
            <a:endParaRPr lang="de-CH" sz="800" noProof="0" dirty="0">
              <a:solidFill>
                <a:schemeClr val="tx2"/>
              </a:solidFill>
              <a:latin typeface="+mj-lt"/>
            </a:endParaRPr>
          </a:p>
        </p:txBody>
      </p:sp>
      <p:sp>
        <p:nvSpPr>
          <p:cNvPr id="6" name="Textfeld 5">
            <a:extLst>
              <a:ext uri="{FF2B5EF4-FFF2-40B4-BE49-F238E27FC236}">
                <a16:creationId xmlns:a16="http://schemas.microsoft.com/office/drawing/2014/main" xmlns="" id="{07995DDB-2B7A-B941-85D8-ED51A17C3EC4}"/>
              </a:ext>
            </a:extLst>
          </p:cNvPr>
          <p:cNvSpPr txBox="1"/>
          <p:nvPr userDrawn="1"/>
        </p:nvSpPr>
        <p:spPr>
          <a:xfrm>
            <a:off x="6011863" y="6525344"/>
            <a:ext cx="2663825" cy="180020"/>
          </a:xfrm>
          <a:prstGeom prst="rect">
            <a:avLst/>
          </a:prstGeom>
          <a:noFill/>
        </p:spPr>
        <p:txBody>
          <a:bodyPr wrap="none" lIns="0" tIns="0" rIns="0" bIns="18000" rtlCol="0" anchor="b" anchorCtr="0">
            <a:noAutofit/>
          </a:bodyPr>
          <a:lstStyle/>
          <a:p>
            <a:pPr algn="r"/>
            <a:r>
              <a:rPr lang="de-CH" sz="800" kern="1200" noProof="0" dirty="0">
                <a:solidFill>
                  <a:schemeClr val="tx2"/>
                </a:solidFill>
                <a:latin typeface="+mn-lt"/>
                <a:ea typeface="+mn-ea"/>
                <a:cs typeface="+mn-cs"/>
              </a:rPr>
              <a:t>SFP Anlagestiftung</a:t>
            </a:r>
          </a:p>
        </p:txBody>
      </p:sp>
    </p:spTree>
    <p:extLst>
      <p:ext uri="{BB962C8B-B14F-4D97-AF65-F5344CB8AC3E}">
        <p14:creationId xmlns:p14="http://schemas.microsoft.com/office/powerpoint/2010/main" val="31887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gramm breit / Text unterhal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AF32A93-F57A-854E-A391-87B33FA1E9F5}"/>
              </a:ext>
            </a:extLst>
          </p:cNvPr>
          <p:cNvSpPr>
            <a:spLocks noGrp="1"/>
          </p:cNvSpPr>
          <p:nvPr>
            <p:ph type="title"/>
          </p:nvPr>
        </p:nvSpPr>
        <p:spPr/>
        <p:txBody>
          <a:bodyPr/>
          <a:lstStyle/>
          <a:p>
            <a:r>
              <a:rPr lang="de-DE" dirty="0"/>
              <a:t>Mastertitelformat bearbeiten</a:t>
            </a:r>
          </a:p>
        </p:txBody>
      </p:sp>
      <p:sp>
        <p:nvSpPr>
          <p:cNvPr id="4" name="Diagrammplatzhalter 3">
            <a:extLst>
              <a:ext uri="{FF2B5EF4-FFF2-40B4-BE49-F238E27FC236}">
                <a16:creationId xmlns:a16="http://schemas.microsoft.com/office/drawing/2014/main" xmlns="" id="{8E1F0076-28B7-D347-9B93-6BE6FFD3628B}"/>
              </a:ext>
            </a:extLst>
          </p:cNvPr>
          <p:cNvSpPr>
            <a:spLocks noGrp="1"/>
          </p:cNvSpPr>
          <p:nvPr>
            <p:ph type="chart" sz="quarter" idx="10"/>
          </p:nvPr>
        </p:nvSpPr>
        <p:spPr>
          <a:xfrm>
            <a:off x="468313" y="1485902"/>
            <a:ext cx="8207375" cy="3671878"/>
          </a:xfrm>
        </p:spPr>
        <p:txBody>
          <a:bodyPr/>
          <a:lstStyle/>
          <a:p>
            <a:endParaRPr lang="de-DE"/>
          </a:p>
        </p:txBody>
      </p:sp>
      <p:sp>
        <p:nvSpPr>
          <p:cNvPr id="16" name="Textplatzhalter 15">
            <a:extLst>
              <a:ext uri="{FF2B5EF4-FFF2-40B4-BE49-F238E27FC236}">
                <a16:creationId xmlns:a16="http://schemas.microsoft.com/office/drawing/2014/main" xmlns="" id="{A9EC4623-119F-F34C-BDD2-B0B56F5CC9E0}"/>
              </a:ext>
            </a:extLst>
          </p:cNvPr>
          <p:cNvSpPr>
            <a:spLocks noGrp="1"/>
          </p:cNvSpPr>
          <p:nvPr>
            <p:ph type="body" sz="quarter" idx="11" hasCustomPrompt="1"/>
          </p:nvPr>
        </p:nvSpPr>
        <p:spPr>
          <a:xfrm>
            <a:off x="468313" y="5372100"/>
            <a:ext cx="8207375" cy="858838"/>
          </a:xfrm>
        </p:spPr>
        <p:txBody>
          <a:bodyPr/>
          <a:lstStyle>
            <a:lvl5pPr>
              <a:defRPr>
                <a:solidFill>
                  <a:schemeClr val="tx2"/>
                </a:solidFill>
              </a:defRPr>
            </a:lvl5pPr>
          </a:lstStyle>
          <a:p>
            <a:pPr lvl="4"/>
            <a:r>
              <a:rPr lang="de-DE" dirty="0"/>
              <a:t>Fünfte Ebene</a:t>
            </a:r>
          </a:p>
        </p:txBody>
      </p:sp>
    </p:spTree>
    <p:extLst>
      <p:ext uri="{BB962C8B-B14F-4D97-AF65-F5344CB8AC3E}">
        <p14:creationId xmlns:p14="http://schemas.microsoft.com/office/powerpoint/2010/main" val="355901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grpSp>
        <p:nvGrpSpPr>
          <p:cNvPr id="13" name="Gruppieren 12">
            <a:extLst>
              <a:ext uri="{FF2B5EF4-FFF2-40B4-BE49-F238E27FC236}">
                <a16:creationId xmlns:a16="http://schemas.microsoft.com/office/drawing/2014/main" xmlns="" id="{1A7E905E-E660-1343-B07B-CDA7AB21B6CE}"/>
              </a:ext>
            </a:extLst>
          </p:cNvPr>
          <p:cNvGrpSpPr/>
          <p:nvPr userDrawn="1"/>
        </p:nvGrpSpPr>
        <p:grpSpPr>
          <a:xfrm>
            <a:off x="-396552" y="-171400"/>
            <a:ext cx="9761421" cy="7163871"/>
            <a:chOff x="-396552" y="-171400"/>
            <a:chExt cx="9761421" cy="7163871"/>
          </a:xfrm>
        </p:grpSpPr>
        <p:cxnSp>
          <p:nvCxnSpPr>
            <p:cNvPr id="14" name="Gerade Verbindung 13">
              <a:extLst>
                <a:ext uri="{FF2B5EF4-FFF2-40B4-BE49-F238E27FC236}">
                  <a16:creationId xmlns:a16="http://schemas.microsoft.com/office/drawing/2014/main" xmlns="" id="{95348852-87EC-9D43-85B9-9734C884CC3C}"/>
                </a:ext>
              </a:extLst>
            </p:cNvPr>
            <p:cNvCxnSpPr/>
            <p:nvPr userDrawn="1"/>
          </p:nvCxnSpPr>
          <p:spPr>
            <a:xfrm>
              <a:off x="-396552" y="404813"/>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xmlns="" id="{8227F46D-77C9-B242-A2A2-C5AE97822AA1}"/>
                </a:ext>
              </a:extLst>
            </p:cNvPr>
            <p:cNvCxnSpPr/>
            <p:nvPr userDrawn="1"/>
          </p:nvCxnSpPr>
          <p:spPr>
            <a:xfrm>
              <a:off x="-396552" y="1485902"/>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xmlns="" id="{A295EA3E-734D-3B4D-A4A7-5A5AAEE1A4A5}"/>
                </a:ext>
              </a:extLst>
            </p:cNvPr>
            <p:cNvCxnSpPr/>
            <p:nvPr userDrawn="1"/>
          </p:nvCxnSpPr>
          <p:spPr>
            <a:xfrm>
              <a:off x="-396552" y="2132759"/>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xmlns="" id="{B1085EB3-0318-D94B-996C-C447A35BE8AC}"/>
                </a:ext>
              </a:extLst>
            </p:cNvPr>
            <p:cNvCxnSpPr/>
            <p:nvPr userDrawn="1"/>
          </p:nvCxnSpPr>
          <p:spPr>
            <a:xfrm>
              <a:off x="-396552" y="6230564"/>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xmlns="" id="{DBE0F05F-3C52-3242-A10D-BA60BB9BBB36}"/>
                </a:ext>
              </a:extLst>
            </p:cNvPr>
            <p:cNvCxnSpPr/>
            <p:nvPr userDrawn="1"/>
          </p:nvCxnSpPr>
          <p:spPr>
            <a:xfrm>
              <a:off x="-396552" y="6454588"/>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xmlns="" id="{2F80474B-5FBD-2446-B0C7-4812C8D12208}"/>
                </a:ext>
              </a:extLst>
            </p:cNvPr>
            <p:cNvCxnSpPr/>
            <p:nvPr userDrawn="1"/>
          </p:nvCxnSpPr>
          <p:spPr>
            <a:xfrm>
              <a:off x="-396552" y="6671142"/>
              <a:ext cx="972108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xmlns="" id="{BB605A5D-8088-6341-8D49-75BEAD100610}"/>
                </a:ext>
              </a:extLst>
            </p:cNvPr>
            <p:cNvCxnSpPr/>
            <p:nvPr userDrawn="1"/>
          </p:nvCxnSpPr>
          <p:spPr>
            <a:xfrm>
              <a:off x="468313" y="-171400"/>
              <a:ext cx="0" cy="716387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xmlns="" id="{153F60F2-825C-1941-8BDE-7BDC725C9084}"/>
                </a:ext>
              </a:extLst>
            </p:cNvPr>
            <p:cNvCxnSpPr/>
            <p:nvPr userDrawn="1"/>
          </p:nvCxnSpPr>
          <p:spPr>
            <a:xfrm>
              <a:off x="8684466" y="-171400"/>
              <a:ext cx="0" cy="716387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xmlns="" id="{FCAD2CF3-2EB0-1B47-9107-AF748C2CA5C3}"/>
                </a:ext>
              </a:extLst>
            </p:cNvPr>
            <p:cNvCxnSpPr/>
            <p:nvPr userDrawn="1"/>
          </p:nvCxnSpPr>
          <p:spPr>
            <a:xfrm>
              <a:off x="-356211" y="1116666"/>
              <a:ext cx="9721080" cy="0"/>
            </a:xfrm>
            <a:prstGeom prst="line">
              <a:avLst/>
            </a:prstGeom>
            <a:ln/>
          </p:spPr>
          <p:style>
            <a:lnRef idx="1">
              <a:schemeClr val="accent1"/>
            </a:lnRef>
            <a:fillRef idx="0">
              <a:schemeClr val="accent1"/>
            </a:fillRef>
            <a:effectRef idx="0">
              <a:schemeClr val="accent1"/>
            </a:effectRef>
            <a:fontRef idx="minor">
              <a:schemeClr val="tx1"/>
            </a:fontRef>
          </p:style>
        </p:cxnSp>
      </p:grpSp>
      <p:sp>
        <p:nvSpPr>
          <p:cNvPr id="23" name="Textfeld 22">
            <a:extLst>
              <a:ext uri="{FF2B5EF4-FFF2-40B4-BE49-F238E27FC236}">
                <a16:creationId xmlns:a16="http://schemas.microsoft.com/office/drawing/2014/main" xmlns="" id="{F2274073-D07B-D043-8F10-5EE5B18C9B06}"/>
              </a:ext>
            </a:extLst>
          </p:cNvPr>
          <p:cNvSpPr txBox="1"/>
          <p:nvPr userDrawn="1"/>
        </p:nvSpPr>
        <p:spPr>
          <a:xfrm>
            <a:off x="2760829" y="2968476"/>
            <a:ext cx="3452037" cy="2149085"/>
          </a:xfrm>
          <a:prstGeom prst="rect">
            <a:avLst/>
          </a:prstGeom>
          <a:noFill/>
        </p:spPr>
        <p:txBody>
          <a:bodyPr wrap="square" lIns="0" tIns="0" rIns="0" bIns="0" rtlCol="0">
            <a:noAutofit/>
          </a:bodyPr>
          <a:lstStyle/>
          <a:p>
            <a:pPr algn="ctr"/>
            <a:r>
              <a:rPr lang="de-DE" dirty="0">
                <a:solidFill>
                  <a:srgbClr val="FF0000"/>
                </a:solidFill>
              </a:rPr>
              <a:t>Grundraster-Vorlage zur Kontrolle der Positionen kann der Raster kopiert und eingesetzt werden.</a:t>
            </a:r>
          </a:p>
          <a:p>
            <a:pPr algn="ctr"/>
            <a:r>
              <a:rPr lang="de-DE" dirty="0">
                <a:solidFill>
                  <a:srgbClr val="FF0000"/>
                </a:solidFill>
              </a:rPr>
              <a:t>(nicht als Folienlayout verwenden)</a:t>
            </a:r>
          </a:p>
        </p:txBody>
      </p:sp>
    </p:spTree>
    <p:extLst>
      <p:ext uri="{BB962C8B-B14F-4D97-AF65-F5344CB8AC3E}">
        <p14:creationId xmlns:p14="http://schemas.microsoft.com/office/powerpoint/2010/main" val="20638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313" y="404813"/>
            <a:ext cx="8207375" cy="395895"/>
          </a:xfrm>
          <a:prstGeom prst="rect">
            <a:avLst/>
          </a:prstGeom>
        </p:spPr>
        <p:txBody>
          <a:bodyPr vert="horz" wrap="square" lIns="0" tIns="0" rIns="0" bIns="0" rtlCol="0" anchor="t">
            <a:noAutofit/>
          </a:bodyPr>
          <a:lstStyle/>
          <a:p>
            <a:r>
              <a:rPr lang="de-CH" noProof="0" dirty="0"/>
              <a:t>Titelmasterformat durch Klicken bearbeiten</a:t>
            </a:r>
          </a:p>
        </p:txBody>
      </p:sp>
      <p:sp>
        <p:nvSpPr>
          <p:cNvPr id="3" name="Textplatzhalter 2"/>
          <p:cNvSpPr>
            <a:spLocks noGrp="1"/>
          </p:cNvSpPr>
          <p:nvPr>
            <p:ph type="body" idx="1"/>
          </p:nvPr>
        </p:nvSpPr>
        <p:spPr>
          <a:xfrm>
            <a:off x="468313" y="1520788"/>
            <a:ext cx="8207376" cy="4716500"/>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a:p>
            <a:pPr lvl="5"/>
            <a:r>
              <a:rPr lang="de-CH" noProof="0" dirty="0"/>
              <a:t>Sechste Ebene</a:t>
            </a:r>
          </a:p>
          <a:p>
            <a:pPr lvl="6"/>
            <a:r>
              <a:rPr lang="de-CH" noProof="0" dirty="0"/>
              <a:t>Siebente Ebene</a:t>
            </a:r>
          </a:p>
          <a:p>
            <a:pPr lvl="7"/>
            <a:r>
              <a:rPr lang="de-CH" noProof="0" dirty="0"/>
              <a:t>Achte Ebene</a:t>
            </a:r>
          </a:p>
          <a:p>
            <a:pPr lvl="8"/>
            <a:r>
              <a:rPr lang="de-CH" noProof="0" dirty="0"/>
              <a:t>Neunte Ebene</a:t>
            </a:r>
          </a:p>
        </p:txBody>
      </p:sp>
      <p:grpSp>
        <p:nvGrpSpPr>
          <p:cNvPr id="6" name="Gruppieren 5"/>
          <p:cNvGrpSpPr/>
          <p:nvPr userDrawn="1"/>
        </p:nvGrpSpPr>
        <p:grpSpPr>
          <a:xfrm>
            <a:off x="468313" y="-243408"/>
            <a:ext cx="8207375" cy="180000"/>
            <a:chOff x="468313" y="-180000"/>
            <a:chExt cx="8207375" cy="180000"/>
          </a:xfrm>
        </p:grpSpPr>
        <p:cxnSp>
          <p:nvCxnSpPr>
            <p:cNvPr id="5" name="Gerade Verbindung 4"/>
            <p:cNvCxnSpPr/>
            <p:nvPr userDrawn="1"/>
          </p:nvCxnSpPr>
          <p:spPr>
            <a:xfrm>
              <a:off x="46831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23399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25558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30527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a:off x="32766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42753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a:xfrm>
              <a:off x="47164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8674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a:xfrm>
              <a:off x="60848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65840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a:off x="67999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a:off x="86756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Gruppieren 19"/>
          <p:cNvGrpSpPr/>
          <p:nvPr userDrawn="1"/>
        </p:nvGrpSpPr>
        <p:grpSpPr>
          <a:xfrm>
            <a:off x="468313" y="6921408"/>
            <a:ext cx="8207375" cy="180000"/>
            <a:chOff x="468313" y="-180000"/>
            <a:chExt cx="8207375" cy="180000"/>
          </a:xfrm>
        </p:grpSpPr>
        <p:cxnSp>
          <p:nvCxnSpPr>
            <p:cNvPr id="21" name="Gerade Verbindung 20"/>
            <p:cNvCxnSpPr/>
            <p:nvPr userDrawn="1"/>
          </p:nvCxnSpPr>
          <p:spPr>
            <a:xfrm>
              <a:off x="46831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a:xfrm>
              <a:off x="23399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a:off x="2555875"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a:xfrm>
              <a:off x="30527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a:off x="32766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a:xfrm>
              <a:off x="442753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a:xfrm>
              <a:off x="4716463"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a:xfrm>
              <a:off x="5867400"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a:xfrm>
              <a:off x="60848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a:xfrm>
              <a:off x="65840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6799932"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a:xfrm>
              <a:off x="8675688" y="-180000"/>
              <a:ext cx="0" cy="1800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userDrawn="1"/>
        </p:nvGrpSpPr>
        <p:grpSpPr>
          <a:xfrm>
            <a:off x="-252536" y="404813"/>
            <a:ext cx="180000" cy="6261188"/>
            <a:chOff x="-180000" y="404813"/>
            <a:chExt cx="180000" cy="6261188"/>
          </a:xfrm>
        </p:grpSpPr>
        <p:cxnSp>
          <p:nvCxnSpPr>
            <p:cNvPr id="34" name="Gerade Verbindung 33"/>
            <p:cNvCxnSpPr/>
            <p:nvPr userDrawn="1"/>
          </p:nvCxnSpPr>
          <p:spPr>
            <a:xfrm flipH="1">
              <a:off x="-180000" y="40481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flipH="1">
              <a:off x="-180000" y="1092914"/>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flipH="1">
              <a:off x="-180000" y="1560600"/>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a:xfrm flipH="1">
              <a:off x="-180000" y="622626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a:xfrm flipH="1">
              <a:off x="-180000" y="6666001"/>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0" name="Gruppieren 39"/>
          <p:cNvGrpSpPr/>
          <p:nvPr userDrawn="1"/>
        </p:nvGrpSpPr>
        <p:grpSpPr>
          <a:xfrm>
            <a:off x="9216536" y="404813"/>
            <a:ext cx="180000" cy="6261188"/>
            <a:chOff x="-180000" y="404813"/>
            <a:chExt cx="180000" cy="6261188"/>
          </a:xfrm>
        </p:grpSpPr>
        <p:cxnSp>
          <p:nvCxnSpPr>
            <p:cNvPr id="41" name="Gerade Verbindung 40"/>
            <p:cNvCxnSpPr/>
            <p:nvPr userDrawn="1"/>
          </p:nvCxnSpPr>
          <p:spPr>
            <a:xfrm flipH="1">
              <a:off x="-180000" y="40481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a:xfrm flipH="1">
              <a:off x="-180000" y="1092914"/>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flipH="1">
              <a:off x="-180000" y="1560600"/>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flipH="1">
              <a:off x="-180000" y="6226263"/>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a:xfrm flipH="1">
              <a:off x="-180000" y="6666001"/>
              <a:ext cx="18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6442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0" r:id="rId4"/>
    <p:sldLayoutId id="2147483660" r:id="rId5"/>
    <p:sldLayoutId id="2147483663" r:id="rId6"/>
    <p:sldLayoutId id="2147483668" r:id="rId7"/>
    <p:sldLayoutId id="2147483670" r:id="rId8"/>
    <p:sldLayoutId id="2147483669" r:id="rId9"/>
    <p:sldLayoutId id="2147483671" r:id="rId10"/>
  </p:sldLayoutIdLst>
  <p:hf hdr="0" dt="0"/>
  <p:txStyles>
    <p:titleStyle>
      <a:lvl1pPr algn="l" defTabSz="914400" rtl="0" eaLnBrk="1" latinLnBrk="0" hangingPunct="1">
        <a:lnSpc>
          <a:spcPct val="100000"/>
        </a:lnSpc>
        <a:spcBef>
          <a:spcPct val="0"/>
        </a:spcBef>
        <a:buNone/>
        <a:defRPr sz="3200" b="0" i="0" kern="1200">
          <a:solidFill>
            <a:schemeClr val="accent1"/>
          </a:solidFill>
          <a:latin typeface="+mj-lt"/>
          <a:ea typeface="+mj-ea"/>
          <a:cs typeface="+mj-cs"/>
        </a:defRPr>
      </a:lvl1pPr>
    </p:titleStyle>
    <p:body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p:bodyStyle>
    <p:otherStyle>
      <a:defPPr>
        <a:defRPr lang="de-CH"/>
      </a:defPPr>
      <a:lvl1pPr marL="0" indent="0" algn="l" defTabSz="720000" rtl="0" eaLnBrk="1" latinLnBrk="0" hangingPunct="1">
        <a:tabLst>
          <a:tab pos="216000" algn="l"/>
          <a:tab pos="720000" algn="l"/>
          <a:tab pos="936000" algn="l"/>
          <a:tab pos="1080000" algn="l"/>
          <a:tab pos="1296000" algn="l"/>
        </a:tabLst>
        <a:defRPr sz="900" kern="1200">
          <a:solidFill>
            <a:schemeClr val="tx1"/>
          </a:solidFill>
          <a:latin typeface="+mn-lt"/>
          <a:ea typeface="+mn-ea"/>
          <a:cs typeface="+mn-cs"/>
        </a:defRPr>
      </a:lvl1pPr>
      <a:lvl2pPr marL="144000" indent="-144000" algn="l" defTabSz="720000" rtl="0" eaLnBrk="1" latinLnBrk="0" hangingPunct="1">
        <a:buChar char="–"/>
        <a:tabLst>
          <a:tab pos="216000" algn="l"/>
          <a:tab pos="720000" algn="l"/>
          <a:tab pos="936000" algn="l"/>
          <a:tab pos="1080000" algn="l"/>
          <a:tab pos="1296000" algn="l"/>
        </a:tabLst>
        <a:defRPr sz="900" kern="1200">
          <a:solidFill>
            <a:schemeClr val="tx1"/>
          </a:solidFill>
          <a:latin typeface="+mn-lt"/>
          <a:ea typeface="+mn-ea"/>
          <a:cs typeface="+mn-cs"/>
        </a:defRPr>
      </a:lvl2pPr>
      <a:lvl3pPr marL="0" indent="0" algn="l" defTabSz="720000" rtl="0" eaLnBrk="1" latinLnBrk="0" hangingPunct="1">
        <a:tabLst>
          <a:tab pos="216000" algn="l"/>
          <a:tab pos="720000" algn="l"/>
          <a:tab pos="936000" algn="l"/>
          <a:tab pos="1080000" algn="l"/>
          <a:tab pos="1296000" algn="l"/>
        </a:tabLst>
        <a:defRPr sz="1100" kern="1200">
          <a:solidFill>
            <a:schemeClr val="tx1"/>
          </a:solidFill>
          <a:latin typeface="+mn-lt"/>
          <a:ea typeface="+mn-ea"/>
          <a:cs typeface="+mn-cs"/>
        </a:defRPr>
      </a:lvl3pPr>
      <a:lvl4pPr marL="144000" indent="-144000" algn="l" defTabSz="720000" rtl="0" eaLnBrk="1" latinLnBrk="0" hangingPunct="1">
        <a:buChar char="–"/>
        <a:tabLst>
          <a:tab pos="216000" algn="l"/>
          <a:tab pos="720000" algn="l"/>
          <a:tab pos="936000" algn="l"/>
          <a:tab pos="1080000" algn="l"/>
          <a:tab pos="1296000" algn="l"/>
        </a:tabLst>
        <a:defRPr sz="1100" kern="1200">
          <a:solidFill>
            <a:schemeClr val="tx1"/>
          </a:solidFill>
          <a:latin typeface="+mn-lt"/>
          <a:ea typeface="+mn-ea"/>
          <a:cs typeface="+mn-cs"/>
        </a:defRPr>
      </a:lvl4pPr>
      <a:lvl5pPr marL="0" indent="0" algn="l" defTabSz="720000" rtl="0" eaLnBrk="1" latinLnBrk="0" hangingPunct="1">
        <a:defRPr sz="1400" kern="1200">
          <a:solidFill>
            <a:schemeClr val="tx1"/>
          </a:solidFill>
          <a:latin typeface="+mn-lt"/>
          <a:ea typeface="+mn-ea"/>
          <a:cs typeface="+mn-cs"/>
        </a:defRPr>
      </a:lvl5pPr>
      <a:lvl6pPr marL="0" indent="0" algn="l" defTabSz="720000" rtl="0" eaLnBrk="1" latinLnBrk="0" hangingPunct="1">
        <a:defRPr sz="1700" kern="1200">
          <a:solidFill>
            <a:schemeClr val="tx1"/>
          </a:solidFill>
          <a:latin typeface="+mn-lt"/>
          <a:ea typeface="+mn-ea"/>
          <a:cs typeface="+mn-cs"/>
        </a:defRPr>
      </a:lvl6pPr>
      <a:lvl7pPr marL="0" indent="0" algn="l" defTabSz="720000" rtl="0" eaLnBrk="1" latinLnBrk="0" hangingPunct="1">
        <a:defRPr sz="2000" kern="1200">
          <a:solidFill>
            <a:schemeClr val="tx1"/>
          </a:solidFill>
          <a:latin typeface="+mn-lt"/>
          <a:ea typeface="+mn-ea"/>
          <a:cs typeface="+mn-cs"/>
        </a:defRPr>
      </a:lvl7pPr>
      <a:lvl8pPr marL="0" indent="0" algn="l" defTabSz="720000" rtl="0" eaLnBrk="1" latinLnBrk="0" hangingPunct="1">
        <a:defRPr sz="3000" kern="1200">
          <a:solidFill>
            <a:schemeClr val="tx1"/>
          </a:solidFill>
          <a:latin typeface="+mn-lt"/>
          <a:ea typeface="+mn-ea"/>
          <a:cs typeface="+mn-cs"/>
        </a:defRPr>
      </a:lvl8pPr>
      <a:lvl9pPr marL="0" indent="0" algn="l" defTabSz="720000" rtl="0" eaLnBrk="1" latinLnBrk="0" hangingPunct="1">
        <a:defRPr sz="3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xmlns="" id="{29991961-DE18-E04B-B104-96A92C7E3B3A}"/>
              </a:ext>
            </a:extLst>
          </p:cNvPr>
          <p:cNvSpPr>
            <a:spLocks noGrp="1"/>
          </p:cNvSpPr>
          <p:nvPr>
            <p:ph type="subTitle" idx="1"/>
          </p:nvPr>
        </p:nvSpPr>
        <p:spPr>
          <a:xfrm>
            <a:off x="2552065" y="4941168"/>
            <a:ext cx="6196647" cy="392554"/>
          </a:xfrm>
        </p:spPr>
        <p:txBody>
          <a:bodyPr/>
          <a:lstStyle/>
          <a:p>
            <a:r>
              <a:rPr lang="de-DE" dirty="0" smtClean="0"/>
              <a:t>Präsentation KGAST Mitgliederversammlung</a:t>
            </a:r>
            <a:endParaRPr lang="de-DE" dirty="0"/>
          </a:p>
        </p:txBody>
      </p:sp>
      <p:sp>
        <p:nvSpPr>
          <p:cNvPr id="3" name="Titel 2">
            <a:extLst>
              <a:ext uri="{FF2B5EF4-FFF2-40B4-BE49-F238E27FC236}">
                <a16:creationId xmlns:a16="http://schemas.microsoft.com/office/drawing/2014/main" xmlns="" id="{3ADAFECA-B2DB-2044-865D-C8A28467B8F7}"/>
              </a:ext>
            </a:extLst>
          </p:cNvPr>
          <p:cNvSpPr>
            <a:spLocks noGrp="1"/>
          </p:cNvSpPr>
          <p:nvPr>
            <p:ph type="title"/>
          </p:nvPr>
        </p:nvSpPr>
        <p:spPr>
          <a:xfrm>
            <a:off x="2552065" y="4149081"/>
            <a:ext cx="6196647" cy="504056"/>
          </a:xfrm>
        </p:spPr>
        <p:txBody>
          <a:bodyPr/>
          <a:lstStyle/>
          <a:p>
            <a:r>
              <a:rPr lang="de-DE" dirty="0"/>
              <a:t>SFP Anlagestiftung</a:t>
            </a:r>
          </a:p>
        </p:txBody>
      </p:sp>
      <p:sp>
        <p:nvSpPr>
          <p:cNvPr id="4" name="Textplatzhalter 3">
            <a:extLst>
              <a:ext uri="{FF2B5EF4-FFF2-40B4-BE49-F238E27FC236}">
                <a16:creationId xmlns:a16="http://schemas.microsoft.com/office/drawing/2014/main" xmlns="" id="{E6587D2F-1DFE-AB44-AC76-51686EC3BAE3}"/>
              </a:ext>
            </a:extLst>
          </p:cNvPr>
          <p:cNvSpPr>
            <a:spLocks noGrp="1"/>
          </p:cNvSpPr>
          <p:nvPr>
            <p:ph type="body" sz="quarter" idx="10"/>
          </p:nvPr>
        </p:nvSpPr>
        <p:spPr>
          <a:xfrm>
            <a:off x="2546350" y="6021288"/>
            <a:ext cx="6196647" cy="288033"/>
          </a:xfrm>
        </p:spPr>
        <p:txBody>
          <a:bodyPr/>
          <a:lstStyle/>
          <a:p>
            <a:r>
              <a:rPr lang="de-DE" dirty="0"/>
              <a:t>Zürich, 6</a:t>
            </a:r>
            <a:r>
              <a:rPr lang="de-DE" dirty="0" smtClean="0"/>
              <a:t>. Juni 2019</a:t>
            </a:r>
            <a:endParaRPr lang="de-DE" dirty="0"/>
          </a:p>
        </p:txBody>
      </p:sp>
      <p:sp>
        <p:nvSpPr>
          <p:cNvPr id="5" name="Textfeld 4">
            <a:extLst>
              <a:ext uri="{FF2B5EF4-FFF2-40B4-BE49-F238E27FC236}">
                <a16:creationId xmlns:a16="http://schemas.microsoft.com/office/drawing/2014/main" xmlns="" id="{8EA4DF8E-44C3-FA49-91D6-0E88ADFB3611}"/>
              </a:ext>
            </a:extLst>
          </p:cNvPr>
          <p:cNvSpPr txBox="1"/>
          <p:nvPr/>
        </p:nvSpPr>
        <p:spPr>
          <a:xfrm>
            <a:off x="6028267" y="1772356"/>
            <a:ext cx="0" cy="0"/>
          </a:xfrm>
          <a:prstGeom prst="rect">
            <a:avLst/>
          </a:prstGeom>
          <a:noFill/>
        </p:spPr>
        <p:txBody>
          <a:bodyPr wrap="none" lIns="0" tIns="0" rIns="0" bIns="0" rtlCol="0">
            <a:noAutofit/>
          </a:bodyPr>
          <a:lstStyle/>
          <a:p>
            <a:endParaRPr lang="de-DE" dirty="0"/>
          </a:p>
        </p:txBody>
      </p:sp>
      <p:sp>
        <p:nvSpPr>
          <p:cNvPr id="6" name="Textfeld 5">
            <a:extLst>
              <a:ext uri="{FF2B5EF4-FFF2-40B4-BE49-F238E27FC236}">
                <a16:creationId xmlns:a16="http://schemas.microsoft.com/office/drawing/2014/main" xmlns="" id="{60B114DA-3DB3-D849-8B1E-9AA3843082E8}"/>
              </a:ext>
            </a:extLst>
          </p:cNvPr>
          <p:cNvSpPr txBox="1"/>
          <p:nvPr/>
        </p:nvSpPr>
        <p:spPr>
          <a:xfrm>
            <a:off x="6468533" y="1828800"/>
            <a:ext cx="0" cy="0"/>
          </a:xfrm>
          <a:prstGeom prst="rect">
            <a:avLst/>
          </a:prstGeom>
          <a:noFill/>
        </p:spPr>
        <p:txBody>
          <a:bodyPr wrap="none" lIns="0" tIns="0" rIns="0" bIns="0" rtlCol="0">
            <a:noAutofit/>
          </a:bodyPr>
          <a:lstStyle/>
          <a:p>
            <a:endParaRPr lang="de-DE" dirty="0"/>
          </a:p>
        </p:txBody>
      </p:sp>
      <p:sp>
        <p:nvSpPr>
          <p:cNvPr id="7" name="Textfeld 6">
            <a:extLst>
              <a:ext uri="{FF2B5EF4-FFF2-40B4-BE49-F238E27FC236}">
                <a16:creationId xmlns:a16="http://schemas.microsoft.com/office/drawing/2014/main" xmlns="" id="{33D815F7-8539-F741-BC5C-B8839820FDFC}"/>
              </a:ext>
            </a:extLst>
          </p:cNvPr>
          <p:cNvSpPr txBox="1"/>
          <p:nvPr/>
        </p:nvSpPr>
        <p:spPr>
          <a:xfrm>
            <a:off x="2823210" y="2114550"/>
            <a:ext cx="0" cy="0"/>
          </a:xfrm>
          <a:prstGeom prst="rect">
            <a:avLst/>
          </a:prstGeom>
          <a:noFill/>
        </p:spPr>
        <p:txBody>
          <a:bodyPr wrap="none" lIns="0" tIns="0" rIns="0" bIns="0" rtlCol="0">
            <a:noAutofit/>
          </a:bodyPr>
          <a:lstStyle/>
          <a:p>
            <a:endParaRPr lang="de-DE" dirty="0"/>
          </a:p>
        </p:txBody>
      </p:sp>
      <p:sp>
        <p:nvSpPr>
          <p:cNvPr id="8" name="Textfeld 7">
            <a:extLst>
              <a:ext uri="{FF2B5EF4-FFF2-40B4-BE49-F238E27FC236}">
                <a16:creationId xmlns:a16="http://schemas.microsoft.com/office/drawing/2014/main" xmlns="" id="{D0832F73-73FF-0D4D-B1D9-FCCE28816632}"/>
              </a:ext>
            </a:extLst>
          </p:cNvPr>
          <p:cNvSpPr txBox="1"/>
          <p:nvPr/>
        </p:nvSpPr>
        <p:spPr>
          <a:xfrm>
            <a:off x="6115050" y="2354580"/>
            <a:ext cx="0" cy="0"/>
          </a:xfrm>
          <a:prstGeom prst="rect">
            <a:avLst/>
          </a:prstGeom>
          <a:noFill/>
        </p:spPr>
        <p:txBody>
          <a:bodyPr wrap="none" lIns="0" tIns="0" rIns="0" bIns="0" rtlCol="0">
            <a:noAutofit/>
          </a:bodyPr>
          <a:lstStyle/>
          <a:p>
            <a:endParaRPr lang="de-DE" dirty="0"/>
          </a:p>
        </p:txBody>
      </p:sp>
      <p:sp>
        <p:nvSpPr>
          <p:cNvPr id="9" name="Textfeld 8">
            <a:extLst>
              <a:ext uri="{FF2B5EF4-FFF2-40B4-BE49-F238E27FC236}">
                <a16:creationId xmlns:a16="http://schemas.microsoft.com/office/drawing/2014/main" xmlns="" id="{D673FF6B-5175-DC42-B96D-C41D161CC742}"/>
              </a:ext>
            </a:extLst>
          </p:cNvPr>
          <p:cNvSpPr txBox="1"/>
          <p:nvPr/>
        </p:nvSpPr>
        <p:spPr>
          <a:xfrm>
            <a:off x="6926580" y="1691640"/>
            <a:ext cx="0" cy="0"/>
          </a:xfrm>
          <a:prstGeom prst="rect">
            <a:avLst/>
          </a:prstGeom>
          <a:noFill/>
        </p:spPr>
        <p:txBody>
          <a:bodyPr wrap="none" lIns="0" tIns="0" rIns="0" bIns="0" rtlCol="0">
            <a:noAutofit/>
          </a:bodyPr>
          <a:lstStyle/>
          <a:p>
            <a:endParaRPr lang="de-DE" dirty="0"/>
          </a:p>
        </p:txBody>
      </p:sp>
      <p:sp>
        <p:nvSpPr>
          <p:cNvPr id="10" name="Textfeld 9">
            <a:extLst>
              <a:ext uri="{FF2B5EF4-FFF2-40B4-BE49-F238E27FC236}">
                <a16:creationId xmlns:a16="http://schemas.microsoft.com/office/drawing/2014/main" xmlns="" id="{EC5A0877-CF8A-114E-93AC-B3EDF45A3F3E}"/>
              </a:ext>
            </a:extLst>
          </p:cNvPr>
          <p:cNvSpPr txBox="1"/>
          <p:nvPr/>
        </p:nvSpPr>
        <p:spPr>
          <a:xfrm>
            <a:off x="468630" y="2320290"/>
            <a:ext cx="0" cy="0"/>
          </a:xfrm>
          <a:prstGeom prst="rect">
            <a:avLst/>
          </a:prstGeom>
          <a:noFill/>
        </p:spPr>
        <p:txBody>
          <a:bodyPr wrap="none" lIns="0" tIns="0" rIns="0" bIns="0" rtlCol="0">
            <a:noAutofit/>
          </a:bodyPr>
          <a:lstStyle/>
          <a:p>
            <a:endParaRPr lang="de-DE" dirty="0"/>
          </a:p>
        </p:txBody>
      </p:sp>
    </p:spTree>
    <p:extLst>
      <p:ext uri="{BB962C8B-B14F-4D97-AF65-F5344CB8AC3E}">
        <p14:creationId xmlns:p14="http://schemas.microsoft.com/office/powerpoint/2010/main" val="258745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68313" y="881691"/>
            <a:ext cx="8207375" cy="288032"/>
          </a:xfrm>
        </p:spPr>
        <p:txBody>
          <a:bodyPr/>
          <a:lstStyle/>
          <a:p>
            <a:r>
              <a:rPr lang="de-CH" dirty="0"/>
              <a:t> </a:t>
            </a:r>
          </a:p>
        </p:txBody>
      </p:sp>
      <p:sp>
        <p:nvSpPr>
          <p:cNvPr id="10" name="Title 9"/>
          <p:cNvSpPr>
            <a:spLocks noGrp="1"/>
          </p:cNvSpPr>
          <p:nvPr>
            <p:ph type="title"/>
          </p:nvPr>
        </p:nvSpPr>
        <p:spPr/>
        <p:txBody>
          <a:bodyPr/>
          <a:lstStyle/>
          <a:p>
            <a:r>
              <a:rPr lang="de-CH" dirty="0" smtClean="0"/>
              <a:t>6. Anlagefokus SFP </a:t>
            </a:r>
            <a:r>
              <a:rPr lang="de-CH" dirty="0"/>
              <a:t>AST Global Core </a:t>
            </a:r>
            <a:r>
              <a:rPr lang="de-CH" dirty="0" smtClean="0"/>
              <a:t>Property</a:t>
            </a:r>
            <a:endParaRPr lang="de-CH" dirty="0"/>
          </a:p>
        </p:txBody>
      </p:sp>
      <p:sp>
        <p:nvSpPr>
          <p:cNvPr id="3" name="Textfeld 2">
            <a:extLst>
              <a:ext uri="{FF2B5EF4-FFF2-40B4-BE49-F238E27FC236}">
                <a16:creationId xmlns:a16="http://schemas.microsoft.com/office/drawing/2014/main" xmlns="" id="{88F0BB46-9A9B-A848-A492-A449B1602279}"/>
              </a:ext>
            </a:extLst>
          </p:cNvPr>
          <p:cNvSpPr txBox="1"/>
          <p:nvPr/>
        </p:nvSpPr>
        <p:spPr>
          <a:xfrm>
            <a:off x="-316006" y="2077571"/>
            <a:ext cx="0" cy="0"/>
          </a:xfrm>
          <a:prstGeom prst="rect">
            <a:avLst/>
          </a:prstGeom>
          <a:noFill/>
        </p:spPr>
        <p:txBody>
          <a:bodyPr wrap="none" lIns="0" tIns="0" rIns="0" bIns="0" rtlCol="0">
            <a:noAutofit/>
          </a:bodyPr>
          <a:lstStyle/>
          <a:p>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556792"/>
            <a:ext cx="8147817"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6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68313" y="881691"/>
            <a:ext cx="8207375" cy="288032"/>
          </a:xfrm>
        </p:spPr>
        <p:txBody>
          <a:bodyPr/>
          <a:lstStyle/>
          <a:p>
            <a:r>
              <a:rPr lang="de-CH" dirty="0"/>
              <a:t> </a:t>
            </a:r>
          </a:p>
        </p:txBody>
      </p:sp>
      <p:sp>
        <p:nvSpPr>
          <p:cNvPr id="10" name="Title 9"/>
          <p:cNvSpPr>
            <a:spLocks noGrp="1"/>
          </p:cNvSpPr>
          <p:nvPr>
            <p:ph type="title"/>
          </p:nvPr>
        </p:nvSpPr>
        <p:spPr/>
        <p:txBody>
          <a:bodyPr/>
          <a:lstStyle/>
          <a:p>
            <a:r>
              <a:rPr lang="de-CH" dirty="0" smtClean="0"/>
              <a:t>6. Highlights </a:t>
            </a:r>
            <a:r>
              <a:rPr lang="de-CH" dirty="0"/>
              <a:t>SFP AST Global Core Property Wichtigste Portfoliokennzahlen – Überblick</a:t>
            </a:r>
          </a:p>
        </p:txBody>
      </p:sp>
      <p:sp>
        <p:nvSpPr>
          <p:cNvPr id="3" name="Textfeld 2">
            <a:extLst>
              <a:ext uri="{FF2B5EF4-FFF2-40B4-BE49-F238E27FC236}">
                <a16:creationId xmlns:a16="http://schemas.microsoft.com/office/drawing/2014/main" xmlns="" id="{88F0BB46-9A9B-A848-A492-A449B1602279}"/>
              </a:ext>
            </a:extLst>
          </p:cNvPr>
          <p:cNvSpPr txBox="1"/>
          <p:nvPr/>
        </p:nvSpPr>
        <p:spPr>
          <a:xfrm>
            <a:off x="-316006" y="2077571"/>
            <a:ext cx="0" cy="0"/>
          </a:xfrm>
          <a:prstGeom prst="rect">
            <a:avLst/>
          </a:prstGeom>
          <a:noFill/>
        </p:spPr>
        <p:txBody>
          <a:bodyPr wrap="none" lIns="0" tIns="0" rIns="0" bIns="0" rtlCol="0">
            <a:noAutofit/>
          </a:bodyPr>
          <a:lstStyle/>
          <a:p>
            <a:endParaRPr lang="de-DE" dirty="0"/>
          </a:p>
        </p:txBody>
      </p:sp>
      <p:sp>
        <p:nvSpPr>
          <p:cNvPr id="12" name="TextBox 6">
            <a:extLst>
              <a:ext uri="{FF2B5EF4-FFF2-40B4-BE49-F238E27FC236}">
                <a16:creationId xmlns:a16="http://schemas.microsoft.com/office/drawing/2014/main" xmlns="" id="{BB99BBD9-B6FC-6849-A71F-7228F503529A}"/>
              </a:ext>
            </a:extLst>
          </p:cNvPr>
          <p:cNvSpPr txBox="1"/>
          <p:nvPr/>
        </p:nvSpPr>
        <p:spPr>
          <a:xfrm>
            <a:off x="4702081" y="4126469"/>
            <a:ext cx="4047151" cy="215444"/>
          </a:xfrm>
          <a:prstGeom prst="rect">
            <a:avLst/>
          </a:prstGeom>
          <a:noFill/>
        </p:spPr>
        <p:txBody>
          <a:bodyPr wrap="square" lIns="0" rtlCol="0">
            <a:spAutoFit/>
          </a:bodyPr>
          <a:lstStyle/>
          <a:p>
            <a:r>
              <a:rPr lang="de-CH" sz="800" dirty="0">
                <a:latin typeface="+mj-lt"/>
              </a:rPr>
              <a:t>*generiert aus unserer internen Datenbank; enthält investierte Fonds per Q3 2018.</a:t>
            </a:r>
          </a:p>
        </p:txBody>
      </p:sp>
      <p:graphicFrame>
        <p:nvGraphicFramePr>
          <p:cNvPr id="13" name="Inhaltsplatzhalter 7">
            <a:extLst>
              <a:ext uri="{FF2B5EF4-FFF2-40B4-BE49-F238E27FC236}">
                <a16:creationId xmlns:a16="http://schemas.microsoft.com/office/drawing/2014/main" xmlns="" id="{0ED171F3-1759-4B47-8CC3-A19841292AF4}"/>
              </a:ext>
            </a:extLst>
          </p:cNvPr>
          <p:cNvGraphicFramePr>
            <a:graphicFrameLocks/>
          </p:cNvGraphicFramePr>
          <p:nvPr>
            <p:extLst>
              <p:ext uri="{D42A27DB-BD31-4B8C-83A1-F6EECF244321}">
                <p14:modId xmlns:p14="http://schemas.microsoft.com/office/powerpoint/2010/main" val="3043842733"/>
              </p:ext>
            </p:extLst>
          </p:nvPr>
        </p:nvGraphicFramePr>
        <p:xfrm>
          <a:off x="468313" y="2126465"/>
          <a:ext cx="3959225" cy="2471040"/>
        </p:xfrm>
        <a:graphic>
          <a:graphicData uri="http://schemas.openxmlformats.org/drawingml/2006/table">
            <a:tbl>
              <a:tblPr firstRow="1" bandRow="1">
                <a:tableStyleId>{2D5ABB26-0587-4C30-8999-92F81FD0307C}</a:tableStyleId>
              </a:tblPr>
              <a:tblGrid>
                <a:gridCol w="1616812">
                  <a:extLst>
                    <a:ext uri="{9D8B030D-6E8A-4147-A177-3AD203B41FA5}">
                      <a16:colId xmlns:a16="http://schemas.microsoft.com/office/drawing/2014/main" xmlns="" val="1350399809"/>
                    </a:ext>
                  </a:extLst>
                </a:gridCol>
                <a:gridCol w="2342413">
                  <a:extLst>
                    <a:ext uri="{9D8B030D-6E8A-4147-A177-3AD203B41FA5}">
                      <a16:colId xmlns:a16="http://schemas.microsoft.com/office/drawing/2014/main" xmlns="" val="2733984009"/>
                    </a:ext>
                  </a:extLst>
                </a:gridCol>
              </a:tblGrid>
              <a:tr h="0">
                <a:tc gridSpan="2">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1" dirty="0">
                          <a:solidFill>
                            <a:srgbClr val="005FA1"/>
                          </a:solidFill>
                          <a:latin typeface="+mn-lt"/>
                          <a:ea typeface="Arial" charset="0"/>
                          <a:cs typeface="Arial" charset="0"/>
                        </a:rPr>
                        <a:t>Portfoliokennzahlen per 31.12.2018</a:t>
                      </a:r>
                    </a:p>
                  </a:txBody>
                  <a:tcPr marL="0" marR="0" marT="72000" marB="72000">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tcPr>
                </a:tc>
                <a:tc hMerge="1">
                  <a:txBody>
                    <a:bodyPr/>
                    <a:lstStyle/>
                    <a:p>
                      <a:pPr marL="227013" lvl="1" indent="-227013">
                        <a:spcAft>
                          <a:spcPts val="800"/>
                        </a:spcAft>
                        <a:tabLst>
                          <a:tab pos="215900" algn="l"/>
                          <a:tab pos="719138" algn="l"/>
                          <a:tab pos="935038" algn="l"/>
                          <a:tab pos="1079500" algn="l"/>
                          <a:tab pos="1295400" algn="l"/>
                        </a:tabLst>
                      </a:pPr>
                      <a:endParaRPr lang="de-CH" sz="1200" b="0" kern="1200" dirty="0">
                        <a:solidFill>
                          <a:schemeClr val="tx2"/>
                        </a:solidFill>
                        <a:latin typeface="Arial" charset="0"/>
                        <a:ea typeface="Arial" charset="0"/>
                        <a:cs typeface="Arial" charset="0"/>
                      </a:endParaRPr>
                    </a:p>
                  </a:txBody>
                  <a:tcPr marL="0" marR="0" marT="72000" marB="72000"/>
                </a:tc>
                <a:extLst>
                  <a:ext uri="{0D108BD9-81ED-4DB2-BD59-A6C34878D82A}">
                    <a16:rowId xmlns:a16="http://schemas.microsoft.com/office/drawing/2014/main" xmlns="" val="1492167122"/>
                  </a:ext>
                </a:extLst>
              </a:tr>
              <a:tr h="0">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200" b="0" dirty="0">
                          <a:solidFill>
                            <a:srgbClr val="005FA1"/>
                          </a:solidFill>
                          <a:latin typeface="+mn-lt"/>
                        </a:rPr>
                        <a:t># der Fonds</a:t>
                      </a:r>
                      <a:endParaRPr lang="de-CH" sz="1200" b="0" dirty="0">
                        <a:solidFill>
                          <a:srgbClr val="005FA1"/>
                        </a:solidFill>
                        <a:latin typeface="+mn-lt"/>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227013" lvl="1" indent="-227013">
                        <a:spcAft>
                          <a:spcPts val="800"/>
                        </a:spcAft>
                        <a:tabLst>
                          <a:tab pos="215900" algn="l"/>
                          <a:tab pos="719138" algn="l"/>
                          <a:tab pos="935038" algn="l"/>
                          <a:tab pos="1079500" algn="l"/>
                          <a:tab pos="1295400" algn="l"/>
                        </a:tabLst>
                      </a:pPr>
                      <a:r>
                        <a:rPr lang="de-DE" sz="1200" b="0" dirty="0">
                          <a:solidFill>
                            <a:schemeClr val="tx2"/>
                          </a:solidFill>
                        </a:rPr>
                        <a:t>12</a:t>
                      </a:r>
                      <a:endParaRPr lang="de-CH" sz="1200" b="0" kern="1200" dirty="0">
                        <a:solidFill>
                          <a:schemeClr val="tx2"/>
                        </a:solidFill>
                        <a:latin typeface="Arial" charset="0"/>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0"/>
                  </a:ext>
                </a:extLst>
              </a:tr>
              <a:tr h="296929">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200" b="0" dirty="0">
                          <a:solidFill>
                            <a:srgbClr val="005FA1"/>
                          </a:solidFill>
                        </a:rPr>
                        <a:t>Fremdfinanzierung</a:t>
                      </a:r>
                      <a:endParaRPr lang="de-CH" sz="1200" b="0" dirty="0">
                        <a:solidFill>
                          <a:srgbClr val="005FA1"/>
                        </a:solidFill>
                        <a:latin typeface="+mn-lt"/>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227013" lvl="1" indent="-227013">
                        <a:spcAft>
                          <a:spcPts val="800"/>
                        </a:spcAft>
                        <a:tabLst>
                          <a:tab pos="215900" algn="l"/>
                          <a:tab pos="719138" algn="l"/>
                          <a:tab pos="935038" algn="l"/>
                          <a:tab pos="1079500" algn="l"/>
                          <a:tab pos="1295400" algn="l"/>
                        </a:tabLst>
                      </a:pPr>
                      <a:r>
                        <a:rPr lang="de-CH" sz="1200" b="0" dirty="0">
                          <a:solidFill>
                            <a:schemeClr val="tx2"/>
                          </a:solidFill>
                        </a:rPr>
                        <a:t>18.2%</a:t>
                      </a: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638883960"/>
                  </a:ext>
                </a:extLst>
              </a:tr>
              <a:tr h="258946">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200" b="0" dirty="0">
                          <a:solidFill>
                            <a:srgbClr val="005FA1"/>
                          </a:solidFill>
                        </a:rPr>
                        <a:t>Vermietungsstand</a:t>
                      </a:r>
                      <a:endParaRPr lang="de-CH" sz="1200" b="0" dirty="0">
                        <a:solidFill>
                          <a:srgbClr val="005FA1"/>
                        </a:solidFill>
                        <a:latin typeface="+mn-lt"/>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227013" lvl="1" indent="-227013">
                        <a:spcAft>
                          <a:spcPts val="800"/>
                        </a:spcAft>
                        <a:tabLst>
                          <a:tab pos="215900" algn="l"/>
                          <a:tab pos="719138" algn="l"/>
                          <a:tab pos="935038" algn="l"/>
                          <a:tab pos="1079500" algn="l"/>
                          <a:tab pos="1295400" algn="l"/>
                        </a:tabLst>
                      </a:pPr>
                      <a:r>
                        <a:rPr lang="de-CH" sz="1200" b="0" dirty="0">
                          <a:solidFill>
                            <a:schemeClr val="tx2"/>
                          </a:solidFill>
                        </a:rPr>
                        <a:t>95.2%</a:t>
                      </a:r>
                      <a:endParaRPr lang="de-CH" sz="1200" b="0" kern="1200" dirty="0">
                        <a:solidFill>
                          <a:schemeClr val="tx2"/>
                        </a:solidFill>
                        <a:latin typeface="Arial" charset="0"/>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12226317"/>
                  </a:ext>
                </a:extLst>
              </a:tr>
              <a:tr h="0">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200" b="0" dirty="0">
                          <a:solidFill>
                            <a:srgbClr val="005FA1"/>
                          </a:solidFill>
                        </a:rPr>
                        <a:t>WAULT</a:t>
                      </a:r>
                      <a:endParaRPr lang="de-CH" sz="1200" b="0" dirty="0">
                        <a:solidFill>
                          <a:srgbClr val="005FA1"/>
                        </a:solidFill>
                        <a:latin typeface="+mn-lt"/>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227013" lvl="1" indent="-227013">
                        <a:spcAft>
                          <a:spcPts val="800"/>
                        </a:spcAft>
                        <a:tabLst>
                          <a:tab pos="215900" algn="l"/>
                          <a:tab pos="719138" algn="l"/>
                          <a:tab pos="935038" algn="l"/>
                          <a:tab pos="1079500" algn="l"/>
                          <a:tab pos="1295400" algn="l"/>
                        </a:tabLst>
                      </a:pPr>
                      <a:r>
                        <a:rPr lang="de-DE" sz="1200" b="0" dirty="0">
                          <a:solidFill>
                            <a:schemeClr val="tx2"/>
                          </a:solidFill>
                        </a:rPr>
                        <a:t>5.2 Jahre</a:t>
                      </a:r>
                      <a:endParaRPr lang="de-CH" sz="1200" b="0" kern="1200" dirty="0">
                        <a:solidFill>
                          <a:schemeClr val="tx2"/>
                        </a:solidFill>
                        <a:latin typeface="Arial" charset="0"/>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55514257"/>
                  </a:ext>
                </a:extLst>
              </a:tr>
              <a:tr h="258946">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200" b="0" dirty="0">
                          <a:solidFill>
                            <a:srgbClr val="005FA1"/>
                          </a:solidFill>
                        </a:rPr>
                        <a:t>Anzahl Immobilien</a:t>
                      </a:r>
                      <a:endParaRPr lang="de-CH" sz="1200" b="0" dirty="0">
                        <a:solidFill>
                          <a:srgbClr val="005FA1"/>
                        </a:solidFill>
                        <a:latin typeface="+mn-lt"/>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227013" lvl="1" indent="-227013">
                        <a:spcAft>
                          <a:spcPts val="800"/>
                        </a:spcAft>
                        <a:tabLst>
                          <a:tab pos="215900" algn="l"/>
                          <a:tab pos="719138" algn="l"/>
                          <a:tab pos="935038" algn="l"/>
                          <a:tab pos="1079500" algn="l"/>
                          <a:tab pos="1295400" algn="l"/>
                        </a:tabLst>
                      </a:pPr>
                      <a:r>
                        <a:rPr lang="de-DE" sz="1200" b="0" dirty="0">
                          <a:solidFill>
                            <a:schemeClr val="tx2"/>
                          </a:solidFill>
                        </a:rPr>
                        <a:t>1016</a:t>
                      </a:r>
                      <a:endParaRPr lang="de-CH" sz="1200" b="0" kern="1200" dirty="0">
                        <a:solidFill>
                          <a:schemeClr val="tx2"/>
                        </a:solidFill>
                        <a:latin typeface="Arial" charset="0"/>
                        <a:ea typeface="Arial" charset="0"/>
                        <a:cs typeface="Arial" charset="0"/>
                      </a:endParaRP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895362760"/>
                  </a:ext>
                </a:extLst>
              </a:tr>
              <a:tr h="258946">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0" dirty="0">
                          <a:solidFill>
                            <a:srgbClr val="005FA1"/>
                          </a:solidFill>
                          <a:latin typeface="+mn-lt"/>
                          <a:ea typeface="Arial" charset="0"/>
                          <a:cs typeface="Arial" charset="0"/>
                        </a:rPr>
                        <a:t>Gesamtwert</a:t>
                      </a:r>
                      <a:br>
                        <a:rPr lang="de-CH" sz="1200" b="0" dirty="0">
                          <a:solidFill>
                            <a:srgbClr val="005FA1"/>
                          </a:solidFill>
                          <a:latin typeface="+mn-lt"/>
                          <a:ea typeface="Arial" charset="0"/>
                          <a:cs typeface="Arial" charset="0"/>
                        </a:rPr>
                      </a:br>
                      <a:r>
                        <a:rPr lang="de-CH" sz="1200" b="0" dirty="0">
                          <a:solidFill>
                            <a:srgbClr val="005FA1"/>
                          </a:solidFill>
                          <a:latin typeface="+mn-lt"/>
                          <a:ea typeface="Arial" charset="0"/>
                          <a:cs typeface="Arial" charset="0"/>
                        </a:rPr>
                        <a:t>(Zielfonds)</a:t>
                      </a: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a:txBody>
                    <a:bodyPr/>
                    <a:lstStyle/>
                    <a:p>
                      <a:pPr marL="227013" lvl="1" indent="-227013">
                        <a:spcAft>
                          <a:spcPts val="800"/>
                        </a:spcAft>
                        <a:tabLst>
                          <a:tab pos="215900" algn="l"/>
                          <a:tab pos="719138" algn="l"/>
                          <a:tab pos="935038" algn="l"/>
                          <a:tab pos="1079500" algn="l"/>
                          <a:tab pos="1295400" algn="l"/>
                        </a:tabLst>
                      </a:pPr>
                      <a:r>
                        <a:rPr lang="de-CH" sz="1200" b="0" kern="1200" dirty="0">
                          <a:solidFill>
                            <a:schemeClr val="tx2"/>
                          </a:solidFill>
                          <a:latin typeface="Arial" charset="0"/>
                          <a:ea typeface="Arial" charset="0"/>
                          <a:cs typeface="Arial" charset="0"/>
                        </a:rPr>
                        <a:t>CHF 73.4 Milliarden</a:t>
                      </a:r>
                    </a:p>
                  </a:txBody>
                  <a:tcPr marL="0" marR="0" marT="72000" marB="72000">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640687852"/>
                  </a:ext>
                </a:extLst>
              </a:tr>
            </a:tbl>
          </a:graphicData>
        </a:graphic>
      </p:graphicFrame>
      <p:graphicFrame>
        <p:nvGraphicFramePr>
          <p:cNvPr id="15" name="Inhaltsplatzhalter 7">
            <a:extLst>
              <a:ext uri="{FF2B5EF4-FFF2-40B4-BE49-F238E27FC236}">
                <a16:creationId xmlns:a16="http://schemas.microsoft.com/office/drawing/2014/main" xmlns="" id="{C96619CD-C63B-D343-B22F-FB03C47B32FF}"/>
              </a:ext>
            </a:extLst>
          </p:cNvPr>
          <p:cNvGraphicFramePr>
            <a:graphicFrameLocks/>
          </p:cNvGraphicFramePr>
          <p:nvPr>
            <p:extLst>
              <p:ext uri="{D42A27DB-BD31-4B8C-83A1-F6EECF244321}">
                <p14:modId xmlns:p14="http://schemas.microsoft.com/office/powerpoint/2010/main" val="714016581"/>
              </p:ext>
            </p:extLst>
          </p:nvPr>
        </p:nvGraphicFramePr>
        <p:xfrm>
          <a:off x="4724307" y="2126465"/>
          <a:ext cx="3951380" cy="1817280"/>
        </p:xfrm>
        <a:graphic>
          <a:graphicData uri="http://schemas.openxmlformats.org/drawingml/2006/table">
            <a:tbl>
              <a:tblPr firstRow="1" bandRow="1">
                <a:tableStyleId>{2D5ABB26-0587-4C30-8999-92F81FD0307C}</a:tableStyleId>
              </a:tblPr>
              <a:tblGrid>
                <a:gridCol w="2079941">
                  <a:extLst>
                    <a:ext uri="{9D8B030D-6E8A-4147-A177-3AD203B41FA5}">
                      <a16:colId xmlns:a16="http://schemas.microsoft.com/office/drawing/2014/main" xmlns="" val="1350399809"/>
                    </a:ext>
                  </a:extLst>
                </a:gridCol>
                <a:gridCol w="649338">
                  <a:extLst>
                    <a:ext uri="{9D8B030D-6E8A-4147-A177-3AD203B41FA5}">
                      <a16:colId xmlns:a16="http://schemas.microsoft.com/office/drawing/2014/main" xmlns="" val="2015413640"/>
                    </a:ext>
                  </a:extLst>
                </a:gridCol>
                <a:gridCol w="608063">
                  <a:extLst>
                    <a:ext uri="{9D8B030D-6E8A-4147-A177-3AD203B41FA5}">
                      <a16:colId xmlns:a16="http://schemas.microsoft.com/office/drawing/2014/main" xmlns="" val="769330771"/>
                    </a:ext>
                  </a:extLst>
                </a:gridCol>
                <a:gridCol w="614038">
                  <a:extLst>
                    <a:ext uri="{9D8B030D-6E8A-4147-A177-3AD203B41FA5}">
                      <a16:colId xmlns:a16="http://schemas.microsoft.com/office/drawing/2014/main" xmlns="" val="1526163706"/>
                    </a:ext>
                  </a:extLst>
                </a:gridCol>
              </a:tblGrid>
              <a:tr h="0">
                <a:tc gridSpan="4">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1" dirty="0">
                          <a:solidFill>
                            <a:srgbClr val="005FA1"/>
                          </a:solidFill>
                          <a:latin typeface="+mn-lt"/>
                          <a:ea typeface="Arial" charset="0"/>
                          <a:cs typeface="Arial" charset="0"/>
                        </a:rPr>
                        <a:t>Zielfonds Performance *</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endParaRPr lang="de-CH" sz="1200" b="1" dirty="0">
                        <a:solidFill>
                          <a:srgbClr val="005FA1"/>
                        </a:solidFill>
                        <a:latin typeface="+mn-lt"/>
                        <a:ea typeface="Arial" charset="0"/>
                        <a:cs typeface="Arial" charset="0"/>
                      </a:endParaRPr>
                    </a:p>
                  </a:txBody>
                  <a:tcPr marL="0" marR="0" marT="72000" marB="7200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hMerge="1">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endParaRPr lang="de-CH" sz="1200" b="1" dirty="0">
                        <a:solidFill>
                          <a:srgbClr val="005FA1"/>
                        </a:solidFill>
                        <a:latin typeface="+mn-lt"/>
                        <a:ea typeface="Arial" charset="0"/>
                        <a:cs typeface="Arial" charset="0"/>
                      </a:endParaRPr>
                    </a:p>
                  </a:txBody>
                  <a:tcPr marL="0" marR="0" marT="72000" marB="7200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tc hMerge="1">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endParaRPr lang="de-CH" sz="1200" b="1" dirty="0">
                        <a:solidFill>
                          <a:srgbClr val="005FA1"/>
                        </a:solidFill>
                        <a:latin typeface="+mn-lt"/>
                        <a:ea typeface="Arial" charset="0"/>
                        <a:cs typeface="Arial" charset="0"/>
                      </a:endParaRPr>
                    </a:p>
                  </a:txBody>
                  <a:tcPr marL="0" marR="0" marT="72000" marB="72000">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602370618"/>
                  </a:ext>
                </a:extLst>
              </a:tr>
              <a:tr h="0">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endParaRPr lang="de-CH" sz="1200" b="1" dirty="0">
                        <a:solidFill>
                          <a:srgbClr val="005FA1"/>
                        </a:solidFill>
                        <a:latin typeface="+mn-lt"/>
                        <a:ea typeface="Arial" charset="0"/>
                        <a:cs typeface="Arial" charset="0"/>
                      </a:endParaRP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1" dirty="0">
                          <a:solidFill>
                            <a:srgbClr val="005FA1"/>
                          </a:solidFill>
                          <a:latin typeface="+mn-lt"/>
                          <a:ea typeface="Arial" charset="0"/>
                          <a:cs typeface="Arial" charset="0"/>
                        </a:rPr>
                        <a:t>1 Jahr</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1" dirty="0">
                          <a:solidFill>
                            <a:srgbClr val="005FA1"/>
                          </a:solidFill>
                          <a:latin typeface="+mn-lt"/>
                          <a:ea typeface="Arial" charset="0"/>
                          <a:cs typeface="Arial" charset="0"/>
                        </a:rPr>
                        <a:t>3 Jahre</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1" dirty="0">
                          <a:solidFill>
                            <a:srgbClr val="005FA1"/>
                          </a:solidFill>
                          <a:latin typeface="+mn-lt"/>
                          <a:ea typeface="Arial" charset="0"/>
                          <a:cs typeface="Arial" charset="0"/>
                        </a:rPr>
                        <a:t>5 Jahre</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92167122"/>
                  </a:ext>
                </a:extLst>
              </a:tr>
              <a:tr h="0">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200" b="0" dirty="0">
                          <a:solidFill>
                            <a:srgbClr val="005FA1"/>
                          </a:solidFill>
                          <a:latin typeface="+mn-lt"/>
                        </a:rPr>
                        <a:t>Ertragsrendite (gewichtet)</a:t>
                      </a:r>
                      <a:endParaRPr lang="de-CH" sz="1200" b="0" dirty="0">
                        <a:solidFill>
                          <a:srgbClr val="005FA1"/>
                        </a:solidFill>
                        <a:latin typeface="+mn-lt"/>
                        <a:ea typeface="Arial" charset="0"/>
                        <a:cs typeface="Arial" charset="0"/>
                      </a:endParaRP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spcAft>
                          <a:spcPts val="800"/>
                        </a:spcAft>
                        <a:buNone/>
                        <a:tabLst>
                          <a:tab pos="215900" algn="l"/>
                          <a:tab pos="719138" algn="l"/>
                          <a:tab pos="935038" algn="l"/>
                          <a:tab pos="1079500" algn="l"/>
                          <a:tab pos="1295400" algn="l"/>
                        </a:tabLst>
                      </a:pPr>
                      <a:r>
                        <a:rPr lang="de-DE" sz="1200" b="0" dirty="0">
                          <a:solidFill>
                            <a:schemeClr val="tx2"/>
                          </a:solidFill>
                        </a:rPr>
                        <a:t>3.99%</a:t>
                      </a:r>
                      <a:endParaRPr lang="de-CH" sz="1200" b="0" kern="1200" dirty="0">
                        <a:solidFill>
                          <a:schemeClr val="tx2"/>
                        </a:solidFill>
                        <a:latin typeface="Arial" charset="0"/>
                        <a:ea typeface="Arial" charset="0"/>
                        <a:cs typeface="Arial" charset="0"/>
                      </a:endParaRP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720000" rtl="0" eaLnBrk="1" fontAlgn="auto" latinLnBrk="0" hangingPunct="1">
                        <a:lnSpc>
                          <a:spcPct val="100000"/>
                        </a:lnSpc>
                        <a:spcBef>
                          <a:spcPts val="0"/>
                        </a:spcBef>
                        <a:spcAft>
                          <a:spcPts val="800"/>
                        </a:spcAft>
                        <a:buClrTx/>
                        <a:buSzTx/>
                        <a:buFontTx/>
                        <a:buNone/>
                        <a:tabLst>
                          <a:tab pos="215900" algn="l"/>
                          <a:tab pos="719138" algn="l"/>
                          <a:tab pos="935038" algn="l"/>
                          <a:tab pos="1079500" algn="l"/>
                          <a:tab pos="1295400" algn="l"/>
                        </a:tabLst>
                        <a:defRPr/>
                      </a:pPr>
                      <a:r>
                        <a:rPr lang="de-CH" sz="1200" b="0" kern="1200" dirty="0">
                          <a:solidFill>
                            <a:schemeClr val="tx2"/>
                          </a:solidFill>
                          <a:latin typeface="Arial" charset="0"/>
                          <a:ea typeface="Arial" charset="0"/>
                          <a:cs typeface="Arial" charset="0"/>
                        </a:rPr>
                        <a:t>4.45%</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spcAft>
                          <a:spcPts val="800"/>
                        </a:spcAft>
                        <a:buNone/>
                        <a:tabLst>
                          <a:tab pos="215900" algn="l"/>
                          <a:tab pos="719138" algn="l"/>
                          <a:tab pos="935038" algn="l"/>
                          <a:tab pos="1079500" algn="l"/>
                          <a:tab pos="1295400" algn="l"/>
                        </a:tabLst>
                      </a:pPr>
                      <a:r>
                        <a:rPr lang="de-CH" sz="1200" b="0" kern="1200" dirty="0">
                          <a:solidFill>
                            <a:schemeClr val="tx2"/>
                          </a:solidFill>
                          <a:latin typeface="Arial" charset="0"/>
                          <a:ea typeface="Arial" charset="0"/>
                          <a:cs typeface="Arial" charset="0"/>
                        </a:rPr>
                        <a:t>4.37%</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0">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0" dirty="0" smtClean="0">
                          <a:solidFill>
                            <a:srgbClr val="005FA1"/>
                          </a:solidFill>
                          <a:latin typeface="+mn-lt"/>
                          <a:ea typeface="Arial" charset="0"/>
                          <a:cs typeface="Arial" charset="0"/>
                        </a:rPr>
                        <a:t>Kapitalwertsteigerung </a:t>
                      </a:r>
                      <a:r>
                        <a:rPr lang="de-CH" sz="1200" b="0" dirty="0">
                          <a:solidFill>
                            <a:srgbClr val="005FA1"/>
                          </a:solidFill>
                          <a:latin typeface="+mn-lt"/>
                          <a:ea typeface="Arial" charset="0"/>
                          <a:cs typeface="Arial" charset="0"/>
                        </a:rPr>
                        <a:t>(gewichtet</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spcAft>
                          <a:spcPts val="800"/>
                        </a:spcAft>
                        <a:buNone/>
                        <a:tabLst>
                          <a:tab pos="215900" algn="l"/>
                          <a:tab pos="719138" algn="l"/>
                          <a:tab pos="935038" algn="l"/>
                          <a:tab pos="1079500" algn="l"/>
                          <a:tab pos="1295400" algn="l"/>
                        </a:tabLst>
                      </a:pPr>
                      <a:r>
                        <a:rPr lang="de-CH" sz="1200" b="0" kern="1200" dirty="0">
                          <a:solidFill>
                            <a:schemeClr val="tx2"/>
                          </a:solidFill>
                          <a:latin typeface="Arial" charset="0"/>
                          <a:ea typeface="Arial" charset="0"/>
                          <a:cs typeface="Arial" charset="0"/>
                        </a:rPr>
                        <a:t>3.89%</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720000" rtl="0" eaLnBrk="1" fontAlgn="auto" latinLnBrk="0" hangingPunct="1">
                        <a:lnSpc>
                          <a:spcPct val="100000"/>
                        </a:lnSpc>
                        <a:spcBef>
                          <a:spcPts val="0"/>
                        </a:spcBef>
                        <a:spcAft>
                          <a:spcPts val="800"/>
                        </a:spcAft>
                        <a:buClrTx/>
                        <a:buSzTx/>
                        <a:buFontTx/>
                        <a:buNone/>
                        <a:tabLst>
                          <a:tab pos="215900" algn="l"/>
                          <a:tab pos="719138" algn="l"/>
                          <a:tab pos="935038" algn="l"/>
                          <a:tab pos="1079500" algn="l"/>
                          <a:tab pos="1295400" algn="l"/>
                        </a:tabLst>
                        <a:defRPr/>
                      </a:pPr>
                      <a:r>
                        <a:rPr lang="de-CH" sz="1200" b="0" kern="1200" dirty="0">
                          <a:solidFill>
                            <a:schemeClr val="tx2"/>
                          </a:solidFill>
                          <a:latin typeface="Arial" charset="0"/>
                          <a:ea typeface="Arial" charset="0"/>
                          <a:cs typeface="Arial" charset="0"/>
                        </a:rPr>
                        <a:t>3.71%</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spcAft>
                          <a:spcPts val="800"/>
                        </a:spcAft>
                        <a:buNone/>
                        <a:tabLst>
                          <a:tab pos="215900" algn="l"/>
                          <a:tab pos="719138" algn="l"/>
                          <a:tab pos="935038" algn="l"/>
                          <a:tab pos="1079500" algn="l"/>
                          <a:tab pos="1295400" algn="l"/>
                        </a:tabLst>
                      </a:pPr>
                      <a:r>
                        <a:rPr lang="de-CH" sz="1200" b="0" kern="1200" dirty="0">
                          <a:solidFill>
                            <a:schemeClr val="tx2"/>
                          </a:solidFill>
                          <a:latin typeface="Arial" charset="0"/>
                          <a:ea typeface="Arial" charset="0"/>
                          <a:cs typeface="Arial" charset="0"/>
                        </a:rPr>
                        <a:t>4.59%</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72215790"/>
                  </a:ext>
                </a:extLst>
              </a:tr>
              <a:tr h="0">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CH" sz="1200" b="0" dirty="0">
                          <a:solidFill>
                            <a:srgbClr val="005FA1"/>
                          </a:solidFill>
                          <a:latin typeface="+mn-lt"/>
                          <a:ea typeface="Arial" charset="0"/>
                          <a:cs typeface="Arial" charset="0"/>
                        </a:rPr>
                        <a:t>Gesamtrendite</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spcAft>
                          <a:spcPts val="800"/>
                        </a:spcAft>
                        <a:buNone/>
                        <a:tabLst>
                          <a:tab pos="215900" algn="l"/>
                          <a:tab pos="719138" algn="l"/>
                          <a:tab pos="935038" algn="l"/>
                          <a:tab pos="1079500" algn="l"/>
                          <a:tab pos="1295400" algn="l"/>
                        </a:tabLst>
                      </a:pPr>
                      <a:r>
                        <a:rPr lang="de-CH" sz="1200" b="0" kern="1200" dirty="0">
                          <a:solidFill>
                            <a:schemeClr val="tx2"/>
                          </a:solidFill>
                          <a:latin typeface="Arial" charset="0"/>
                          <a:ea typeface="Arial" charset="0"/>
                          <a:cs typeface="Arial" charset="0"/>
                        </a:rPr>
                        <a:t>7.88%</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720000" rtl="0" eaLnBrk="1" fontAlgn="auto" latinLnBrk="0" hangingPunct="1">
                        <a:lnSpc>
                          <a:spcPct val="100000"/>
                        </a:lnSpc>
                        <a:spcBef>
                          <a:spcPts val="0"/>
                        </a:spcBef>
                        <a:spcAft>
                          <a:spcPts val="800"/>
                        </a:spcAft>
                        <a:buClrTx/>
                        <a:buSzTx/>
                        <a:buFontTx/>
                        <a:buNone/>
                        <a:tabLst>
                          <a:tab pos="215900" algn="l"/>
                          <a:tab pos="719138" algn="l"/>
                          <a:tab pos="935038" algn="l"/>
                          <a:tab pos="1079500" algn="l"/>
                          <a:tab pos="1295400" algn="l"/>
                        </a:tabLst>
                        <a:defRPr/>
                      </a:pPr>
                      <a:r>
                        <a:rPr lang="de-CH" sz="1200" b="0" kern="1200" dirty="0">
                          <a:solidFill>
                            <a:schemeClr val="tx2"/>
                          </a:solidFill>
                          <a:latin typeface="Arial" charset="0"/>
                          <a:ea typeface="Arial" charset="0"/>
                          <a:cs typeface="Arial" charset="0"/>
                        </a:rPr>
                        <a:t>8.16%</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spcAft>
                          <a:spcPts val="800"/>
                        </a:spcAft>
                        <a:buNone/>
                        <a:tabLst>
                          <a:tab pos="215900" algn="l"/>
                          <a:tab pos="719138" algn="l"/>
                          <a:tab pos="935038" algn="l"/>
                          <a:tab pos="1079500" algn="l"/>
                          <a:tab pos="1295400" algn="l"/>
                        </a:tabLst>
                      </a:pPr>
                      <a:r>
                        <a:rPr lang="de-CH" sz="1200" b="0" kern="1200" dirty="0">
                          <a:solidFill>
                            <a:schemeClr val="tx2"/>
                          </a:solidFill>
                          <a:latin typeface="Arial" charset="0"/>
                          <a:ea typeface="Arial" charset="0"/>
                          <a:cs typeface="Arial" charset="0"/>
                        </a:rPr>
                        <a:t>8.96%</a:t>
                      </a:r>
                    </a:p>
                  </a:txBody>
                  <a:tcPr marL="0" marR="0" marT="72000" marB="7200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74006619"/>
                  </a:ext>
                </a:extLst>
              </a:tr>
            </a:tbl>
          </a:graphicData>
        </a:graphic>
      </p:graphicFrame>
      <p:sp>
        <p:nvSpPr>
          <p:cNvPr id="9" name="Rechteck 8">
            <a:extLst>
              <a:ext uri="{FF2B5EF4-FFF2-40B4-BE49-F238E27FC236}">
                <a16:creationId xmlns:a16="http://schemas.microsoft.com/office/drawing/2014/main" xmlns="" id="{ADC81549-77EA-1F48-927D-165674DBFCE3}"/>
              </a:ext>
            </a:extLst>
          </p:cNvPr>
          <p:cNvSpPr/>
          <p:nvPr/>
        </p:nvSpPr>
        <p:spPr>
          <a:xfrm>
            <a:off x="468312" y="4725144"/>
            <a:ext cx="2747276" cy="27556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a:solidFill>
                  <a:schemeClr val="bg1"/>
                </a:solidFill>
                <a:ea typeface="Georgia" charset="0"/>
                <a:cs typeface="Georgia" charset="0"/>
              </a:rPr>
              <a:t>Core, offene Fonds</a:t>
            </a:r>
            <a:endParaRPr lang="de-DE" sz="900" dirty="0">
              <a:solidFill>
                <a:schemeClr val="bg1"/>
              </a:solidFill>
              <a:ea typeface="Arial" charset="0"/>
              <a:cs typeface="Arial" charset="0"/>
            </a:endParaRPr>
          </a:p>
        </p:txBody>
      </p:sp>
      <p:sp>
        <p:nvSpPr>
          <p:cNvPr id="14" name="Rechteck 13">
            <a:extLst>
              <a:ext uri="{FF2B5EF4-FFF2-40B4-BE49-F238E27FC236}">
                <a16:creationId xmlns:a16="http://schemas.microsoft.com/office/drawing/2014/main" xmlns="" id="{9DC9DB85-F4A8-7B42-96E7-E0BD652D5B4A}"/>
              </a:ext>
            </a:extLst>
          </p:cNvPr>
          <p:cNvSpPr/>
          <p:nvPr/>
        </p:nvSpPr>
        <p:spPr>
          <a:xfrm>
            <a:off x="1841949" y="5048408"/>
            <a:ext cx="2747276" cy="27556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a:solidFill>
                  <a:schemeClr val="bg1"/>
                </a:solidFill>
                <a:ea typeface="Georgia" charset="0"/>
                <a:cs typeface="Georgia" charset="0"/>
              </a:rPr>
              <a:t>Traditionelle Sektoren</a:t>
            </a:r>
            <a:endParaRPr lang="de-DE" sz="900" dirty="0">
              <a:solidFill>
                <a:schemeClr val="bg1"/>
              </a:solidFill>
              <a:ea typeface="Arial" charset="0"/>
              <a:cs typeface="Arial" charset="0"/>
            </a:endParaRPr>
          </a:p>
        </p:txBody>
      </p:sp>
      <p:sp>
        <p:nvSpPr>
          <p:cNvPr id="16" name="Rechteck 15">
            <a:extLst>
              <a:ext uri="{FF2B5EF4-FFF2-40B4-BE49-F238E27FC236}">
                <a16:creationId xmlns:a16="http://schemas.microsoft.com/office/drawing/2014/main" xmlns="" id="{E0C4A476-51C2-9444-B1AA-A3673DD47E31}"/>
              </a:ext>
            </a:extLst>
          </p:cNvPr>
          <p:cNvSpPr/>
          <p:nvPr/>
        </p:nvSpPr>
        <p:spPr>
          <a:xfrm>
            <a:off x="3219736" y="5373216"/>
            <a:ext cx="2747276" cy="27556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a:solidFill>
                  <a:schemeClr val="bg1"/>
                </a:solidFill>
                <a:ea typeface="Georgia" charset="0"/>
                <a:cs typeface="Georgia" charset="0"/>
              </a:rPr>
              <a:t>Niedrige Gebühren</a:t>
            </a:r>
            <a:endParaRPr lang="de-DE" sz="900" dirty="0">
              <a:solidFill>
                <a:schemeClr val="bg1"/>
              </a:solidFill>
              <a:ea typeface="Arial" charset="0"/>
              <a:cs typeface="Arial" charset="0"/>
            </a:endParaRPr>
          </a:p>
        </p:txBody>
      </p:sp>
      <p:sp>
        <p:nvSpPr>
          <p:cNvPr id="18" name="Rechteck 17">
            <a:extLst>
              <a:ext uri="{FF2B5EF4-FFF2-40B4-BE49-F238E27FC236}">
                <a16:creationId xmlns:a16="http://schemas.microsoft.com/office/drawing/2014/main" xmlns="" id="{F25F530E-5739-EF49-A11A-24A16AA80594}"/>
              </a:ext>
            </a:extLst>
          </p:cNvPr>
          <p:cNvSpPr/>
          <p:nvPr/>
        </p:nvSpPr>
        <p:spPr>
          <a:xfrm>
            <a:off x="4561735" y="5689784"/>
            <a:ext cx="2747276" cy="27556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a:solidFill>
                  <a:schemeClr val="bg1"/>
                </a:solidFill>
                <a:ea typeface="Georgia" charset="0"/>
                <a:cs typeface="Georgia" charset="0"/>
              </a:rPr>
              <a:t>Niedrige Fremdfinanzierung</a:t>
            </a:r>
            <a:endParaRPr lang="de-DE" sz="900" dirty="0">
              <a:solidFill>
                <a:schemeClr val="bg1"/>
              </a:solidFill>
              <a:ea typeface="Arial" charset="0"/>
              <a:cs typeface="Arial" charset="0"/>
            </a:endParaRPr>
          </a:p>
        </p:txBody>
      </p:sp>
      <p:sp>
        <p:nvSpPr>
          <p:cNvPr id="19" name="Rechteck 18">
            <a:extLst>
              <a:ext uri="{FF2B5EF4-FFF2-40B4-BE49-F238E27FC236}">
                <a16:creationId xmlns:a16="http://schemas.microsoft.com/office/drawing/2014/main" xmlns="" id="{8534E87C-D301-9D41-80EB-B60E506EEB32}"/>
              </a:ext>
            </a:extLst>
          </p:cNvPr>
          <p:cNvSpPr/>
          <p:nvPr/>
        </p:nvSpPr>
        <p:spPr>
          <a:xfrm>
            <a:off x="5939523" y="6006352"/>
            <a:ext cx="2747276" cy="27556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900" dirty="0" err="1">
                <a:solidFill>
                  <a:schemeClr val="bg1"/>
                </a:solidFill>
                <a:ea typeface="Georgia" charset="0"/>
                <a:cs typeface="Georgia" charset="0"/>
              </a:rPr>
              <a:t>Hedged</a:t>
            </a:r>
            <a:r>
              <a:rPr lang="de-DE" sz="900" dirty="0">
                <a:solidFill>
                  <a:schemeClr val="bg1"/>
                </a:solidFill>
                <a:ea typeface="Georgia" charset="0"/>
                <a:cs typeface="Georgia" charset="0"/>
              </a:rPr>
              <a:t> und </a:t>
            </a:r>
            <a:r>
              <a:rPr lang="de-DE" sz="900" dirty="0" err="1">
                <a:solidFill>
                  <a:schemeClr val="bg1"/>
                </a:solidFill>
                <a:ea typeface="Georgia" charset="0"/>
                <a:cs typeface="Georgia" charset="0"/>
              </a:rPr>
              <a:t>unhedged</a:t>
            </a:r>
            <a:r>
              <a:rPr lang="de-DE" sz="900" dirty="0">
                <a:solidFill>
                  <a:schemeClr val="bg1"/>
                </a:solidFill>
                <a:ea typeface="Georgia" charset="0"/>
                <a:cs typeface="Georgia" charset="0"/>
              </a:rPr>
              <a:t> Anlagegruppen</a:t>
            </a:r>
            <a:endParaRPr lang="de-DE" sz="900" dirty="0">
              <a:solidFill>
                <a:schemeClr val="bg1"/>
              </a:solidFill>
              <a:ea typeface="Arial" charset="0"/>
              <a:cs typeface="Arial" charset="0"/>
            </a:endParaRPr>
          </a:p>
        </p:txBody>
      </p:sp>
    </p:spTree>
    <p:extLst>
      <p:ext uri="{BB962C8B-B14F-4D97-AF65-F5344CB8AC3E}">
        <p14:creationId xmlns:p14="http://schemas.microsoft.com/office/powerpoint/2010/main" val="2045924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68313" y="881691"/>
            <a:ext cx="8207375" cy="288032"/>
          </a:xfrm>
        </p:spPr>
        <p:txBody>
          <a:bodyPr/>
          <a:lstStyle/>
          <a:p>
            <a:r>
              <a:rPr lang="de-CH" dirty="0"/>
              <a:t> </a:t>
            </a:r>
          </a:p>
        </p:txBody>
      </p:sp>
      <p:sp>
        <p:nvSpPr>
          <p:cNvPr id="10" name="Title 9"/>
          <p:cNvSpPr>
            <a:spLocks noGrp="1"/>
          </p:cNvSpPr>
          <p:nvPr>
            <p:ph type="title"/>
          </p:nvPr>
        </p:nvSpPr>
        <p:spPr>
          <a:xfrm>
            <a:off x="468313" y="422764"/>
            <a:ext cx="8207375" cy="557964"/>
          </a:xfrm>
        </p:spPr>
        <p:txBody>
          <a:bodyPr/>
          <a:lstStyle/>
          <a:p>
            <a:pPr>
              <a:buFontTx/>
              <a:tabLst/>
            </a:pPr>
            <a:r>
              <a:rPr lang="de-CH" dirty="0" smtClean="0"/>
              <a:t>6. Erfahrenes </a:t>
            </a:r>
            <a:r>
              <a:rPr lang="de-CH" dirty="0"/>
              <a:t>Team mit Marktnähe</a:t>
            </a:r>
            <a:endParaRPr lang="de-DE" dirty="0"/>
          </a:p>
        </p:txBody>
      </p:sp>
      <p:sp>
        <p:nvSpPr>
          <p:cNvPr id="9" name="Textplatzhalter 2">
            <a:extLst>
              <a:ext uri="{FF2B5EF4-FFF2-40B4-BE49-F238E27FC236}">
                <a16:creationId xmlns:a16="http://schemas.microsoft.com/office/drawing/2014/main" xmlns="" id="{F9AA3616-7B05-C84B-9346-B97CAF2EBA79}"/>
              </a:ext>
            </a:extLst>
          </p:cNvPr>
          <p:cNvSpPr txBox="1">
            <a:spLocks/>
          </p:cNvSpPr>
          <p:nvPr/>
        </p:nvSpPr>
        <p:spPr>
          <a:xfrm>
            <a:off x="479425" y="1034091"/>
            <a:ext cx="8207375" cy="288032"/>
          </a:xfrm>
          <a:prstGeom prst="rect">
            <a:avLst/>
          </a:prstGeom>
        </p:spPr>
        <p:txBody>
          <a:bodyPr vert="horz" lIns="0" tIns="0" rIns="0" bIns="0" rtlCol="0">
            <a:noAutofit/>
          </a:bodyPr>
          <a:lstStyle>
            <a:lvl1pPr marL="0" indent="0" algn="l" defTabSz="720000" rtl="0" eaLnBrk="1" latinLnBrk="0" hangingPunct="1">
              <a:spcBef>
                <a:spcPts val="0"/>
              </a:spcBef>
              <a:spcAft>
                <a:spcPts val="0"/>
              </a:spcAft>
              <a:buFont typeface="Arial" panose="020B0604020202020204" pitchFamily="34" charset="0"/>
              <a:buNone/>
              <a:tabLst>
                <a:tab pos="216000" algn="l"/>
                <a:tab pos="720000" algn="l"/>
                <a:tab pos="936000" algn="l"/>
                <a:tab pos="1080000" algn="l"/>
                <a:tab pos="1296000" algn="l"/>
              </a:tabLst>
              <a:defRPr sz="2000" b="0" kern="1200">
                <a:solidFill>
                  <a:schemeClr val="accent1"/>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a:lstStyle>
          <a:p>
            <a:r>
              <a:rPr lang="de-CH" dirty="0"/>
              <a:t>Portfoliomanagement Team &amp; Backup</a:t>
            </a:r>
          </a:p>
        </p:txBody>
      </p:sp>
      <p:pic>
        <p:nvPicPr>
          <p:cNvPr id="12" name="Picture 3" descr="\\Sffil01\group$\MARKETING_SALES\01_Marketing\00_Administration\08_Fotos SFP Mitarbeiter\2018\di Maggio\Di_Maggio_16_med.jpg">
            <a:extLst>
              <a:ext uri="{FF2B5EF4-FFF2-40B4-BE49-F238E27FC236}">
                <a16:creationId xmlns:a16="http://schemas.microsoft.com/office/drawing/2014/main" xmlns="" id="{7C6001C8-CF67-A24B-AE6C-580E06FBDEE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275" t="1" r="18292" b="21768"/>
          <a:stretch/>
        </p:blipFill>
        <p:spPr bwMode="auto">
          <a:xfrm>
            <a:off x="468312" y="1499241"/>
            <a:ext cx="1108569" cy="1266705"/>
          </a:xfrm>
          <a:prstGeom prst="rect">
            <a:avLst/>
          </a:prstGeom>
          <a:effectLst/>
          <a:extLst>
            <a:ext uri="{909E8E84-426E-40DD-AFC4-6F175D3DCCD1}">
              <a14:hiddenFill xmlns:a14="http://schemas.microsoft.com/office/drawing/2010/main">
                <a:solidFill>
                  <a:srgbClr val="FFFFFF"/>
                </a:solidFill>
              </a14:hiddenFill>
            </a:ext>
          </a:extLst>
        </p:spPr>
      </p:pic>
      <p:sp>
        <p:nvSpPr>
          <p:cNvPr id="13" name="Espace réservé du texte 7">
            <a:extLst>
              <a:ext uri="{FF2B5EF4-FFF2-40B4-BE49-F238E27FC236}">
                <a16:creationId xmlns:a16="http://schemas.microsoft.com/office/drawing/2014/main" xmlns="" id="{562909E6-CC64-3642-B4CD-8C54EBCF44E1}"/>
              </a:ext>
            </a:extLst>
          </p:cNvPr>
          <p:cNvSpPr txBox="1">
            <a:spLocks/>
          </p:cNvSpPr>
          <p:nvPr/>
        </p:nvSpPr>
        <p:spPr>
          <a:xfrm>
            <a:off x="404628" y="2837257"/>
            <a:ext cx="2126621" cy="476672"/>
          </a:xfrm>
          <a:prstGeom prst="rect">
            <a:avLst/>
          </a:prstGeom>
        </p:spPr>
        <p:txBody>
          <a:bodyPr vert="horz" lIns="90000" tIns="46800" rIns="90000" bIns="46800" rtlCol="0">
            <a:noAutofit/>
          </a:bodyPr>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n-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n-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n-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a:spcBef>
                <a:spcPts val="0"/>
              </a:spcBef>
            </a:pPr>
            <a:r>
              <a:rPr lang="de-CH" sz="1400" dirty="0"/>
              <a:t>Nicolas Di Maggio</a:t>
            </a:r>
          </a:p>
          <a:p>
            <a:pPr marL="0" lvl="1" indent="0">
              <a:spcBef>
                <a:spcPts val="0"/>
              </a:spcBef>
              <a:buFont typeface="Georgia" panose="02040502050405020303" pitchFamily="18" charset="0"/>
              <a:buNone/>
            </a:pPr>
            <a:r>
              <a:rPr lang="de-CH" sz="1200" dirty="0"/>
              <a:t>CIO / Gesamtverantwortung</a:t>
            </a:r>
          </a:p>
        </p:txBody>
      </p:sp>
      <p:sp>
        <p:nvSpPr>
          <p:cNvPr id="14" name="Espace réservé du texte 7">
            <a:extLst>
              <a:ext uri="{FF2B5EF4-FFF2-40B4-BE49-F238E27FC236}">
                <a16:creationId xmlns:a16="http://schemas.microsoft.com/office/drawing/2014/main" xmlns="" id="{06D85057-F9D8-C646-A2E7-DA06C9E01B2A}"/>
              </a:ext>
            </a:extLst>
          </p:cNvPr>
          <p:cNvSpPr txBox="1">
            <a:spLocks/>
          </p:cNvSpPr>
          <p:nvPr/>
        </p:nvSpPr>
        <p:spPr>
          <a:xfrm>
            <a:off x="3213148" y="2837257"/>
            <a:ext cx="1872000" cy="476672"/>
          </a:xfrm>
          <a:prstGeom prst="rect">
            <a:avLst/>
          </a:prstGeom>
        </p:spPr>
        <p:txBody>
          <a:bodyPr vert="horz" lIns="90000" tIns="46800" rIns="90000" bIns="46800" rtlCol="0">
            <a:noAutofit/>
          </a:bodyPr>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n-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n-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n-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a:spcBef>
                <a:spcPts val="0"/>
              </a:spcBef>
            </a:pPr>
            <a:r>
              <a:rPr lang="de-CH" sz="1400" dirty="0"/>
              <a:t>Frederik De Block</a:t>
            </a:r>
          </a:p>
          <a:p>
            <a:pPr>
              <a:spcBef>
                <a:spcPts val="0"/>
              </a:spcBef>
            </a:pPr>
            <a:r>
              <a:rPr lang="de-CH" sz="1200" dirty="0"/>
              <a:t>Senior Portfoliomanager</a:t>
            </a:r>
          </a:p>
        </p:txBody>
      </p:sp>
      <p:pic>
        <p:nvPicPr>
          <p:cNvPr id="15" name="Picture 5" descr="\\Sffil01\group$\MARKETING_SALES\01_Marketing\00_Administration\08_Fotos SFP Mitarbeiter\2017\De Block Frederik\DeBlock_222_full.jpg">
            <a:extLst>
              <a:ext uri="{FF2B5EF4-FFF2-40B4-BE49-F238E27FC236}">
                <a16:creationId xmlns:a16="http://schemas.microsoft.com/office/drawing/2014/main" xmlns="" id="{0A812CF1-9941-EE45-A4E6-2F6C6FF28BB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721" r="17902" b="23881"/>
          <a:stretch/>
        </p:blipFill>
        <p:spPr bwMode="auto">
          <a:xfrm>
            <a:off x="3276600" y="1486767"/>
            <a:ext cx="1108569" cy="1265605"/>
          </a:xfrm>
          <a:prstGeom prst="rect">
            <a:avLst/>
          </a:prstGeom>
          <a:effectLst/>
          <a:extLst>
            <a:ext uri="{909E8E84-426E-40DD-AFC4-6F175D3DCCD1}">
              <a14:hiddenFill xmlns:a14="http://schemas.microsoft.com/office/drawing/2010/main">
                <a:solidFill>
                  <a:srgbClr val="FFFFFF"/>
                </a:solidFill>
              </a14:hiddenFill>
            </a:ext>
          </a:extLst>
        </p:spPr>
      </p:pic>
      <p:sp>
        <p:nvSpPr>
          <p:cNvPr id="16" name="TextBox 10">
            <a:extLst>
              <a:ext uri="{FF2B5EF4-FFF2-40B4-BE49-F238E27FC236}">
                <a16:creationId xmlns:a16="http://schemas.microsoft.com/office/drawing/2014/main" xmlns="" id="{2D28E850-FB8B-D241-ADA8-21256B9CAAAB}"/>
              </a:ext>
            </a:extLst>
          </p:cNvPr>
          <p:cNvSpPr txBox="1"/>
          <p:nvPr/>
        </p:nvSpPr>
        <p:spPr>
          <a:xfrm>
            <a:off x="404627" y="3611747"/>
            <a:ext cx="2126621" cy="2795782"/>
          </a:xfrm>
          <a:prstGeom prst="rect">
            <a:avLst/>
          </a:prstGeom>
          <a:noFill/>
        </p:spPr>
        <p:txBody>
          <a:bodyPr wrap="square" lIns="0" tIns="0" rIns="0" bIns="0" rtlCol="0">
            <a:noAutofit/>
          </a:bodyPr>
          <a:lstStyle/>
          <a:p>
            <a:pPr marL="182563" indent="-95250">
              <a:buFont typeface="Symbol" panose="05050102010706020507" pitchFamily="18" charset="2"/>
              <a:buChar char="-"/>
            </a:pPr>
            <a:r>
              <a:rPr lang="de-CH" sz="1000" dirty="0">
                <a:solidFill>
                  <a:schemeClr val="accent1"/>
                </a:solidFill>
              </a:rPr>
              <a:t>Seit </a:t>
            </a:r>
            <a:r>
              <a:rPr lang="de-CH" sz="1000" dirty="0" smtClean="0">
                <a:solidFill>
                  <a:schemeClr val="accent1"/>
                </a:solidFill>
              </a:rPr>
              <a:t>2017 </a:t>
            </a:r>
            <a:r>
              <a:rPr lang="de-CH" sz="1000" dirty="0">
                <a:solidFill>
                  <a:schemeClr val="accent1"/>
                </a:solidFill>
              </a:rPr>
              <a:t>CIO Indirekt und Leiter Asset Management Indirekt bei Swiss </a:t>
            </a:r>
            <a:r>
              <a:rPr lang="de-CH" sz="1000" dirty="0" err="1">
                <a:solidFill>
                  <a:schemeClr val="accent1"/>
                </a:solidFill>
              </a:rPr>
              <a:t>Finance</a:t>
            </a:r>
            <a:r>
              <a:rPr lang="de-CH" sz="1000" dirty="0">
                <a:solidFill>
                  <a:schemeClr val="accent1"/>
                </a:solidFill>
              </a:rPr>
              <a:t> &amp; Property Funds AG</a:t>
            </a:r>
          </a:p>
          <a:p>
            <a:pPr marL="182563" indent="-95250">
              <a:buFont typeface="Symbol" panose="05050102010706020507" pitchFamily="18" charset="2"/>
              <a:buChar char="-"/>
            </a:pPr>
            <a:r>
              <a:rPr lang="de-CH" sz="1000" dirty="0"/>
              <a:t>2007 – 2017 Leiter der indirekten Immobilien Investitionen der Banque </a:t>
            </a:r>
            <a:r>
              <a:rPr lang="de-CH" sz="1000" dirty="0" err="1"/>
              <a:t>Cantonale</a:t>
            </a:r>
            <a:r>
              <a:rPr lang="de-CH" sz="1000" dirty="0"/>
              <a:t> </a:t>
            </a:r>
            <a:r>
              <a:rPr lang="de-CH" sz="1000" dirty="0" err="1"/>
              <a:t>Vaudoise</a:t>
            </a:r>
            <a:endParaRPr lang="de-CH" sz="1000" dirty="0"/>
          </a:p>
          <a:p>
            <a:pPr marL="182563" indent="-95250">
              <a:buFont typeface="Symbol" panose="05050102010706020507" pitchFamily="18" charset="2"/>
              <a:buChar char="-"/>
            </a:pPr>
            <a:r>
              <a:rPr lang="de-CH" sz="1000" dirty="0"/>
              <a:t>Certified International Investment Analyst (CIIA), </a:t>
            </a:r>
            <a:r>
              <a:rPr lang="de-CH" sz="1000" dirty="0" err="1"/>
              <a:t>MSc</a:t>
            </a:r>
            <a:r>
              <a:rPr lang="de-CH" sz="1000" dirty="0"/>
              <a:t> in Wirtschaftswissenschaften und Managementwissenschaften </a:t>
            </a:r>
            <a:br>
              <a:rPr lang="de-CH" sz="1000" dirty="0"/>
            </a:br>
            <a:r>
              <a:rPr lang="de-CH" sz="1000" dirty="0"/>
              <a:t>an der Universität Lausanne, Fakultät für Wirtschafts-wissenschaften (HEC)</a:t>
            </a:r>
          </a:p>
        </p:txBody>
      </p:sp>
      <p:sp>
        <p:nvSpPr>
          <p:cNvPr id="18" name="TextBox 11">
            <a:extLst>
              <a:ext uri="{FF2B5EF4-FFF2-40B4-BE49-F238E27FC236}">
                <a16:creationId xmlns:a16="http://schemas.microsoft.com/office/drawing/2014/main" xmlns="" id="{7BFC95E2-BBDB-5449-9DF7-98E157AAE361}"/>
              </a:ext>
            </a:extLst>
          </p:cNvPr>
          <p:cNvSpPr txBox="1"/>
          <p:nvPr/>
        </p:nvSpPr>
        <p:spPr>
          <a:xfrm>
            <a:off x="3213148" y="3598173"/>
            <a:ext cx="2006924" cy="2795782"/>
          </a:xfrm>
          <a:prstGeom prst="rect">
            <a:avLst/>
          </a:prstGeom>
          <a:noFill/>
        </p:spPr>
        <p:txBody>
          <a:bodyPr wrap="square" lIns="0" tIns="0" rIns="0" bIns="0" rtlCol="0">
            <a:noAutofit/>
          </a:bodyPr>
          <a:lstStyle/>
          <a:p>
            <a:pPr marL="182563" indent="-95250">
              <a:buFont typeface="Symbol" panose="05050102010706020507" pitchFamily="18" charset="2"/>
              <a:buChar char="-"/>
            </a:pPr>
            <a:r>
              <a:rPr lang="de-CH" sz="1000" dirty="0">
                <a:solidFill>
                  <a:schemeClr val="accent1"/>
                </a:solidFill>
              </a:rPr>
              <a:t>Seit 2016 Portfoliomanager der SFP AST Global Core Property bei Swiss </a:t>
            </a:r>
            <a:r>
              <a:rPr lang="de-CH" sz="1000" dirty="0" err="1">
                <a:solidFill>
                  <a:schemeClr val="accent1"/>
                </a:solidFill>
              </a:rPr>
              <a:t>Finance</a:t>
            </a:r>
            <a:r>
              <a:rPr lang="de-CH" sz="1000" dirty="0">
                <a:solidFill>
                  <a:schemeClr val="accent1"/>
                </a:solidFill>
              </a:rPr>
              <a:t> &amp; </a:t>
            </a:r>
            <a:r>
              <a:rPr lang="de-CH" sz="1000" dirty="0" smtClean="0">
                <a:solidFill>
                  <a:schemeClr val="accent1"/>
                </a:solidFill>
              </a:rPr>
              <a:t>Property Funds AG</a:t>
            </a:r>
            <a:endParaRPr lang="de-CH" sz="1000" dirty="0">
              <a:solidFill>
                <a:schemeClr val="accent1"/>
              </a:solidFill>
            </a:endParaRPr>
          </a:p>
          <a:p>
            <a:pPr marL="182563" indent="-95250">
              <a:buFont typeface="Symbol" panose="05050102010706020507" pitchFamily="18" charset="2"/>
              <a:buChar char="-"/>
            </a:pPr>
            <a:r>
              <a:rPr lang="de-CH" sz="1000" dirty="0"/>
              <a:t>2008 – 2016 Portfoliomanager bei der </a:t>
            </a:r>
            <a:r>
              <a:rPr lang="de-CH" sz="1000" dirty="0" err="1"/>
              <a:t>Credit</a:t>
            </a:r>
            <a:r>
              <a:rPr lang="de-CH" sz="1000" dirty="0"/>
              <a:t> Suisse AG, Zürich. Portfoliomanager für Global Real Estate Securities, Infrastruktur, Long-Short Hedgefonds und </a:t>
            </a:r>
            <a:r>
              <a:rPr lang="de-CH" sz="1000" dirty="0" err="1"/>
              <a:t>Covered</a:t>
            </a:r>
            <a:r>
              <a:rPr lang="de-CH" sz="1000" dirty="0"/>
              <a:t> Call </a:t>
            </a:r>
            <a:r>
              <a:rPr lang="de-CH" sz="1000" dirty="0" err="1"/>
              <a:t>Overlay</a:t>
            </a:r>
            <a:endParaRPr lang="de-CH" sz="1000" dirty="0"/>
          </a:p>
          <a:p>
            <a:pPr marL="182563" indent="-95250">
              <a:buFont typeface="Symbol" panose="05050102010706020507" pitchFamily="18" charset="2"/>
              <a:buChar char="-"/>
            </a:pPr>
            <a:r>
              <a:rPr lang="de-CH" sz="1000" dirty="0"/>
              <a:t>Master in </a:t>
            </a:r>
            <a:r>
              <a:rPr lang="de-CH" sz="1000" dirty="0" err="1"/>
              <a:t>Finance</a:t>
            </a:r>
            <a:r>
              <a:rPr lang="de-CH" sz="1000" dirty="0"/>
              <a:t> Abschluss an der Universität Brüssel, Nachdiplomstudium in Business Economics an der Universität Leuven. CFA-Titel (Chartered Financial Analyst)</a:t>
            </a:r>
          </a:p>
        </p:txBody>
      </p:sp>
      <p:sp>
        <p:nvSpPr>
          <p:cNvPr id="19" name="Espace réservé du texte 7">
            <a:extLst>
              <a:ext uri="{FF2B5EF4-FFF2-40B4-BE49-F238E27FC236}">
                <a16:creationId xmlns:a16="http://schemas.microsoft.com/office/drawing/2014/main" xmlns="" id="{E1A874F8-A5BF-F447-8A7A-441D98090943}"/>
              </a:ext>
            </a:extLst>
          </p:cNvPr>
          <p:cNvSpPr txBox="1">
            <a:spLocks/>
          </p:cNvSpPr>
          <p:nvPr/>
        </p:nvSpPr>
        <p:spPr>
          <a:xfrm>
            <a:off x="6091138" y="2837257"/>
            <a:ext cx="2161284" cy="622090"/>
          </a:xfrm>
          <a:prstGeom prst="rect">
            <a:avLst/>
          </a:prstGeom>
        </p:spPr>
        <p:txBody>
          <a:bodyPr vert="horz" lIns="90000" tIns="46800" rIns="90000" bIns="46800" rtlCol="0">
            <a:noAutofit/>
          </a:bodyPr>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n-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n-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n-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lvl="0">
              <a:spcBef>
                <a:spcPts val="0"/>
              </a:spcBef>
            </a:pPr>
            <a:r>
              <a:rPr lang="de-CH" sz="1400" dirty="0"/>
              <a:t>Benjamin Boakes</a:t>
            </a:r>
          </a:p>
          <a:p>
            <a:pPr lvl="0">
              <a:spcBef>
                <a:spcPts val="0"/>
              </a:spcBef>
            </a:pPr>
            <a:r>
              <a:rPr lang="de-CH" sz="1200" dirty="0"/>
              <a:t>Junior Portfoliomanager / Backup</a:t>
            </a:r>
          </a:p>
        </p:txBody>
      </p:sp>
      <p:pic>
        <p:nvPicPr>
          <p:cNvPr id="21" name="Picture 2">
            <a:extLst>
              <a:ext uri="{FF2B5EF4-FFF2-40B4-BE49-F238E27FC236}">
                <a16:creationId xmlns:a16="http://schemas.microsoft.com/office/drawing/2014/main" xmlns="" id="{1DCB9A5D-7C72-5442-A369-62A1FCDAA7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036" r="20449" b="21286"/>
          <a:stretch/>
        </p:blipFill>
        <p:spPr bwMode="auto">
          <a:xfrm>
            <a:off x="6153746" y="1485898"/>
            <a:ext cx="1080219" cy="127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14">
            <a:extLst>
              <a:ext uri="{FF2B5EF4-FFF2-40B4-BE49-F238E27FC236}">
                <a16:creationId xmlns:a16="http://schemas.microsoft.com/office/drawing/2014/main" xmlns="" id="{1E047F55-51F4-0946-B6B4-A907A92184DD}"/>
              </a:ext>
            </a:extLst>
          </p:cNvPr>
          <p:cNvSpPr txBox="1"/>
          <p:nvPr/>
        </p:nvSpPr>
        <p:spPr>
          <a:xfrm>
            <a:off x="6091138" y="3611747"/>
            <a:ext cx="2006924" cy="2795782"/>
          </a:xfrm>
          <a:prstGeom prst="rect">
            <a:avLst/>
          </a:prstGeom>
          <a:noFill/>
        </p:spPr>
        <p:txBody>
          <a:bodyPr wrap="square" lIns="0" tIns="0" rIns="0" bIns="0" rtlCol="0">
            <a:noAutofit/>
          </a:bodyPr>
          <a:lstStyle/>
          <a:p>
            <a:pPr marL="182563" indent="-95250">
              <a:buFont typeface="Symbol" panose="05050102010706020507" pitchFamily="18" charset="2"/>
              <a:buChar char="-"/>
            </a:pPr>
            <a:r>
              <a:rPr lang="en-US" sz="1000" dirty="0" err="1">
                <a:solidFill>
                  <a:schemeClr val="accent1"/>
                </a:solidFill>
              </a:rPr>
              <a:t>Seit</a:t>
            </a:r>
            <a:r>
              <a:rPr lang="en-US" sz="1000" dirty="0">
                <a:solidFill>
                  <a:schemeClr val="accent1"/>
                </a:solidFill>
              </a:rPr>
              <a:t> 2018 Junior </a:t>
            </a:r>
            <a:r>
              <a:rPr lang="en-US" sz="1000" dirty="0" err="1">
                <a:solidFill>
                  <a:schemeClr val="accent1"/>
                </a:solidFill>
              </a:rPr>
              <a:t>Portfoliomanager</a:t>
            </a:r>
            <a:r>
              <a:rPr lang="en-US" sz="1000" dirty="0">
                <a:solidFill>
                  <a:schemeClr val="accent1"/>
                </a:solidFill>
              </a:rPr>
              <a:t> </a:t>
            </a:r>
            <a:r>
              <a:rPr lang="en-US" sz="1000" dirty="0" err="1">
                <a:solidFill>
                  <a:schemeClr val="accent1"/>
                </a:solidFill>
              </a:rPr>
              <a:t>bei</a:t>
            </a:r>
            <a:r>
              <a:rPr lang="en-US" sz="1000" dirty="0">
                <a:solidFill>
                  <a:schemeClr val="accent1"/>
                </a:solidFill>
              </a:rPr>
              <a:t> Swiss Finance &amp; Property Funds AG</a:t>
            </a:r>
          </a:p>
          <a:p>
            <a:pPr marL="182563" indent="-95250">
              <a:buFont typeface="Symbol" panose="05050102010706020507" pitchFamily="18" charset="2"/>
              <a:buChar char="-"/>
            </a:pPr>
            <a:r>
              <a:rPr lang="en-US" sz="1000" dirty="0" err="1"/>
              <a:t>Zuvor</a:t>
            </a:r>
            <a:r>
              <a:rPr lang="en-US" sz="1000" dirty="0"/>
              <a:t> Real Assets Investment Analyst </a:t>
            </a:r>
            <a:r>
              <a:rPr lang="en-US" sz="1000" dirty="0" err="1"/>
              <a:t>bei</a:t>
            </a:r>
            <a:r>
              <a:rPr lang="en-US" sz="1000" dirty="0"/>
              <a:t> Cambridge Associates in London</a:t>
            </a:r>
          </a:p>
          <a:p>
            <a:pPr marL="182563" indent="-95250">
              <a:buFont typeface="Symbol" panose="05050102010706020507" pitchFamily="18" charset="2"/>
              <a:buChar char="-"/>
            </a:pPr>
            <a:r>
              <a:rPr lang="en-US" sz="1000" dirty="0"/>
              <a:t>Master of Science in Real Estate Investment von der Cass Business School, London</a:t>
            </a:r>
          </a:p>
          <a:p>
            <a:pPr marL="182563" indent="-95250">
              <a:buFont typeface="Symbol" panose="05050102010706020507" pitchFamily="18" charset="2"/>
              <a:buChar char="-"/>
            </a:pPr>
            <a:r>
              <a:rPr lang="en-US" sz="1000" dirty="0"/>
              <a:t>Bachelor of Science in International Business von der University of Surrey, UK</a:t>
            </a:r>
            <a:endParaRPr lang="de-CH" sz="1400" dirty="0"/>
          </a:p>
        </p:txBody>
      </p:sp>
    </p:spTree>
    <p:extLst>
      <p:ext uri="{BB962C8B-B14F-4D97-AF65-F5344CB8AC3E}">
        <p14:creationId xmlns:p14="http://schemas.microsoft.com/office/powerpoint/2010/main" val="827860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2E35180A-150D-864F-A613-022D593A645D}"/>
              </a:ext>
            </a:extLst>
          </p:cNvPr>
          <p:cNvSpPr>
            <a:spLocks noGrp="1"/>
          </p:cNvSpPr>
          <p:nvPr>
            <p:ph type="body" sz="quarter" idx="10"/>
          </p:nvPr>
        </p:nvSpPr>
        <p:spPr/>
        <p:txBody>
          <a:bodyPr/>
          <a:lstStyle/>
          <a:p>
            <a:r>
              <a:rPr lang="de-DE" dirty="0"/>
              <a:t>Investitionsstrategie</a:t>
            </a:r>
          </a:p>
        </p:txBody>
      </p:sp>
      <p:sp>
        <p:nvSpPr>
          <p:cNvPr id="4" name="Titel 3">
            <a:extLst>
              <a:ext uri="{FF2B5EF4-FFF2-40B4-BE49-F238E27FC236}">
                <a16:creationId xmlns="" xmlns:a16="http://schemas.microsoft.com/office/drawing/2014/main" id="{618E6AA8-D3CD-634E-852A-FCD1DD1E780F}"/>
              </a:ext>
            </a:extLst>
          </p:cNvPr>
          <p:cNvSpPr>
            <a:spLocks noGrp="1"/>
          </p:cNvSpPr>
          <p:nvPr>
            <p:ph type="title"/>
          </p:nvPr>
        </p:nvSpPr>
        <p:spPr/>
        <p:txBody>
          <a:bodyPr/>
          <a:lstStyle/>
          <a:p>
            <a:r>
              <a:rPr lang="en" dirty="0" smtClean="0"/>
              <a:t>7. SFP </a:t>
            </a:r>
            <a:r>
              <a:rPr lang="en" dirty="0"/>
              <a:t>AST Swiss Real Estate</a:t>
            </a:r>
          </a:p>
        </p:txBody>
      </p:sp>
      <p:sp>
        <p:nvSpPr>
          <p:cNvPr id="5" name="Inhaltsplatzhalter 5">
            <a:extLst>
              <a:ext uri="{FF2B5EF4-FFF2-40B4-BE49-F238E27FC236}">
                <a16:creationId xmlns="" xmlns:a16="http://schemas.microsoft.com/office/drawing/2014/main" id="{E4A25A71-6648-6E46-B0A5-DAC1F710F44B}"/>
              </a:ext>
            </a:extLst>
          </p:cNvPr>
          <p:cNvSpPr>
            <a:spLocks noGrp="1"/>
          </p:cNvSpPr>
          <p:nvPr>
            <p:ph idx="1"/>
          </p:nvPr>
        </p:nvSpPr>
        <p:spPr>
          <a:xfrm>
            <a:off x="468313" y="1485900"/>
            <a:ext cx="3760853" cy="4212184"/>
          </a:xfrm>
        </p:spPr>
        <p:txBody>
          <a:bodyPr>
            <a:normAutofit/>
          </a:bodyPr>
          <a:lstStyle/>
          <a:p>
            <a:pPr>
              <a:lnSpc>
                <a:spcPct val="100000"/>
              </a:lnSpc>
            </a:pPr>
            <a:r>
              <a:rPr lang="de-DE" sz="1200" dirty="0">
                <a:solidFill>
                  <a:schemeClr val="accent1"/>
                </a:solidFill>
              </a:rPr>
              <a:t>Die Anlagegruppe investiert direkt in Core und Core Plus Immobilien in der ganzen Schweiz.</a:t>
            </a:r>
          </a:p>
          <a:p>
            <a:pPr>
              <a:lnSpc>
                <a:spcPct val="100000"/>
              </a:lnSpc>
            </a:pPr>
            <a:endParaRPr lang="de-DE" sz="1200" dirty="0">
              <a:solidFill>
                <a:schemeClr val="accent1"/>
              </a:solidFill>
            </a:endParaRPr>
          </a:p>
          <a:p>
            <a:pPr>
              <a:lnSpc>
                <a:spcPct val="100000"/>
              </a:lnSpc>
            </a:pPr>
            <a:r>
              <a:rPr lang="de-DE" sz="1200" b="1" dirty="0">
                <a:solidFill>
                  <a:schemeClr val="accent1"/>
                </a:solidFill>
              </a:rPr>
              <a:t>Anlagefokus</a:t>
            </a:r>
          </a:p>
          <a:p>
            <a:pPr marL="268288" indent="-268288">
              <a:lnSpc>
                <a:spcPct val="100000"/>
              </a:lnSpc>
              <a:buFont typeface="Symbol" panose="05050102010706020507" pitchFamily="18" charset="2"/>
              <a:buChar char="-"/>
            </a:pPr>
            <a:r>
              <a:rPr lang="de-DE" sz="1200" dirty="0"/>
              <a:t>Die Anlagegruppe bietet ein direkt gehaltenes Schweizer Immobilienportfolio mit mindestens </a:t>
            </a:r>
            <a:br>
              <a:rPr lang="de-DE" sz="1200" dirty="0"/>
            </a:br>
            <a:r>
              <a:rPr lang="de-DE" sz="1200" dirty="0"/>
              <a:t>40% Wohnimmobilien und mindestens 40% </a:t>
            </a:r>
            <a:r>
              <a:rPr lang="de-DE" sz="1200" dirty="0" smtClean="0"/>
              <a:t>kommerziell </a:t>
            </a:r>
            <a:r>
              <a:rPr lang="de-DE" sz="1200" dirty="0"/>
              <a:t>genutzten Immobilien</a:t>
            </a:r>
          </a:p>
          <a:p>
            <a:pPr marL="268288" indent="-268288">
              <a:lnSpc>
                <a:spcPct val="100000"/>
              </a:lnSpc>
              <a:buFont typeface="Symbol" panose="05050102010706020507" pitchFamily="18" charset="2"/>
              <a:buChar char="-"/>
            </a:pPr>
            <a:r>
              <a:rPr lang="de-DE" sz="1200" dirty="0"/>
              <a:t>Mindestens 70% sind in Bestandesimmobilien investiert und maximal 30% in Bauprojekte und Projektentwicklungen</a:t>
            </a:r>
          </a:p>
          <a:p>
            <a:pPr marL="268288" indent="-268288">
              <a:lnSpc>
                <a:spcPct val="100000"/>
              </a:lnSpc>
              <a:buFont typeface="Symbol" panose="05050102010706020507" pitchFamily="18" charset="2"/>
              <a:buChar char="-"/>
            </a:pPr>
            <a:r>
              <a:rPr lang="de-DE" sz="1200" dirty="0"/>
              <a:t>Die regionale Aufteilung sieht ein breit über die Schweiz diversifiziertes Portfolio vor. </a:t>
            </a:r>
            <a:r>
              <a:rPr lang="de-CH" sz="1200" dirty="0"/>
              <a:t>Der Fokus liegt auf Zürich, Basel, Bern, St. Gallen sowie der West- und Zentralschweiz</a:t>
            </a:r>
          </a:p>
          <a:p>
            <a:pPr marL="268288" indent="-268288">
              <a:lnSpc>
                <a:spcPct val="100000"/>
              </a:lnSpc>
              <a:buFont typeface="Symbol" panose="05050102010706020507" pitchFamily="18" charset="2"/>
              <a:buChar char="-"/>
            </a:pPr>
            <a:r>
              <a:rPr lang="de-CH" sz="1200" dirty="0"/>
              <a:t>Strategische Ziel-Fremdfinanzierung: 15 – 20% </a:t>
            </a:r>
            <a:endParaRPr lang="de-DE" sz="1200" dirty="0"/>
          </a:p>
        </p:txBody>
      </p:sp>
      <p:sp>
        <p:nvSpPr>
          <p:cNvPr id="6" name="Rectangle 5">
            <a:extLst>
              <a:ext uri="{FF2B5EF4-FFF2-40B4-BE49-F238E27FC236}">
                <a16:creationId xmlns="" xmlns:a16="http://schemas.microsoft.com/office/drawing/2014/main" id="{5FE6F7E6-2D4F-6148-97F6-BE870CBBE5F6}"/>
              </a:ext>
            </a:extLst>
          </p:cNvPr>
          <p:cNvSpPr/>
          <p:nvPr/>
        </p:nvSpPr>
        <p:spPr>
          <a:xfrm>
            <a:off x="5292080" y="6046430"/>
            <a:ext cx="3344532" cy="2880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CH" sz="800" i="1" dirty="0">
                <a:solidFill>
                  <a:schemeClr val="tx2"/>
                </a:solidFill>
              </a:rPr>
              <a:t>Alle Angaben in Prozent beziehen sich auf den Soll-Nettomietertrag</a:t>
            </a:r>
          </a:p>
        </p:txBody>
      </p:sp>
      <p:graphicFrame>
        <p:nvGraphicFramePr>
          <p:cNvPr id="7" name="Chart 12">
            <a:extLst>
              <a:ext uri="{FF2B5EF4-FFF2-40B4-BE49-F238E27FC236}">
                <a16:creationId xmlns="" xmlns:a16="http://schemas.microsoft.com/office/drawing/2014/main" id="{D2EC9A81-06C1-674D-BE6F-C60751269D6E}"/>
              </a:ext>
            </a:extLst>
          </p:cNvPr>
          <p:cNvGraphicFramePr>
            <a:graphicFrameLocks/>
          </p:cNvGraphicFramePr>
          <p:nvPr>
            <p:extLst>
              <p:ext uri="{D42A27DB-BD31-4B8C-83A1-F6EECF244321}">
                <p14:modId xmlns:p14="http://schemas.microsoft.com/office/powerpoint/2010/main" val="2130253167"/>
              </p:ext>
            </p:extLst>
          </p:nvPr>
        </p:nvGraphicFramePr>
        <p:xfrm>
          <a:off x="5148064" y="3717033"/>
          <a:ext cx="3256480" cy="2152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14">
            <a:extLst>
              <a:ext uri="{FF2B5EF4-FFF2-40B4-BE49-F238E27FC236}">
                <a16:creationId xmlns="" xmlns:a16="http://schemas.microsoft.com/office/drawing/2014/main" id="{5FB38F18-BF8F-B94D-A76C-BE201DDD4B7C}"/>
              </a:ext>
            </a:extLst>
          </p:cNvPr>
          <p:cNvGraphicFramePr>
            <a:graphicFrameLocks/>
          </p:cNvGraphicFramePr>
          <p:nvPr>
            <p:extLst>
              <p:ext uri="{D42A27DB-BD31-4B8C-83A1-F6EECF244321}">
                <p14:modId xmlns:p14="http://schemas.microsoft.com/office/powerpoint/2010/main" val="774173661"/>
              </p:ext>
            </p:extLst>
          </p:nvPr>
        </p:nvGraphicFramePr>
        <p:xfrm>
          <a:off x="4769768" y="1377115"/>
          <a:ext cx="3760853" cy="21668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2621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2E35180A-150D-864F-A613-022D593A645D}"/>
              </a:ext>
            </a:extLst>
          </p:cNvPr>
          <p:cNvSpPr>
            <a:spLocks noGrp="1"/>
          </p:cNvSpPr>
          <p:nvPr>
            <p:ph type="body" sz="quarter" idx="10"/>
          </p:nvPr>
        </p:nvSpPr>
        <p:spPr/>
        <p:txBody>
          <a:bodyPr/>
          <a:lstStyle/>
          <a:p>
            <a:r>
              <a:rPr lang="de-DE" dirty="0"/>
              <a:t>Portfolio</a:t>
            </a:r>
          </a:p>
        </p:txBody>
      </p:sp>
      <p:sp>
        <p:nvSpPr>
          <p:cNvPr id="4" name="Titel 3">
            <a:extLst>
              <a:ext uri="{FF2B5EF4-FFF2-40B4-BE49-F238E27FC236}">
                <a16:creationId xmlns="" xmlns:a16="http://schemas.microsoft.com/office/drawing/2014/main" id="{618E6AA8-D3CD-634E-852A-FCD1DD1E780F}"/>
              </a:ext>
            </a:extLst>
          </p:cNvPr>
          <p:cNvSpPr>
            <a:spLocks noGrp="1"/>
          </p:cNvSpPr>
          <p:nvPr>
            <p:ph type="title"/>
          </p:nvPr>
        </p:nvSpPr>
        <p:spPr/>
        <p:txBody>
          <a:bodyPr/>
          <a:lstStyle/>
          <a:p>
            <a:r>
              <a:rPr lang="en" dirty="0" smtClean="0"/>
              <a:t>7. SFP </a:t>
            </a:r>
            <a:r>
              <a:rPr lang="en" dirty="0"/>
              <a:t>AST Swiss Real Estate</a:t>
            </a:r>
          </a:p>
        </p:txBody>
      </p:sp>
      <p:graphicFrame>
        <p:nvGraphicFramePr>
          <p:cNvPr id="10" name="Content Placeholder 15">
            <a:extLst>
              <a:ext uri="{FF2B5EF4-FFF2-40B4-BE49-F238E27FC236}">
                <a16:creationId xmlns="" xmlns:a16="http://schemas.microsoft.com/office/drawing/2014/main" id="{69EBB6FB-9A75-4C46-8C1A-92B9504DA5ED}"/>
              </a:ext>
            </a:extLst>
          </p:cNvPr>
          <p:cNvGraphicFramePr>
            <a:graphicFrameLocks noGrp="1"/>
          </p:cNvGraphicFramePr>
          <p:nvPr>
            <p:ph idx="1"/>
            <p:extLst>
              <p:ext uri="{D42A27DB-BD31-4B8C-83A1-F6EECF244321}">
                <p14:modId xmlns:p14="http://schemas.microsoft.com/office/powerpoint/2010/main" val="2472592151"/>
              </p:ext>
            </p:extLst>
          </p:nvPr>
        </p:nvGraphicFramePr>
        <p:xfrm>
          <a:off x="465035" y="1508468"/>
          <a:ext cx="7123762" cy="2304636"/>
        </p:xfrm>
        <a:graphic>
          <a:graphicData uri="http://schemas.openxmlformats.org/drawingml/2006/table">
            <a:tbl>
              <a:tblPr firstRow="1" bandRow="1">
                <a:tableStyleId>{98291944-D6CE-494D-B298-13B4852C714D}</a:tableStyleId>
              </a:tblPr>
              <a:tblGrid>
                <a:gridCol w="1730701">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2"/>
                    </a:ext>
                  </a:extLst>
                </a:gridCol>
                <a:gridCol w="864096"/>
                <a:gridCol w="792088"/>
                <a:gridCol w="1080120">
                  <a:extLst>
                    <a:ext uri="{9D8B030D-6E8A-4147-A177-3AD203B41FA5}">
                      <a16:colId xmlns="" xmlns:a16="http://schemas.microsoft.com/office/drawing/2014/main" val="20003"/>
                    </a:ext>
                  </a:extLst>
                </a:gridCol>
                <a:gridCol w="936104">
                  <a:extLst>
                    <a:ext uri="{9D8B030D-6E8A-4147-A177-3AD203B41FA5}">
                      <a16:colId xmlns="" xmlns:a16="http://schemas.microsoft.com/office/drawing/2014/main" val="20004"/>
                    </a:ext>
                  </a:extLst>
                </a:gridCol>
                <a:gridCol w="856557">
                  <a:extLst>
                    <a:ext uri="{9D8B030D-6E8A-4147-A177-3AD203B41FA5}">
                      <a16:colId xmlns="" xmlns:a16="http://schemas.microsoft.com/office/drawing/2014/main" val="20005"/>
                    </a:ext>
                  </a:extLst>
                </a:gridCol>
              </a:tblGrid>
              <a:tr h="384106">
                <a:tc>
                  <a:txBody>
                    <a:bodyPr/>
                    <a:lstStyle/>
                    <a:p>
                      <a:pPr algn="l" fontAlgn="t"/>
                      <a:r>
                        <a:rPr lang="de-CH" sz="1100" b="1" i="0" u="none" strike="noStrike" dirty="0" smtClean="0">
                          <a:solidFill>
                            <a:schemeClr val="accent1"/>
                          </a:solidFill>
                          <a:effectLst/>
                          <a:latin typeface="Arial"/>
                        </a:rPr>
                        <a:t> Liegenschaft</a:t>
                      </a:r>
                      <a:endParaRPr lang="de-CH" sz="1100" b="1" i="0" u="none" strike="noStrike" dirty="0">
                        <a:solidFill>
                          <a:schemeClr val="accent1"/>
                        </a:solidFill>
                        <a:effectLst/>
                        <a:latin typeface="Arial"/>
                      </a:endParaRPr>
                    </a:p>
                  </a:txBody>
                  <a:tcPr marL="9525" marR="9525" marT="9525" marB="0">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CH" sz="1100" b="1" i="0" u="none" strike="noStrike" dirty="0" smtClean="0">
                          <a:solidFill>
                            <a:schemeClr val="accent1"/>
                          </a:solidFill>
                          <a:effectLst/>
                          <a:latin typeface="Arial"/>
                        </a:rPr>
                        <a:t>Marktwert</a:t>
                      </a:r>
                      <a:endParaRPr lang="de-CH" sz="1100" b="1" i="0" u="none" strike="noStrike" dirty="0">
                        <a:solidFill>
                          <a:schemeClr val="accent1"/>
                        </a:solidFill>
                        <a:effectLst/>
                        <a:latin typeface="Arial"/>
                      </a:endParaRPr>
                    </a:p>
                    <a:p>
                      <a:pPr algn="ctr" fontAlgn="t"/>
                      <a:r>
                        <a:rPr lang="de-CH" sz="1100" b="1" i="0" u="none" strike="noStrike" dirty="0">
                          <a:solidFill>
                            <a:schemeClr val="accent1"/>
                          </a:solidFill>
                          <a:effectLst/>
                          <a:latin typeface="Arial"/>
                        </a:rPr>
                        <a:t>in </a:t>
                      </a:r>
                      <a:r>
                        <a:rPr lang="de-CH" sz="1100" b="1" i="0" u="none" strike="noStrike" dirty="0" smtClean="0">
                          <a:solidFill>
                            <a:schemeClr val="accent1"/>
                          </a:solidFill>
                          <a:effectLst/>
                          <a:latin typeface="Arial"/>
                        </a:rPr>
                        <a:t>TCHF</a:t>
                      </a:r>
                      <a:endParaRPr lang="de-CH" sz="1100" b="1" i="0" u="none" strike="noStrike" dirty="0">
                        <a:solidFill>
                          <a:schemeClr val="accent1"/>
                        </a:solidFill>
                        <a:effectLst/>
                        <a:latin typeface="Arial"/>
                      </a:endParaRPr>
                    </a:p>
                  </a:txBody>
                  <a:tcPr marL="9525" marR="9525" marT="9525" marB="0">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CH" sz="1100" b="1" i="0" u="none" strike="noStrike" dirty="0" smtClean="0">
                          <a:solidFill>
                            <a:schemeClr val="accent1"/>
                          </a:solidFill>
                          <a:effectLst/>
                          <a:latin typeface="+mj-lt"/>
                        </a:rPr>
                        <a:t>Kaufpreis</a:t>
                      </a:r>
                    </a:p>
                    <a:p>
                      <a:pPr algn="ctr" fontAlgn="t"/>
                      <a:r>
                        <a:rPr lang="de-CH" sz="1100" b="1" i="0" u="none" strike="noStrike" dirty="0" smtClean="0">
                          <a:solidFill>
                            <a:schemeClr val="accent1"/>
                          </a:solidFill>
                          <a:effectLst/>
                          <a:latin typeface="+mj-lt"/>
                        </a:rPr>
                        <a:t>in TCHF</a:t>
                      </a:r>
                    </a:p>
                  </a:txBody>
                  <a:tcPr marL="9525" marR="9525" marT="9525" marB="0">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CH" sz="1100" b="1" i="0" u="none" strike="noStrike" dirty="0" smtClean="0">
                          <a:solidFill>
                            <a:schemeClr val="accent1"/>
                          </a:solidFill>
                          <a:effectLst/>
                          <a:latin typeface="Arial"/>
                        </a:rPr>
                        <a:t>Differenz in</a:t>
                      </a:r>
                      <a:r>
                        <a:rPr lang="de-CH" sz="1100" b="1" i="0" u="none" strike="noStrike" baseline="0" dirty="0" smtClean="0">
                          <a:solidFill>
                            <a:schemeClr val="accent1"/>
                          </a:solidFill>
                          <a:effectLst/>
                          <a:latin typeface="Arial"/>
                        </a:rPr>
                        <a:t> TCHF</a:t>
                      </a:r>
                      <a:endParaRPr lang="de-CH" sz="1100" b="1" i="0" u="none" strike="noStrike" dirty="0">
                        <a:solidFill>
                          <a:schemeClr val="accent1"/>
                        </a:solidFill>
                        <a:effectLst/>
                        <a:latin typeface="Arial"/>
                      </a:endParaRPr>
                    </a:p>
                  </a:txBody>
                  <a:tcPr marL="9525" marR="9525" marT="9525" marB="0">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CH" sz="1100" b="1" i="0" u="none" strike="noStrike" dirty="0">
                          <a:solidFill>
                            <a:schemeClr val="accent1"/>
                          </a:solidFill>
                          <a:effectLst/>
                          <a:latin typeface="Arial"/>
                        </a:rPr>
                        <a:t>Nutzung</a:t>
                      </a:r>
                    </a:p>
                  </a:txBody>
                  <a:tcPr marL="9525" marR="9525" marT="9525" marB="0">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CH" sz="1100" b="1" i="0" u="none" strike="noStrike" dirty="0" smtClean="0">
                          <a:solidFill>
                            <a:schemeClr val="accent1"/>
                          </a:solidFill>
                          <a:effectLst/>
                          <a:latin typeface="Arial"/>
                        </a:rPr>
                        <a:t>Vermietungs-stand</a:t>
                      </a:r>
                      <a:endParaRPr lang="de-CH" sz="1100" b="1" i="0" u="none" strike="noStrike" dirty="0">
                        <a:solidFill>
                          <a:schemeClr val="accent1"/>
                        </a:solidFill>
                        <a:effectLst/>
                        <a:latin typeface="Arial"/>
                      </a:endParaRPr>
                    </a:p>
                  </a:txBody>
                  <a:tcPr marL="9525" marR="9525" marT="9525" marB="0">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de-CH" sz="1100" b="1" i="0" u="none" strike="noStrike" dirty="0">
                          <a:solidFill>
                            <a:schemeClr val="accent1"/>
                          </a:solidFill>
                          <a:effectLst/>
                          <a:latin typeface="Arial"/>
                        </a:rPr>
                        <a:t>Brutto-Rendite</a:t>
                      </a:r>
                    </a:p>
                  </a:txBody>
                  <a:tcPr marL="9525" marR="9525" marT="9525" marB="0">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84106">
                <a:tc>
                  <a:txBody>
                    <a:bodyPr/>
                    <a:lstStyle/>
                    <a:p>
                      <a:pPr marL="0" marR="0" indent="0" algn="l" defTabSz="720000" rtl="0" eaLnBrk="1" fontAlgn="ctr" latinLnBrk="0" hangingPunct="1">
                        <a:lnSpc>
                          <a:spcPct val="100000"/>
                        </a:lnSpc>
                        <a:spcBef>
                          <a:spcPts val="0"/>
                        </a:spcBef>
                        <a:spcAft>
                          <a:spcPts val="0"/>
                        </a:spcAft>
                        <a:buClrTx/>
                        <a:buSzTx/>
                        <a:buFontTx/>
                        <a:buNone/>
                        <a:tabLst>
                          <a:tab pos="216000" algn="l"/>
                          <a:tab pos="720000" algn="l"/>
                          <a:tab pos="936000" algn="l"/>
                          <a:tab pos="1080000" algn="l"/>
                          <a:tab pos="1296000" algn="l"/>
                        </a:tabLst>
                        <a:defRPr/>
                      </a:pPr>
                      <a:r>
                        <a:rPr lang="de-CH" sz="1100" b="0" i="0" u="none" strike="noStrike" dirty="0">
                          <a:solidFill>
                            <a:schemeClr val="tx2"/>
                          </a:solidFill>
                          <a:effectLst/>
                          <a:latin typeface="Arial"/>
                        </a:rPr>
                        <a:t> </a:t>
                      </a:r>
                      <a:r>
                        <a:rPr lang="de-CH" sz="1100" b="0" i="0" u="none" strike="noStrike" dirty="0" smtClean="0">
                          <a:solidFill>
                            <a:schemeClr val="tx2"/>
                          </a:solidFill>
                          <a:effectLst/>
                          <a:latin typeface="+mj-lt"/>
                        </a:rPr>
                        <a:t>Via Industria</a:t>
                      </a:r>
                      <a:r>
                        <a:rPr lang="de-CH" sz="1100" b="0" i="0" u="none" strike="noStrike" baseline="0" dirty="0" smtClean="0">
                          <a:solidFill>
                            <a:schemeClr val="tx2"/>
                          </a:solidFill>
                          <a:effectLst/>
                          <a:latin typeface="+mj-lt"/>
                        </a:rPr>
                        <a:t> 18, Lamone</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mj-lt"/>
                        </a:rPr>
                        <a:t>6 600</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6 356</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244</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de-CH" sz="1100" b="0" i="0" u="none" strike="noStrike" dirty="0">
                          <a:solidFill>
                            <a:schemeClr val="tx2"/>
                          </a:solidFill>
                          <a:effectLst/>
                          <a:latin typeface="Arial"/>
                        </a:rPr>
                        <a:t>100% Kommerz</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99.6%</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a:solidFill>
                            <a:schemeClr val="tx2"/>
                          </a:solidFill>
                          <a:effectLst/>
                          <a:latin typeface="Arial"/>
                        </a:rPr>
                        <a:t>6.5%</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84106">
                <a:tc>
                  <a:txBody>
                    <a:bodyPr/>
                    <a:lstStyle/>
                    <a:p>
                      <a:pPr algn="l" fontAlgn="ctr"/>
                      <a:r>
                        <a:rPr lang="de-CH" sz="1100" b="0" i="0" u="none" strike="noStrike" dirty="0" smtClean="0">
                          <a:solidFill>
                            <a:schemeClr val="tx2"/>
                          </a:solidFill>
                          <a:effectLst/>
                          <a:latin typeface="+mj-lt"/>
                        </a:rPr>
                        <a:t> Türkheimerstrasse 20,</a:t>
                      </a:r>
                      <a:br>
                        <a:rPr lang="de-CH" sz="1100" b="0" i="0" u="none" strike="noStrike" dirty="0" smtClean="0">
                          <a:solidFill>
                            <a:schemeClr val="tx2"/>
                          </a:solidFill>
                          <a:effectLst/>
                          <a:latin typeface="+mj-lt"/>
                        </a:rPr>
                      </a:br>
                      <a:r>
                        <a:rPr lang="de-CH" sz="1100" b="0" i="0" u="none" strike="noStrike" baseline="0" dirty="0" smtClean="0">
                          <a:solidFill>
                            <a:schemeClr val="tx2"/>
                          </a:solidFill>
                          <a:effectLst/>
                          <a:latin typeface="+mj-lt"/>
                        </a:rPr>
                        <a:t> </a:t>
                      </a:r>
                      <a:r>
                        <a:rPr lang="de-CH" sz="1100" b="0" i="0" u="none" strike="noStrike" dirty="0" smtClean="0">
                          <a:solidFill>
                            <a:schemeClr val="tx2"/>
                          </a:solidFill>
                          <a:effectLst/>
                          <a:latin typeface="+mj-lt"/>
                        </a:rPr>
                        <a:t>Basel</a:t>
                      </a:r>
                      <a:endParaRPr lang="de-CH" sz="1100" b="0" i="0" u="none" strike="noStrike" dirty="0">
                        <a:solidFill>
                          <a:schemeClr val="tx2"/>
                        </a:solidFill>
                        <a:effectLst/>
                        <a:latin typeface="+mj-lt"/>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9 608</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9</a:t>
                      </a:r>
                      <a:r>
                        <a:rPr lang="de-CH" sz="1100" b="0" i="0" u="none" strike="noStrike" baseline="0" dirty="0" smtClean="0">
                          <a:solidFill>
                            <a:schemeClr val="tx2"/>
                          </a:solidFill>
                          <a:effectLst/>
                          <a:latin typeface="Arial"/>
                        </a:rPr>
                        <a:t> 000</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608</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de-CH" sz="1100" b="0" i="0" u="none" strike="noStrike" dirty="0">
                          <a:solidFill>
                            <a:schemeClr val="tx2"/>
                          </a:solidFill>
                          <a:effectLst/>
                          <a:latin typeface="Arial"/>
                        </a:rPr>
                        <a:t>85% Wohnen; </a:t>
                      </a:r>
                      <a:br>
                        <a:rPr lang="de-CH" sz="1100" b="0" i="0" u="none" strike="noStrike" dirty="0">
                          <a:solidFill>
                            <a:schemeClr val="tx2"/>
                          </a:solidFill>
                          <a:effectLst/>
                          <a:latin typeface="Arial"/>
                        </a:rPr>
                      </a:br>
                      <a:r>
                        <a:rPr lang="de-CH" sz="1100" b="0" i="0" u="none" strike="noStrike" dirty="0">
                          <a:solidFill>
                            <a:schemeClr val="tx2"/>
                          </a:solidFill>
                          <a:effectLst/>
                          <a:latin typeface="Arial"/>
                        </a:rPr>
                        <a:t>15% Kommerz</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99.7%</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a:solidFill>
                            <a:schemeClr val="tx2"/>
                          </a:solidFill>
                          <a:effectLst/>
                          <a:latin typeface="Arial"/>
                        </a:rPr>
                        <a:t>3.6%</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84106">
                <a:tc>
                  <a:txBody>
                    <a:bodyPr/>
                    <a:lstStyle/>
                    <a:p>
                      <a:pPr algn="l" fontAlgn="ctr"/>
                      <a:r>
                        <a:rPr lang="de-CH" sz="1100" b="0" i="0" u="none" strike="noStrike" dirty="0" smtClean="0">
                          <a:solidFill>
                            <a:schemeClr val="tx2"/>
                          </a:solidFill>
                          <a:effectLst/>
                          <a:latin typeface="+mj-lt"/>
                        </a:rPr>
                        <a:t> Ringstrasse 12-16, </a:t>
                      </a:r>
                      <a:br>
                        <a:rPr lang="de-CH" sz="1100" b="0" i="0" u="none" strike="noStrike" dirty="0" smtClean="0">
                          <a:solidFill>
                            <a:schemeClr val="tx2"/>
                          </a:solidFill>
                          <a:effectLst/>
                          <a:latin typeface="+mj-lt"/>
                        </a:rPr>
                      </a:br>
                      <a:r>
                        <a:rPr lang="de-CH" sz="1100" b="0" i="0" u="none" strike="noStrike" dirty="0" smtClean="0">
                          <a:solidFill>
                            <a:schemeClr val="tx2"/>
                          </a:solidFill>
                          <a:effectLst/>
                          <a:latin typeface="+mj-lt"/>
                        </a:rPr>
                        <a:t> Füllinsdorf</a:t>
                      </a:r>
                      <a:endParaRPr lang="de-CH" sz="1100" b="0" i="0" u="none" strike="noStrike" dirty="0">
                        <a:solidFill>
                          <a:schemeClr val="tx2"/>
                        </a:solidFill>
                        <a:effectLst/>
                        <a:latin typeface="+mj-lt"/>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mj-lt"/>
                        </a:rPr>
                        <a:t>10 790</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10 300</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490</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de-CH" sz="1100" b="0" i="0" u="none" strike="noStrike" dirty="0">
                          <a:solidFill>
                            <a:schemeClr val="tx2"/>
                          </a:solidFill>
                          <a:effectLst/>
                          <a:latin typeface="Arial"/>
                        </a:rPr>
                        <a:t>100% Wohnen</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100%</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a:solidFill>
                            <a:schemeClr val="tx2"/>
                          </a:solidFill>
                          <a:effectLst/>
                          <a:latin typeface="Arial"/>
                        </a:rPr>
                        <a:t>4.1%</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84106">
                <a:tc>
                  <a:txBody>
                    <a:bodyPr/>
                    <a:lstStyle/>
                    <a:p>
                      <a:pPr algn="l" fontAlgn="ctr"/>
                      <a:r>
                        <a:rPr lang="de-CH" sz="1100" b="0" i="0" u="none" strike="noStrike" dirty="0" smtClean="0">
                          <a:solidFill>
                            <a:schemeClr val="tx2"/>
                          </a:solidFill>
                          <a:effectLst/>
                          <a:latin typeface="Arial"/>
                        </a:rPr>
                        <a:t>Clarastrasse 4, Basel</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10 640</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10 675</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-35</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720000" rtl="0" eaLnBrk="1" fontAlgn="ctr" latinLnBrk="0" hangingPunct="1">
                        <a:lnSpc>
                          <a:spcPct val="100000"/>
                        </a:lnSpc>
                        <a:spcBef>
                          <a:spcPts val="0"/>
                        </a:spcBef>
                        <a:spcAft>
                          <a:spcPts val="0"/>
                        </a:spcAft>
                        <a:buClrTx/>
                        <a:buSzTx/>
                        <a:buFontTx/>
                        <a:buNone/>
                        <a:tabLst>
                          <a:tab pos="216000" algn="l"/>
                          <a:tab pos="720000" algn="l"/>
                          <a:tab pos="936000" algn="l"/>
                          <a:tab pos="1080000" algn="l"/>
                          <a:tab pos="1296000" algn="l"/>
                        </a:tabLst>
                        <a:defRPr/>
                      </a:pPr>
                      <a:r>
                        <a:rPr lang="de-CH" sz="1100" b="0" i="0" u="none" strike="noStrike" dirty="0" smtClean="0">
                          <a:solidFill>
                            <a:schemeClr val="tx2"/>
                          </a:solidFill>
                          <a:effectLst/>
                          <a:latin typeface="+mj-lt"/>
                        </a:rPr>
                        <a:t>6% Wohnen; </a:t>
                      </a:r>
                      <a:br>
                        <a:rPr lang="de-CH" sz="1100" b="0" i="0" u="none" strike="noStrike" dirty="0" smtClean="0">
                          <a:solidFill>
                            <a:schemeClr val="tx2"/>
                          </a:solidFill>
                          <a:effectLst/>
                          <a:latin typeface="+mj-lt"/>
                        </a:rPr>
                      </a:br>
                      <a:r>
                        <a:rPr lang="de-CH" sz="1100" b="0" i="0" u="none" strike="noStrike" dirty="0" smtClean="0">
                          <a:solidFill>
                            <a:schemeClr val="tx2"/>
                          </a:solidFill>
                          <a:effectLst/>
                          <a:latin typeface="+mj-lt"/>
                        </a:rPr>
                        <a:t>94% Kommerz</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98.4%</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0" i="0" u="none" strike="noStrike" dirty="0" smtClean="0">
                          <a:solidFill>
                            <a:schemeClr val="tx2"/>
                          </a:solidFill>
                          <a:effectLst/>
                          <a:latin typeface="Arial"/>
                        </a:rPr>
                        <a:t>4.6%</a:t>
                      </a:r>
                      <a:endParaRPr lang="de-CH" sz="1100" b="0" i="0" u="none" strike="noStrike" dirty="0">
                        <a:solidFill>
                          <a:schemeClr val="tx2"/>
                        </a:solidFill>
                        <a:effectLst/>
                        <a:latin typeface="Arial"/>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384106">
                <a:tc>
                  <a:txBody>
                    <a:bodyPr/>
                    <a:lstStyle/>
                    <a:p>
                      <a:pPr algn="l" fontAlgn="ctr"/>
                      <a:r>
                        <a:rPr lang="de-CH" sz="1100" b="1" i="0" u="none" strike="noStrike" kern="1200" dirty="0">
                          <a:solidFill>
                            <a:schemeClr val="accent1"/>
                          </a:solidFill>
                          <a:effectLst/>
                          <a:latin typeface="Arial"/>
                          <a:ea typeface="+mj-ea"/>
                          <a:cs typeface="+mj-cs"/>
                        </a:rPr>
                        <a:t> Total </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1" i="0" u="none" strike="noStrike" kern="1200" dirty="0" smtClean="0">
                          <a:solidFill>
                            <a:schemeClr val="accent1"/>
                          </a:solidFill>
                          <a:effectLst/>
                          <a:latin typeface="Arial"/>
                          <a:ea typeface="+mj-ea"/>
                          <a:cs typeface="+mj-cs"/>
                        </a:rPr>
                        <a:t>37 638</a:t>
                      </a:r>
                      <a:endParaRPr lang="de-CH" sz="1100" b="1" i="0" u="none" strike="noStrike" kern="1200" dirty="0">
                        <a:solidFill>
                          <a:schemeClr val="accent1"/>
                        </a:solidFill>
                        <a:effectLst/>
                        <a:latin typeface="Arial"/>
                        <a:ea typeface="+mj-ea"/>
                        <a:cs typeface="+mj-cs"/>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1" i="0" u="none" strike="noStrike" kern="1200" dirty="0" smtClean="0">
                          <a:solidFill>
                            <a:schemeClr val="accent1"/>
                          </a:solidFill>
                          <a:effectLst/>
                          <a:latin typeface="Arial"/>
                          <a:ea typeface="+mj-ea"/>
                          <a:cs typeface="+mj-cs"/>
                        </a:rPr>
                        <a:t>36 786</a:t>
                      </a:r>
                      <a:endParaRPr lang="de-CH" sz="1100" b="1" i="0" u="none" strike="noStrike" kern="1200" dirty="0">
                        <a:solidFill>
                          <a:schemeClr val="accent1"/>
                        </a:solidFill>
                        <a:effectLst/>
                        <a:latin typeface="Arial"/>
                        <a:ea typeface="+mj-ea"/>
                        <a:cs typeface="+mj-cs"/>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1" i="0" u="none" strike="noStrike" kern="1200" dirty="0" smtClean="0">
                          <a:solidFill>
                            <a:schemeClr val="accent1"/>
                          </a:solidFill>
                          <a:effectLst/>
                          <a:latin typeface="Arial"/>
                          <a:ea typeface="+mj-ea"/>
                          <a:cs typeface="+mj-cs"/>
                        </a:rPr>
                        <a:t>852</a:t>
                      </a:r>
                      <a:endParaRPr lang="de-CH" sz="1100" b="1" i="0" u="none" strike="noStrike" kern="1200" dirty="0">
                        <a:solidFill>
                          <a:schemeClr val="accent1"/>
                        </a:solidFill>
                        <a:effectLst/>
                        <a:latin typeface="Arial"/>
                        <a:ea typeface="+mj-ea"/>
                        <a:cs typeface="+mj-cs"/>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de-CH" sz="1100" b="1" i="0" u="none" strike="noStrike" kern="1200" dirty="0" smtClean="0">
                          <a:solidFill>
                            <a:schemeClr val="accent1"/>
                          </a:solidFill>
                          <a:effectLst/>
                          <a:latin typeface="Arial"/>
                          <a:ea typeface="+mj-ea"/>
                          <a:cs typeface="+mj-cs"/>
                        </a:rPr>
                        <a:t>52% </a:t>
                      </a:r>
                      <a:r>
                        <a:rPr lang="de-CH" sz="1100" b="1" i="0" u="none" strike="noStrike" kern="1200" dirty="0">
                          <a:solidFill>
                            <a:schemeClr val="accent1"/>
                          </a:solidFill>
                          <a:effectLst/>
                          <a:latin typeface="Arial"/>
                          <a:ea typeface="+mj-ea"/>
                          <a:cs typeface="+mj-cs"/>
                        </a:rPr>
                        <a:t>Wohnen</a:t>
                      </a: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1" i="0" u="none" strike="noStrike" kern="1200" dirty="0" smtClean="0">
                          <a:solidFill>
                            <a:schemeClr val="accent1"/>
                          </a:solidFill>
                          <a:effectLst/>
                          <a:latin typeface="Arial"/>
                          <a:ea typeface="+mj-ea"/>
                          <a:cs typeface="+mj-cs"/>
                        </a:rPr>
                        <a:t>99.4%</a:t>
                      </a:r>
                      <a:endParaRPr lang="de-CH" sz="1100" b="1" i="0" u="none" strike="noStrike" kern="1200" dirty="0">
                        <a:solidFill>
                          <a:schemeClr val="accent1"/>
                        </a:solidFill>
                        <a:effectLst/>
                        <a:latin typeface="Arial"/>
                        <a:ea typeface="+mj-ea"/>
                        <a:cs typeface="+mj-cs"/>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CH" sz="1100" b="1" i="0" u="none" strike="noStrike" kern="1200" dirty="0" smtClean="0">
                          <a:solidFill>
                            <a:schemeClr val="accent1"/>
                          </a:solidFill>
                          <a:effectLst/>
                          <a:latin typeface="Arial"/>
                          <a:ea typeface="+mj-ea"/>
                          <a:cs typeface="+mj-cs"/>
                        </a:rPr>
                        <a:t>4.5%</a:t>
                      </a:r>
                      <a:endParaRPr lang="de-CH" sz="1100" b="1" i="0" u="none" strike="noStrike" kern="1200" dirty="0">
                        <a:solidFill>
                          <a:schemeClr val="accent1"/>
                        </a:solidFill>
                        <a:effectLst/>
                        <a:latin typeface="Arial"/>
                        <a:ea typeface="+mj-ea"/>
                        <a:cs typeface="+mj-cs"/>
                      </a:endParaRPr>
                    </a:p>
                  </a:txBody>
                  <a:tcPr marL="9525" marR="9525" marT="9525" marB="0" anchor="ctr">
                    <a:lnL>
                      <a:noFill/>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graphicFrame>
        <p:nvGraphicFramePr>
          <p:cNvPr id="13" name="Chart 2">
            <a:extLst>
              <a:ext uri="{FF2B5EF4-FFF2-40B4-BE49-F238E27FC236}">
                <a16:creationId xmlns="" xmlns:a16="http://schemas.microsoft.com/office/drawing/2014/main" id="{D323F74E-2589-6941-9776-BA3F522007BE}"/>
              </a:ext>
            </a:extLst>
          </p:cNvPr>
          <p:cNvGraphicFramePr/>
          <p:nvPr>
            <p:extLst>
              <p:ext uri="{D42A27DB-BD31-4B8C-83A1-F6EECF244321}">
                <p14:modId xmlns:p14="http://schemas.microsoft.com/office/powerpoint/2010/main" val="1971161330"/>
              </p:ext>
            </p:extLst>
          </p:nvPr>
        </p:nvGraphicFramePr>
        <p:xfrm>
          <a:off x="467544" y="4149080"/>
          <a:ext cx="3991522"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8743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68313" y="881691"/>
            <a:ext cx="8207375" cy="288032"/>
          </a:xfrm>
        </p:spPr>
        <p:txBody>
          <a:bodyPr/>
          <a:lstStyle/>
          <a:p>
            <a:r>
              <a:rPr lang="de-CH" dirty="0"/>
              <a:t> </a:t>
            </a:r>
          </a:p>
        </p:txBody>
      </p:sp>
      <p:sp>
        <p:nvSpPr>
          <p:cNvPr id="10" name="Title 9"/>
          <p:cNvSpPr>
            <a:spLocks noGrp="1"/>
          </p:cNvSpPr>
          <p:nvPr>
            <p:ph type="title"/>
          </p:nvPr>
        </p:nvSpPr>
        <p:spPr>
          <a:xfrm>
            <a:off x="468313" y="422764"/>
            <a:ext cx="8207375" cy="557964"/>
          </a:xfrm>
        </p:spPr>
        <p:txBody>
          <a:bodyPr/>
          <a:lstStyle/>
          <a:p>
            <a:pPr>
              <a:buFontTx/>
              <a:tabLst/>
            </a:pPr>
            <a:r>
              <a:rPr lang="en" smtClean="0"/>
              <a:t>7. SFP </a:t>
            </a:r>
            <a:r>
              <a:rPr lang="en" dirty="0"/>
              <a:t>AST Swiss Real Estate</a:t>
            </a:r>
            <a:endParaRPr lang="de-DE" dirty="0"/>
          </a:p>
        </p:txBody>
      </p:sp>
      <p:sp>
        <p:nvSpPr>
          <p:cNvPr id="9" name="Textplatzhalter 2">
            <a:extLst>
              <a:ext uri="{FF2B5EF4-FFF2-40B4-BE49-F238E27FC236}">
                <a16:creationId xmlns="" xmlns:a16="http://schemas.microsoft.com/office/drawing/2014/main" id="{F9AA3616-7B05-C84B-9346-B97CAF2EBA79}"/>
              </a:ext>
            </a:extLst>
          </p:cNvPr>
          <p:cNvSpPr txBox="1">
            <a:spLocks/>
          </p:cNvSpPr>
          <p:nvPr/>
        </p:nvSpPr>
        <p:spPr>
          <a:xfrm>
            <a:off x="479425" y="1034091"/>
            <a:ext cx="8207375" cy="288032"/>
          </a:xfrm>
          <a:prstGeom prst="rect">
            <a:avLst/>
          </a:prstGeom>
        </p:spPr>
        <p:txBody>
          <a:bodyPr vert="horz" lIns="0" tIns="0" rIns="0" bIns="0" rtlCol="0">
            <a:noAutofit/>
          </a:bodyPr>
          <a:lstStyle>
            <a:lvl1pPr marL="0" indent="0" algn="l" defTabSz="720000" rtl="0" eaLnBrk="1" latinLnBrk="0" hangingPunct="1">
              <a:spcBef>
                <a:spcPts val="0"/>
              </a:spcBef>
              <a:spcAft>
                <a:spcPts val="0"/>
              </a:spcAft>
              <a:buFont typeface="Arial" panose="020B0604020202020204" pitchFamily="34" charset="0"/>
              <a:buNone/>
              <a:tabLst>
                <a:tab pos="216000" algn="l"/>
                <a:tab pos="720000" algn="l"/>
                <a:tab pos="936000" algn="l"/>
                <a:tab pos="1080000" algn="l"/>
                <a:tab pos="1296000" algn="l"/>
              </a:tabLst>
              <a:defRPr sz="2000" b="0" kern="1200">
                <a:solidFill>
                  <a:schemeClr val="accent1"/>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a:lstStyle>
          <a:p>
            <a:r>
              <a:rPr lang="de-CH" dirty="0"/>
              <a:t>Portfoliomanagement Team</a:t>
            </a:r>
          </a:p>
        </p:txBody>
      </p:sp>
      <p:sp>
        <p:nvSpPr>
          <p:cNvPr id="17" name="Espace réservé du texte 3">
            <a:extLst>
              <a:ext uri="{FF2B5EF4-FFF2-40B4-BE49-F238E27FC236}">
                <a16:creationId xmlns="" xmlns:a16="http://schemas.microsoft.com/office/drawing/2014/main" id="{9DBF7DEB-214C-4B4A-849D-6452E00D8487}"/>
              </a:ext>
            </a:extLst>
          </p:cNvPr>
          <p:cNvSpPr txBox="1">
            <a:spLocks/>
          </p:cNvSpPr>
          <p:nvPr/>
        </p:nvSpPr>
        <p:spPr>
          <a:xfrm>
            <a:off x="395536" y="2852935"/>
            <a:ext cx="2881064" cy="3379589"/>
          </a:xfrm>
          <a:prstGeom prst="rect">
            <a:avLst/>
          </a:prstGeom>
        </p:spPr>
        <p:txBody>
          <a:bodyPr/>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n-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n-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n-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algn="just">
              <a:spcAft>
                <a:spcPts val="600"/>
              </a:spcAft>
            </a:pPr>
            <a:r>
              <a:rPr lang="de-DE" sz="1400" dirty="0"/>
              <a:t>Remo Thomas</a:t>
            </a:r>
            <a:r>
              <a:rPr lang="de-DE" sz="1400" b="1" dirty="0"/>
              <a:t> </a:t>
            </a:r>
            <a:r>
              <a:rPr lang="de-DE" sz="1400" dirty="0"/>
              <a:t>Marti</a:t>
            </a:r>
          </a:p>
          <a:p>
            <a:pPr marL="171450" lvl="0" indent="-171450">
              <a:spcBef>
                <a:spcPts val="600"/>
              </a:spcBef>
              <a:buFont typeface="Symbol" panose="05050102010706020507" pitchFamily="18" charset="2"/>
              <a:buChar char="-"/>
            </a:pPr>
            <a:r>
              <a:rPr lang="en-US" sz="1050" dirty="0" err="1">
                <a:solidFill>
                  <a:schemeClr val="accent1"/>
                </a:solidFill>
              </a:rPr>
              <a:t>Seit</a:t>
            </a:r>
            <a:r>
              <a:rPr lang="en-US" sz="1050" dirty="0">
                <a:solidFill>
                  <a:schemeClr val="accent1"/>
                </a:solidFill>
              </a:rPr>
              <a:t> 2017 Head of Direct Real Estate Funds der Swiss Finance &amp; Property Funds AG</a:t>
            </a:r>
            <a:endParaRPr lang="de-CH" sz="1050" dirty="0">
              <a:solidFill>
                <a:schemeClr val="accent1"/>
              </a:solidFill>
            </a:endParaRPr>
          </a:p>
          <a:p>
            <a:pPr marL="171450" indent="-171450">
              <a:spcBef>
                <a:spcPts val="400"/>
              </a:spcBef>
              <a:buFont typeface="Symbol" panose="05050102010706020507" pitchFamily="18" charset="2"/>
              <a:buChar char="-"/>
            </a:pPr>
            <a:r>
              <a:rPr lang="de-CH" sz="1050" dirty="0"/>
              <a:t>2015 bis 2017 Portfoliomanager des </a:t>
            </a:r>
            <a:br>
              <a:rPr lang="de-CH" sz="1050" dirty="0"/>
            </a:br>
            <a:r>
              <a:rPr lang="de-CH" sz="1050" dirty="0"/>
              <a:t>SF </a:t>
            </a:r>
            <a:r>
              <a:rPr lang="de-CH" sz="1050" dirty="0" err="1"/>
              <a:t>Sustainable</a:t>
            </a:r>
            <a:r>
              <a:rPr lang="de-CH" sz="1050" dirty="0"/>
              <a:t> Property Fund</a:t>
            </a:r>
          </a:p>
          <a:p>
            <a:pPr marL="171450" indent="-171450">
              <a:spcBef>
                <a:spcPts val="400"/>
              </a:spcBef>
              <a:spcAft>
                <a:spcPts val="400"/>
              </a:spcAft>
              <a:buFont typeface="Symbol" panose="05050102010706020507" pitchFamily="18" charset="2"/>
              <a:buChar char="-"/>
            </a:pPr>
            <a:r>
              <a:rPr lang="de-CH" sz="1050" dirty="0"/>
              <a:t>25 Jahre Erfahrung im Immobilien-management wovon 18 Jahre in Tätigkeiten für institutionelle Immobilieninvestoren</a:t>
            </a:r>
          </a:p>
          <a:p>
            <a:pPr marL="171450" lvl="0" indent="-171450">
              <a:spcBef>
                <a:spcPts val="400"/>
              </a:spcBef>
              <a:spcAft>
                <a:spcPts val="400"/>
              </a:spcAft>
              <a:buFont typeface="Symbol" panose="05050102010706020507" pitchFamily="18" charset="2"/>
              <a:buChar char="-"/>
            </a:pPr>
            <a:r>
              <a:rPr lang="de-CH" sz="1050" dirty="0"/>
              <a:t>Fundierte Erfahrung im Auf- und Ausbau des Asset- und Portfoliomanagement direkte Immobilien Schweiz </a:t>
            </a:r>
          </a:p>
          <a:p>
            <a:pPr marL="171450" lvl="0" indent="-171450">
              <a:spcBef>
                <a:spcPts val="400"/>
              </a:spcBef>
              <a:spcAft>
                <a:spcPts val="400"/>
              </a:spcAft>
              <a:buFont typeface="Symbol" panose="05050102010706020507" pitchFamily="18" charset="2"/>
              <a:buChar char="-"/>
            </a:pPr>
            <a:r>
              <a:rPr lang="de-CH" sz="1050" dirty="0"/>
              <a:t>MAS Real Estate Management </a:t>
            </a:r>
            <a:br>
              <a:rPr lang="de-CH" sz="1050" dirty="0"/>
            </a:br>
            <a:r>
              <a:rPr lang="de-CH" sz="1050" dirty="0"/>
              <a:t>FH St. Gallen, Immobilienökonom FH, Immobilienbewirtschafter FA, Kaufmann, Grundausbildungen im Hochbau</a:t>
            </a:r>
          </a:p>
          <a:p>
            <a:pPr marL="171450" indent="-171450">
              <a:spcBef>
                <a:spcPts val="400"/>
              </a:spcBef>
              <a:spcAft>
                <a:spcPts val="400"/>
              </a:spcAft>
              <a:buFont typeface="Symbol" panose="05050102010706020507" pitchFamily="18" charset="2"/>
              <a:buChar char="-"/>
            </a:pPr>
            <a:endParaRPr lang="de-CH" sz="1050" dirty="0"/>
          </a:p>
          <a:p>
            <a:pPr marL="171450" lvl="0" indent="-171450">
              <a:spcBef>
                <a:spcPts val="400"/>
              </a:spcBef>
              <a:spcAft>
                <a:spcPts val="400"/>
              </a:spcAft>
              <a:buFont typeface="Symbol" panose="05050102010706020507" pitchFamily="18" charset="2"/>
              <a:buChar char="-"/>
            </a:pPr>
            <a:endParaRPr lang="de-CH" sz="1050" dirty="0"/>
          </a:p>
          <a:p>
            <a:pPr marL="171450" indent="-171450">
              <a:spcBef>
                <a:spcPts val="400"/>
              </a:spcBef>
              <a:spcAft>
                <a:spcPts val="400"/>
              </a:spcAft>
              <a:buFont typeface="Symbol" panose="05050102010706020507" pitchFamily="18" charset="2"/>
              <a:buChar char="-"/>
            </a:pPr>
            <a:endParaRPr lang="de-CH" sz="1050" dirty="0"/>
          </a:p>
        </p:txBody>
      </p:sp>
      <p:sp>
        <p:nvSpPr>
          <p:cNvPr id="20" name="Espace réservé du texte 5">
            <a:extLst>
              <a:ext uri="{FF2B5EF4-FFF2-40B4-BE49-F238E27FC236}">
                <a16:creationId xmlns="" xmlns:a16="http://schemas.microsoft.com/office/drawing/2014/main" id="{2EE024F1-7358-E943-BF45-C2FDA8600F14}"/>
              </a:ext>
            </a:extLst>
          </p:cNvPr>
          <p:cNvSpPr txBox="1">
            <a:spLocks/>
          </p:cNvSpPr>
          <p:nvPr/>
        </p:nvSpPr>
        <p:spPr>
          <a:xfrm>
            <a:off x="4211960" y="2852935"/>
            <a:ext cx="2881064" cy="3240088"/>
          </a:xfrm>
          <a:prstGeom prst="rect">
            <a:avLst/>
          </a:prstGeom>
        </p:spPr>
        <p:txBody>
          <a:bodyPr/>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n-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n-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n-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n-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marL="172800" indent="-172800" algn="just">
              <a:spcBef>
                <a:spcPts val="600"/>
              </a:spcBef>
              <a:spcAft>
                <a:spcPts val="600"/>
              </a:spcAft>
            </a:pPr>
            <a:r>
              <a:rPr lang="de-DE" sz="1400" dirty="0"/>
              <a:t>Matthias Flückiger</a:t>
            </a:r>
          </a:p>
          <a:p>
            <a:pPr marL="172800" indent="-172800">
              <a:spcBef>
                <a:spcPts val="600"/>
              </a:spcBef>
              <a:buFont typeface="Symbol" panose="05050102010706020507" pitchFamily="18" charset="2"/>
              <a:buChar char="-"/>
            </a:pPr>
            <a:r>
              <a:rPr lang="de-CH" sz="1050" dirty="0">
                <a:solidFill>
                  <a:schemeClr val="accent1"/>
                </a:solidFill>
              </a:rPr>
              <a:t>Seit 2019 Junior Portfoliomanager </a:t>
            </a:r>
            <a:br>
              <a:rPr lang="de-CH" sz="1050" dirty="0">
                <a:solidFill>
                  <a:schemeClr val="accent1"/>
                </a:solidFill>
              </a:rPr>
            </a:br>
            <a:r>
              <a:rPr lang="de-CH" sz="1050" dirty="0">
                <a:solidFill>
                  <a:schemeClr val="accent1"/>
                </a:solidFill>
              </a:rPr>
              <a:t>der SFP AST Swiss Real Estate</a:t>
            </a:r>
          </a:p>
          <a:p>
            <a:pPr marL="172800" indent="-172800">
              <a:spcBef>
                <a:spcPts val="600"/>
              </a:spcBef>
              <a:buFont typeface="Symbol" panose="05050102010706020507" pitchFamily="18" charset="2"/>
              <a:buChar char="-"/>
            </a:pPr>
            <a:r>
              <a:rPr lang="de-CH" sz="1050" dirty="0"/>
              <a:t>Seit 2016 Asset Manager des </a:t>
            </a:r>
            <a:br>
              <a:rPr lang="de-CH" sz="1050" dirty="0"/>
            </a:br>
            <a:r>
              <a:rPr lang="de-CH" sz="1050" dirty="0"/>
              <a:t>SF </a:t>
            </a:r>
            <a:r>
              <a:rPr lang="de-CH" sz="1050" dirty="0" err="1"/>
              <a:t>Sustainable</a:t>
            </a:r>
            <a:r>
              <a:rPr lang="de-CH" sz="1050" dirty="0"/>
              <a:t> Property Fund</a:t>
            </a:r>
          </a:p>
          <a:p>
            <a:pPr marL="172800" indent="-172800">
              <a:spcBef>
                <a:spcPts val="600"/>
              </a:spcBef>
              <a:buFont typeface="Symbol" panose="05050102010706020507" pitchFamily="18" charset="2"/>
              <a:buChar char="-"/>
            </a:pPr>
            <a:r>
              <a:rPr lang="de-CH" sz="1050" dirty="0"/>
              <a:t>9 Jahre Erfahrung im Immobilienmanagement für institutionelle Immobilieninvestoren</a:t>
            </a:r>
          </a:p>
          <a:p>
            <a:pPr marL="172800" indent="-172800">
              <a:spcBef>
                <a:spcPts val="600"/>
              </a:spcBef>
              <a:buFont typeface="Symbol" panose="05050102010706020507" pitchFamily="18" charset="2"/>
              <a:buChar char="-"/>
            </a:pPr>
            <a:r>
              <a:rPr lang="de-CH" sz="1050" dirty="0" err="1"/>
              <a:t>BSc</a:t>
            </a:r>
            <a:r>
              <a:rPr lang="de-CH" sz="1050" dirty="0"/>
              <a:t> Business Administration </a:t>
            </a:r>
            <a:r>
              <a:rPr lang="de-CH" sz="1050" dirty="0" err="1"/>
              <a:t>with</a:t>
            </a:r>
            <a:r>
              <a:rPr lang="de-CH" sz="1050" dirty="0"/>
              <a:t> </a:t>
            </a:r>
            <a:r>
              <a:rPr lang="de-CH" sz="1050" dirty="0" err="1"/>
              <a:t>Specialisation</a:t>
            </a:r>
            <a:r>
              <a:rPr lang="de-CH" sz="1050" dirty="0"/>
              <a:t> in Real Estate Management, CAS Digital Real Estate, Grundausbildung Notariat, </a:t>
            </a:r>
            <a:br>
              <a:rPr lang="de-CH" sz="1050" dirty="0"/>
            </a:br>
            <a:r>
              <a:rPr lang="de-CH" sz="1050" dirty="0"/>
              <a:t>Grundbuch- und Konkursamt </a:t>
            </a:r>
            <a:r>
              <a:rPr lang="de-CH" sz="1050" dirty="0" smtClean="0"/>
              <a:t>im </a:t>
            </a:r>
            <a:r>
              <a:rPr lang="de-CH" sz="1050" dirty="0" err="1" smtClean="0"/>
              <a:t>Kt</a:t>
            </a:r>
            <a:r>
              <a:rPr lang="de-CH" sz="1050" dirty="0"/>
              <a:t>. ZH</a:t>
            </a:r>
          </a:p>
        </p:txBody>
      </p:sp>
      <p:pic>
        <p:nvPicPr>
          <p:cNvPr id="22" name="Picture 9">
            <a:extLst>
              <a:ext uri="{FF2B5EF4-FFF2-40B4-BE49-F238E27FC236}">
                <a16:creationId xmlns="" xmlns:a16="http://schemas.microsoft.com/office/drawing/2014/main" id="{5E61768D-0654-7048-A79A-D64C3FE0D2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92" t="7410" r="23004" b="22791"/>
          <a:stretch/>
        </p:blipFill>
        <p:spPr bwMode="auto">
          <a:xfrm>
            <a:off x="475387" y="1499241"/>
            <a:ext cx="1061509" cy="12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descr="\\sffil01\mflueckiger$\Desktop\Privat\Pers. Dok\Bilder\Flueckiger_37_med.jpg">
            <a:extLst>
              <a:ext uri="{FF2B5EF4-FFF2-40B4-BE49-F238E27FC236}">
                <a16:creationId xmlns="" xmlns:a16="http://schemas.microsoft.com/office/drawing/2014/main" id="{2B684A69-191D-E247-BD60-1A64179ACE4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45" r="16250" b="17013"/>
          <a:stretch/>
        </p:blipFill>
        <p:spPr bwMode="auto">
          <a:xfrm>
            <a:off x="4211960" y="1499241"/>
            <a:ext cx="983595" cy="124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53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7</a:t>
            </a:r>
            <a:r>
              <a:rPr lang="de-CH" dirty="0" smtClean="0"/>
              <a:t>. Rotationsprinzip bei der Akquisition</a:t>
            </a:r>
            <a:endParaRPr lang="de-CH" dirty="0"/>
          </a:p>
        </p:txBody>
      </p:sp>
      <p:sp>
        <p:nvSpPr>
          <p:cNvPr id="2" name="Textfeld 1">
            <a:extLst>
              <a:ext uri="{FF2B5EF4-FFF2-40B4-BE49-F238E27FC236}">
                <a16:creationId xmlns:a16="http://schemas.microsoft.com/office/drawing/2014/main" xmlns="" id="{F02481F9-2B29-354E-B0A3-1E3D82E0D2B6}"/>
              </a:ext>
            </a:extLst>
          </p:cNvPr>
          <p:cNvSpPr txBox="1"/>
          <p:nvPr/>
        </p:nvSpPr>
        <p:spPr>
          <a:xfrm>
            <a:off x="7200900" y="6609229"/>
            <a:ext cx="0" cy="0"/>
          </a:xfrm>
          <a:prstGeom prst="rect">
            <a:avLst/>
          </a:prstGeom>
          <a:noFill/>
        </p:spPr>
        <p:txBody>
          <a:bodyPr wrap="none" lIns="0" tIns="0" rIns="0" bIns="0" rtlCol="0">
            <a:noAutofit/>
          </a:bodyPr>
          <a:lstStyle/>
          <a:p>
            <a:endParaRPr lang="de-DE" dirty="0"/>
          </a:p>
        </p:txBody>
      </p:sp>
      <p:sp>
        <p:nvSpPr>
          <p:cNvPr id="6" name="Inhaltsplatzhalter 5">
            <a:extLst>
              <a:ext uri="{FF2B5EF4-FFF2-40B4-BE49-F238E27FC236}">
                <a16:creationId xmlns:a16="http://schemas.microsoft.com/office/drawing/2014/main" xmlns="" id="{70D01940-7DD6-1546-920A-0D9D2B18AA13}"/>
              </a:ext>
            </a:extLst>
          </p:cNvPr>
          <p:cNvSpPr txBox="1">
            <a:spLocks/>
          </p:cNvSpPr>
          <p:nvPr/>
        </p:nvSpPr>
        <p:spPr>
          <a:xfrm>
            <a:off x="467544" y="1412776"/>
            <a:ext cx="8280920" cy="4824512"/>
          </a:xfrm>
          <a:prstGeom prst="rect">
            <a:avLst/>
          </a:prstGeom>
        </p:spPr>
        <p:txBody>
          <a:bodyPr vert="horz" lIns="0" tIns="0" rIns="0" bIns="0" rtlCol="0">
            <a:noAutofit/>
          </a:bodyPr>
          <a:lstStyle>
            <a:lvl1pPr marL="177800" indent="-177800" algn="l" defTabSz="720000" rtl="0" eaLnBrk="1" latinLnBrk="0" hangingPunct="1">
              <a:lnSpc>
                <a:spcPct val="150000"/>
              </a:lnSpc>
              <a:spcBef>
                <a:spcPts val="850"/>
              </a:spcBef>
              <a:spcAft>
                <a:spcPts val="0"/>
              </a:spcAft>
              <a:buFont typeface="Arial" charset="0"/>
              <a:buChar char="•"/>
              <a:tabLst/>
              <a:defRPr sz="1600" b="0" i="0" kern="1200">
                <a:solidFill>
                  <a:schemeClr val="tx2"/>
                </a:solidFill>
                <a:latin typeface="+mn-lt"/>
                <a:ea typeface="+mn-ea"/>
                <a:cs typeface="Arial Standard" charset="0"/>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Helvetica Neue"/>
                <a:ea typeface="+mn-ea"/>
                <a:cs typeface="Helvetica Neue"/>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Helvetica Neue"/>
                <a:ea typeface="+mn-ea"/>
                <a:cs typeface="Helvetica Neue"/>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a:lnSpc>
                <a:spcPct val="125000"/>
              </a:lnSpc>
              <a:spcBef>
                <a:spcPts val="0"/>
              </a:spcBef>
              <a:spcAft>
                <a:spcPts val="1200"/>
              </a:spcAft>
              <a:buFontTx/>
              <a:buChar char="-"/>
            </a:pPr>
            <a:r>
              <a:rPr lang="de-DE" sz="2000" dirty="0" smtClean="0">
                <a:solidFill>
                  <a:srgbClr val="005FA1"/>
                </a:solidFill>
              </a:rPr>
              <a:t>Ein unverbindliches Angebot für ein Objekt erfolgt immer </a:t>
            </a:r>
            <a:r>
              <a:rPr lang="de-DE" sz="2000" dirty="0" err="1" smtClean="0">
                <a:solidFill>
                  <a:srgbClr val="005FA1"/>
                </a:solidFill>
              </a:rPr>
              <a:t>gefässneutral</a:t>
            </a:r>
            <a:endParaRPr lang="de-DE" sz="2000" dirty="0">
              <a:solidFill>
                <a:srgbClr val="005FA1"/>
              </a:solidFill>
            </a:endParaRPr>
          </a:p>
          <a:p>
            <a:pPr>
              <a:lnSpc>
                <a:spcPct val="125000"/>
              </a:lnSpc>
              <a:spcBef>
                <a:spcPts val="0"/>
              </a:spcBef>
              <a:spcAft>
                <a:spcPts val="1200"/>
              </a:spcAft>
              <a:buFontTx/>
              <a:buChar char="-"/>
            </a:pPr>
            <a:r>
              <a:rPr lang="de-CH" sz="2000" dirty="0" smtClean="0">
                <a:solidFill>
                  <a:srgbClr val="005FA1"/>
                </a:solidFill>
              </a:rPr>
              <a:t>Bei </a:t>
            </a:r>
            <a:r>
              <a:rPr lang="de-CH" sz="2000" dirty="0">
                <a:solidFill>
                  <a:srgbClr val="005FA1"/>
                </a:solidFill>
              </a:rPr>
              <a:t>einem positiven Entscheid auf das unverbindliche Angebot „NBO“ wird die Zuteilungsmatrix ausgefüllt und die Zuordnung des Objektes vorgenommen. Die Zuteilung basiert auf folgenden Kriterien:</a:t>
            </a:r>
          </a:p>
          <a:p>
            <a:pPr marL="0" indent="0">
              <a:buNone/>
            </a:pPr>
            <a:r>
              <a:rPr lang="de-CH" sz="2000" dirty="0" smtClean="0">
                <a:solidFill>
                  <a:srgbClr val="005FA1"/>
                </a:solidFill>
              </a:rPr>
              <a:t>	</a:t>
            </a:r>
            <a:r>
              <a:rPr lang="de-CH" sz="2000" dirty="0" smtClean="0">
                <a:solidFill>
                  <a:srgbClr val="005FA1"/>
                </a:solidFill>
              </a:rPr>
              <a:t>1. </a:t>
            </a:r>
            <a:r>
              <a:rPr lang="de-CH" sz="2000" dirty="0" smtClean="0">
                <a:solidFill>
                  <a:srgbClr val="005FA1"/>
                </a:solidFill>
              </a:rPr>
              <a:t>Anlagekriterien </a:t>
            </a:r>
            <a:r>
              <a:rPr lang="de-CH" sz="2000" dirty="0">
                <a:solidFill>
                  <a:srgbClr val="005FA1"/>
                </a:solidFill>
              </a:rPr>
              <a:t>der Anlagegefässe</a:t>
            </a:r>
          </a:p>
          <a:p>
            <a:pPr marL="0" lvl="0" indent="0">
              <a:buNone/>
            </a:pPr>
            <a:r>
              <a:rPr lang="de-CH" sz="2000" dirty="0" smtClean="0">
                <a:solidFill>
                  <a:srgbClr val="005FA1"/>
                </a:solidFill>
              </a:rPr>
              <a:t>	</a:t>
            </a:r>
            <a:r>
              <a:rPr lang="de-CH" sz="2000" dirty="0" smtClean="0">
                <a:solidFill>
                  <a:srgbClr val="005FA1"/>
                </a:solidFill>
              </a:rPr>
              <a:t>2. </a:t>
            </a:r>
            <a:r>
              <a:rPr lang="de-CH" sz="2000" dirty="0" smtClean="0">
                <a:solidFill>
                  <a:srgbClr val="005FA1"/>
                </a:solidFill>
              </a:rPr>
              <a:t>Rotationsprinzip </a:t>
            </a:r>
            <a:r>
              <a:rPr lang="de-CH" sz="2000" dirty="0">
                <a:solidFill>
                  <a:srgbClr val="005FA1"/>
                </a:solidFill>
              </a:rPr>
              <a:t>(wenn mehrere Gefässe erwerben können)</a:t>
            </a:r>
          </a:p>
          <a:p>
            <a:pPr marL="0" indent="0">
              <a:lnSpc>
                <a:spcPct val="125000"/>
              </a:lnSpc>
              <a:spcBef>
                <a:spcPts val="0"/>
              </a:spcBef>
              <a:spcAft>
                <a:spcPts val="1200"/>
              </a:spcAft>
              <a:buNone/>
            </a:pPr>
            <a:r>
              <a:rPr lang="de-DE" sz="2000" dirty="0">
                <a:solidFill>
                  <a:srgbClr val="005FA1"/>
                </a:solidFill>
              </a:rPr>
              <a:t>	</a:t>
            </a:r>
          </a:p>
        </p:txBody>
      </p:sp>
    </p:spTree>
    <p:extLst>
      <p:ext uri="{BB962C8B-B14F-4D97-AF65-F5344CB8AC3E}">
        <p14:creationId xmlns:p14="http://schemas.microsoft.com/office/powerpoint/2010/main" val="3367621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7</a:t>
            </a:r>
            <a:r>
              <a:rPr lang="de-CH" dirty="0" smtClean="0"/>
              <a:t>. Rotationsprinzip – Fallbeispiel</a:t>
            </a:r>
            <a:endParaRPr lang="de-CH" dirty="0"/>
          </a:p>
        </p:txBody>
      </p:sp>
      <p:sp>
        <p:nvSpPr>
          <p:cNvPr id="2" name="Textfeld 1">
            <a:extLst>
              <a:ext uri="{FF2B5EF4-FFF2-40B4-BE49-F238E27FC236}">
                <a16:creationId xmlns:a16="http://schemas.microsoft.com/office/drawing/2014/main" xmlns="" id="{F02481F9-2B29-354E-B0A3-1E3D82E0D2B6}"/>
              </a:ext>
            </a:extLst>
          </p:cNvPr>
          <p:cNvSpPr txBox="1"/>
          <p:nvPr/>
        </p:nvSpPr>
        <p:spPr>
          <a:xfrm>
            <a:off x="7200900" y="6609229"/>
            <a:ext cx="0" cy="0"/>
          </a:xfrm>
          <a:prstGeom prst="rect">
            <a:avLst/>
          </a:prstGeom>
          <a:noFill/>
        </p:spPr>
        <p:txBody>
          <a:bodyPr wrap="none" lIns="0" tIns="0" rIns="0" bIns="0" rtlCol="0">
            <a:noAutofit/>
          </a:bodyPr>
          <a:lstStyle/>
          <a:p>
            <a:endParaRPr lang="de-DE" dirty="0"/>
          </a:p>
        </p:txBody>
      </p:sp>
      <p:sp>
        <p:nvSpPr>
          <p:cNvPr id="6" name="Inhaltsplatzhalter 5">
            <a:extLst>
              <a:ext uri="{FF2B5EF4-FFF2-40B4-BE49-F238E27FC236}">
                <a16:creationId xmlns:a16="http://schemas.microsoft.com/office/drawing/2014/main" xmlns="" id="{70D01940-7DD6-1546-920A-0D9D2B18AA13}"/>
              </a:ext>
            </a:extLst>
          </p:cNvPr>
          <p:cNvSpPr txBox="1">
            <a:spLocks/>
          </p:cNvSpPr>
          <p:nvPr/>
        </p:nvSpPr>
        <p:spPr>
          <a:xfrm>
            <a:off x="467544" y="1412776"/>
            <a:ext cx="8280920" cy="4824512"/>
          </a:xfrm>
          <a:prstGeom prst="rect">
            <a:avLst/>
          </a:prstGeom>
        </p:spPr>
        <p:txBody>
          <a:bodyPr vert="horz" lIns="0" tIns="0" rIns="0" bIns="0" rtlCol="0">
            <a:noAutofit/>
          </a:bodyPr>
          <a:lstStyle>
            <a:lvl1pPr marL="177800" indent="-177800" algn="l" defTabSz="720000" rtl="0" eaLnBrk="1" latinLnBrk="0" hangingPunct="1">
              <a:lnSpc>
                <a:spcPct val="150000"/>
              </a:lnSpc>
              <a:spcBef>
                <a:spcPts val="850"/>
              </a:spcBef>
              <a:spcAft>
                <a:spcPts val="0"/>
              </a:spcAft>
              <a:buFont typeface="Arial" charset="0"/>
              <a:buChar char="•"/>
              <a:tabLst/>
              <a:defRPr sz="1600" b="0" i="0" kern="1200">
                <a:solidFill>
                  <a:schemeClr val="tx2"/>
                </a:solidFill>
                <a:latin typeface="+mn-lt"/>
                <a:ea typeface="+mn-ea"/>
                <a:cs typeface="Arial Standard" charset="0"/>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Helvetica Neue"/>
                <a:ea typeface="+mn-ea"/>
                <a:cs typeface="Helvetica Neue"/>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Helvetica Neue"/>
                <a:ea typeface="+mn-ea"/>
                <a:cs typeface="Helvetica Neue"/>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r>
              <a:rPr lang="de-CH" sz="2000" dirty="0">
                <a:solidFill>
                  <a:srgbClr val="005FA1"/>
                </a:solidFill>
              </a:rPr>
              <a:t>Eine Wohnliegenschaft im Kanton Zürich wird angeboten. Gemäss Interessensbekundung der Anlagegefässe haben folgende Gefässe ihr Interesse bekundet</a:t>
            </a:r>
            <a:r>
              <a:rPr lang="de-CH" sz="2000" dirty="0" smtClean="0">
                <a:solidFill>
                  <a:srgbClr val="005FA1"/>
                </a:solidFill>
              </a:rPr>
              <a:t>:</a:t>
            </a:r>
          </a:p>
          <a:p>
            <a:endParaRPr lang="de-CH" sz="2000" dirty="0">
              <a:solidFill>
                <a:srgbClr val="005FA1"/>
              </a:solidFill>
            </a:endParaRPr>
          </a:p>
          <a:p>
            <a:endParaRPr lang="de-CH" sz="2000" dirty="0" smtClean="0">
              <a:solidFill>
                <a:srgbClr val="005FA1"/>
              </a:solidFill>
            </a:endParaRPr>
          </a:p>
          <a:p>
            <a:endParaRPr lang="de-CH" sz="2000" dirty="0" smtClean="0">
              <a:solidFill>
                <a:srgbClr val="005FA1"/>
              </a:solidFill>
            </a:endParaRPr>
          </a:p>
          <a:p>
            <a:r>
              <a:rPr lang="de-CH" sz="2000" dirty="0" smtClean="0">
                <a:solidFill>
                  <a:srgbClr val="005FA1"/>
                </a:solidFill>
              </a:rPr>
              <a:t>Gemäss </a:t>
            </a:r>
            <a:r>
              <a:rPr lang="de-CH" sz="2000" dirty="0">
                <a:solidFill>
                  <a:srgbClr val="005FA1"/>
                </a:solidFill>
              </a:rPr>
              <a:t>Rotation ist die SF Urban Property AG an der Reihe und erhält in der Folge den Zuschlag</a:t>
            </a:r>
            <a:r>
              <a:rPr lang="de-CH" sz="2000" dirty="0" smtClean="0">
                <a:solidFill>
                  <a:srgbClr val="005FA1"/>
                </a:solidFill>
              </a:rPr>
              <a:t>. In Folge rotiert die SF Urban Property AG auf den letzten Platz.</a:t>
            </a:r>
            <a:endParaRPr lang="de-CH" sz="2000" dirty="0">
              <a:solidFill>
                <a:srgbClr val="005FA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5061678"/>
              </p:ext>
            </p:extLst>
          </p:nvPr>
        </p:nvGraphicFramePr>
        <p:xfrm>
          <a:off x="611560" y="2924944"/>
          <a:ext cx="3888432" cy="1460818"/>
        </p:xfrm>
        <a:graphic>
          <a:graphicData uri="http://schemas.openxmlformats.org/drawingml/2006/table">
            <a:tbl>
              <a:tblPr firstRow="1" firstCol="1" bandRow="1">
                <a:tableStyleId>{98291944-D6CE-494D-B298-13B4852C714D}</a:tableStyleId>
              </a:tblPr>
              <a:tblGrid>
                <a:gridCol w="482600"/>
                <a:gridCol w="1893664"/>
                <a:gridCol w="792088"/>
                <a:gridCol w="720080"/>
              </a:tblGrid>
              <a:tr h="190500">
                <a:tc>
                  <a:txBody>
                    <a:bodyPr/>
                    <a:lstStyle/>
                    <a:p>
                      <a:pPr algn="ctr">
                        <a:lnSpc>
                          <a:spcPts val="1300"/>
                        </a:lnSpc>
                        <a:spcAft>
                          <a:spcPts val="0"/>
                        </a:spcAft>
                      </a:pPr>
                      <a:r>
                        <a:rPr lang="de-CH" sz="1000" dirty="0">
                          <a:effectLst/>
                        </a:rPr>
                        <a:t>Rang</a:t>
                      </a:r>
                      <a:endParaRPr lang="de-CH" sz="1000" dirty="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dirty="0">
                          <a:effectLst/>
                        </a:rPr>
                        <a:t>Gefäss</a:t>
                      </a:r>
                      <a:endParaRPr lang="de-CH" sz="1000" dirty="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Interesse</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Zuteilung Rotation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dirty="0">
                          <a:effectLst/>
                        </a:rPr>
                        <a:t>1</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c>
                  <a:txBody>
                    <a:bodyPr/>
                    <a:lstStyle/>
                    <a:p>
                      <a:pPr>
                        <a:lnSpc>
                          <a:spcPts val="1300"/>
                        </a:lnSpc>
                        <a:spcAft>
                          <a:spcPts val="0"/>
                        </a:spcAft>
                      </a:pPr>
                      <a:r>
                        <a:rPr lang="de-CH" sz="1000" dirty="0">
                          <a:effectLst/>
                        </a:rPr>
                        <a:t>SF Urban Property AG</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c>
                  <a:txBody>
                    <a:bodyPr/>
                    <a:lstStyle/>
                    <a:p>
                      <a:pPr algn="ctr">
                        <a:lnSpc>
                          <a:spcPts val="1300"/>
                        </a:lnSpc>
                        <a:spcAft>
                          <a:spcPts val="0"/>
                        </a:spcAft>
                      </a:pPr>
                      <a:r>
                        <a:rPr lang="de-CH" sz="1000" dirty="0">
                          <a:effectLst/>
                        </a:rPr>
                        <a:t>ja</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c>
                  <a:txBody>
                    <a:bodyPr/>
                    <a:lstStyle/>
                    <a:p>
                      <a:pPr algn="ctr">
                        <a:lnSpc>
                          <a:spcPts val="1300"/>
                        </a:lnSpc>
                        <a:spcAft>
                          <a:spcPts val="0"/>
                        </a:spcAft>
                      </a:pPr>
                      <a:r>
                        <a:rPr lang="de-CH" sz="1000" dirty="0">
                          <a:effectLst/>
                        </a:rPr>
                        <a:t>ja</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r>
              <a:tr h="190500">
                <a:tc>
                  <a:txBody>
                    <a:bodyPr/>
                    <a:lstStyle/>
                    <a:p>
                      <a:pPr algn="ctr">
                        <a:lnSpc>
                          <a:spcPts val="1300"/>
                        </a:lnSpc>
                        <a:spcAft>
                          <a:spcPts val="0"/>
                        </a:spcAft>
                      </a:pPr>
                      <a:r>
                        <a:rPr lang="de-CH" sz="1000">
                          <a:effectLst/>
                        </a:rPr>
                        <a:t>2</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Sustainable Property Fund</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ja</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3</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Retail Property Fund</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4</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Commercial Property Fund</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5</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AST DRE CH</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ja</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6</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Rimmobas</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ja</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dirty="0">
                          <a:effectLst/>
                        </a:rPr>
                        <a:t>nein</a:t>
                      </a:r>
                      <a:endParaRPr lang="de-CH" sz="1000" dirty="0">
                        <a:effectLst/>
                        <a:latin typeface="Frutiger 45 Light"/>
                        <a:ea typeface="Times New Roman"/>
                        <a:cs typeface="Times New Roman"/>
                      </a:endParaRPr>
                    </a:p>
                  </a:txBody>
                  <a:tcPr marL="44450" marR="4445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64797855"/>
              </p:ext>
            </p:extLst>
          </p:nvPr>
        </p:nvGraphicFramePr>
        <p:xfrm>
          <a:off x="5027860" y="2924944"/>
          <a:ext cx="3864620" cy="1460818"/>
        </p:xfrm>
        <a:graphic>
          <a:graphicData uri="http://schemas.openxmlformats.org/drawingml/2006/table">
            <a:tbl>
              <a:tblPr firstRow="1" firstCol="1" bandRow="1">
                <a:tableStyleId>{98291944-D6CE-494D-B298-13B4852C714D}</a:tableStyleId>
              </a:tblPr>
              <a:tblGrid>
                <a:gridCol w="482600"/>
                <a:gridCol w="1869852"/>
                <a:gridCol w="792088"/>
                <a:gridCol w="720080"/>
              </a:tblGrid>
              <a:tr h="190500">
                <a:tc>
                  <a:txBody>
                    <a:bodyPr/>
                    <a:lstStyle/>
                    <a:p>
                      <a:pPr algn="ctr">
                        <a:lnSpc>
                          <a:spcPts val="1300"/>
                        </a:lnSpc>
                        <a:spcAft>
                          <a:spcPts val="0"/>
                        </a:spcAft>
                      </a:pPr>
                      <a:r>
                        <a:rPr lang="de-CH" sz="1000">
                          <a:effectLst/>
                        </a:rPr>
                        <a:t>Rang</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Gefäss</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Interesse</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Zuteilung Rotation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1</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Sustainable Property Fund</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ja</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ja</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2</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Retail Property Fund</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3</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Commercial Property Fund</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4</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SF AST DRE CH</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ja</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a:effectLst/>
                        </a:rPr>
                        <a:t>5</a:t>
                      </a:r>
                      <a:endParaRPr lang="de-CH" sz="1000">
                        <a:effectLst/>
                        <a:latin typeface="Frutiger 45 Light"/>
                        <a:ea typeface="Times New Roman"/>
                        <a:cs typeface="Times New Roman"/>
                      </a:endParaRPr>
                    </a:p>
                  </a:txBody>
                  <a:tcPr marL="44450" marR="44450" marT="0" marB="0" anchor="b"/>
                </a:tc>
                <a:tc>
                  <a:txBody>
                    <a:bodyPr/>
                    <a:lstStyle/>
                    <a:p>
                      <a:pPr>
                        <a:lnSpc>
                          <a:spcPts val="1300"/>
                        </a:lnSpc>
                        <a:spcAft>
                          <a:spcPts val="0"/>
                        </a:spcAft>
                      </a:pPr>
                      <a:r>
                        <a:rPr lang="de-CH" sz="1000">
                          <a:effectLst/>
                        </a:rPr>
                        <a:t>Rimmobas</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ja</a:t>
                      </a:r>
                      <a:endParaRPr lang="de-CH" sz="1000">
                        <a:effectLst/>
                        <a:latin typeface="Frutiger 45 Light"/>
                        <a:ea typeface="Times New Roman"/>
                        <a:cs typeface="Times New Roman"/>
                      </a:endParaRPr>
                    </a:p>
                  </a:txBody>
                  <a:tcPr marL="44450" marR="44450" marT="0" marB="0" anchor="b"/>
                </a:tc>
                <a:tc>
                  <a:txBody>
                    <a:bodyPr/>
                    <a:lstStyle/>
                    <a:p>
                      <a:pPr algn="ctr">
                        <a:lnSpc>
                          <a:spcPts val="1300"/>
                        </a:lnSpc>
                        <a:spcAft>
                          <a:spcPts val="0"/>
                        </a:spcAft>
                      </a:pPr>
                      <a:r>
                        <a:rPr lang="de-CH" sz="1000">
                          <a:effectLst/>
                        </a:rPr>
                        <a:t>nein</a:t>
                      </a:r>
                      <a:endParaRPr lang="de-CH" sz="1000">
                        <a:effectLst/>
                        <a:latin typeface="Frutiger 45 Light"/>
                        <a:ea typeface="Times New Roman"/>
                        <a:cs typeface="Times New Roman"/>
                      </a:endParaRPr>
                    </a:p>
                  </a:txBody>
                  <a:tcPr marL="44450" marR="44450" marT="0" marB="0" anchor="b"/>
                </a:tc>
              </a:tr>
              <a:tr h="190500">
                <a:tc>
                  <a:txBody>
                    <a:bodyPr/>
                    <a:lstStyle/>
                    <a:p>
                      <a:pPr algn="ctr">
                        <a:lnSpc>
                          <a:spcPts val="1300"/>
                        </a:lnSpc>
                        <a:spcAft>
                          <a:spcPts val="0"/>
                        </a:spcAft>
                      </a:pPr>
                      <a:r>
                        <a:rPr lang="de-CH" sz="1000" dirty="0">
                          <a:effectLst/>
                        </a:rPr>
                        <a:t>6</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c>
                  <a:txBody>
                    <a:bodyPr/>
                    <a:lstStyle/>
                    <a:p>
                      <a:pPr>
                        <a:lnSpc>
                          <a:spcPts val="1300"/>
                        </a:lnSpc>
                        <a:spcAft>
                          <a:spcPts val="0"/>
                        </a:spcAft>
                      </a:pPr>
                      <a:r>
                        <a:rPr lang="de-CH" sz="1000" dirty="0">
                          <a:effectLst/>
                        </a:rPr>
                        <a:t>SF Urban Property AG</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c>
                  <a:txBody>
                    <a:bodyPr/>
                    <a:lstStyle/>
                    <a:p>
                      <a:pPr algn="ctr">
                        <a:lnSpc>
                          <a:spcPts val="1300"/>
                        </a:lnSpc>
                        <a:spcAft>
                          <a:spcPts val="0"/>
                        </a:spcAft>
                      </a:pPr>
                      <a:r>
                        <a:rPr lang="de-CH" sz="1000" dirty="0">
                          <a:effectLst/>
                        </a:rPr>
                        <a:t>ja</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c>
                  <a:txBody>
                    <a:bodyPr/>
                    <a:lstStyle/>
                    <a:p>
                      <a:pPr algn="ctr">
                        <a:lnSpc>
                          <a:spcPts val="1300"/>
                        </a:lnSpc>
                        <a:spcAft>
                          <a:spcPts val="0"/>
                        </a:spcAft>
                      </a:pPr>
                      <a:r>
                        <a:rPr lang="de-CH" sz="1000" dirty="0">
                          <a:effectLst/>
                        </a:rPr>
                        <a:t>nein</a:t>
                      </a:r>
                      <a:endParaRPr lang="de-CH" sz="1000" dirty="0">
                        <a:effectLst/>
                        <a:latin typeface="Frutiger 45 Light"/>
                        <a:ea typeface="Times New Roman"/>
                        <a:cs typeface="Times New Roman"/>
                      </a:endParaRPr>
                    </a:p>
                  </a:txBody>
                  <a:tcPr marL="44450" marR="44450" marT="0" marB="0" anchor="b">
                    <a:solidFill>
                      <a:schemeClr val="accent4">
                        <a:lumMod val="20000"/>
                        <a:lumOff val="80000"/>
                      </a:schemeClr>
                    </a:solidFill>
                  </a:tcPr>
                </a:tc>
              </a:tr>
            </a:tbl>
          </a:graphicData>
        </a:graphic>
      </p:graphicFrame>
      <p:cxnSp>
        <p:nvCxnSpPr>
          <p:cNvPr id="8" name="Straight Arrow Connector 7"/>
          <p:cNvCxnSpPr/>
          <p:nvPr/>
        </p:nvCxnSpPr>
        <p:spPr>
          <a:xfrm>
            <a:off x="4427984" y="3356992"/>
            <a:ext cx="576064"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240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7</a:t>
            </a:r>
            <a:r>
              <a:rPr lang="de-CH" dirty="0" smtClean="0"/>
              <a:t>. Rotationsprinzip – Verzicht eines Gefässes</a:t>
            </a:r>
            <a:endParaRPr lang="de-CH" dirty="0"/>
          </a:p>
        </p:txBody>
      </p:sp>
      <p:sp>
        <p:nvSpPr>
          <p:cNvPr id="2" name="Textfeld 1">
            <a:extLst>
              <a:ext uri="{FF2B5EF4-FFF2-40B4-BE49-F238E27FC236}">
                <a16:creationId xmlns:a16="http://schemas.microsoft.com/office/drawing/2014/main" xmlns="" id="{F02481F9-2B29-354E-B0A3-1E3D82E0D2B6}"/>
              </a:ext>
            </a:extLst>
          </p:cNvPr>
          <p:cNvSpPr txBox="1"/>
          <p:nvPr/>
        </p:nvSpPr>
        <p:spPr>
          <a:xfrm>
            <a:off x="7200900" y="6609229"/>
            <a:ext cx="0" cy="0"/>
          </a:xfrm>
          <a:prstGeom prst="rect">
            <a:avLst/>
          </a:prstGeom>
          <a:noFill/>
        </p:spPr>
        <p:txBody>
          <a:bodyPr wrap="none" lIns="0" tIns="0" rIns="0" bIns="0" rtlCol="0">
            <a:noAutofit/>
          </a:bodyPr>
          <a:lstStyle/>
          <a:p>
            <a:endParaRPr lang="de-DE" dirty="0"/>
          </a:p>
        </p:txBody>
      </p:sp>
      <p:sp>
        <p:nvSpPr>
          <p:cNvPr id="6" name="Inhaltsplatzhalter 5">
            <a:extLst>
              <a:ext uri="{FF2B5EF4-FFF2-40B4-BE49-F238E27FC236}">
                <a16:creationId xmlns:a16="http://schemas.microsoft.com/office/drawing/2014/main" xmlns="" id="{70D01940-7DD6-1546-920A-0D9D2B18AA13}"/>
              </a:ext>
            </a:extLst>
          </p:cNvPr>
          <p:cNvSpPr txBox="1">
            <a:spLocks/>
          </p:cNvSpPr>
          <p:nvPr/>
        </p:nvSpPr>
        <p:spPr>
          <a:xfrm>
            <a:off x="467544" y="1412776"/>
            <a:ext cx="8280920" cy="4824512"/>
          </a:xfrm>
          <a:prstGeom prst="rect">
            <a:avLst/>
          </a:prstGeom>
        </p:spPr>
        <p:txBody>
          <a:bodyPr vert="horz" lIns="0" tIns="0" rIns="0" bIns="0" rtlCol="0">
            <a:noAutofit/>
          </a:bodyPr>
          <a:lstStyle>
            <a:lvl1pPr marL="177800" indent="-177800" algn="l" defTabSz="720000" rtl="0" eaLnBrk="1" latinLnBrk="0" hangingPunct="1">
              <a:lnSpc>
                <a:spcPct val="150000"/>
              </a:lnSpc>
              <a:spcBef>
                <a:spcPts val="850"/>
              </a:spcBef>
              <a:spcAft>
                <a:spcPts val="0"/>
              </a:spcAft>
              <a:buFont typeface="Arial" charset="0"/>
              <a:buChar char="•"/>
              <a:tabLst/>
              <a:defRPr sz="1600" b="0" i="0" kern="1200">
                <a:solidFill>
                  <a:schemeClr val="tx2"/>
                </a:solidFill>
                <a:latin typeface="+mn-lt"/>
                <a:ea typeface="+mn-ea"/>
                <a:cs typeface="Arial Standard" charset="0"/>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Helvetica Neue"/>
                <a:ea typeface="+mn-ea"/>
                <a:cs typeface="Helvetica Neue"/>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Helvetica Neue"/>
                <a:ea typeface="+mn-ea"/>
                <a:cs typeface="Helvetica Neue"/>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marL="0" indent="0">
              <a:buNone/>
            </a:pPr>
            <a:r>
              <a:rPr lang="de-CH" sz="2000" dirty="0" smtClean="0">
                <a:solidFill>
                  <a:srgbClr val="005FA1"/>
                </a:solidFill>
              </a:rPr>
              <a:t>- Verzichtet </a:t>
            </a:r>
            <a:r>
              <a:rPr lang="de-CH" sz="2000" dirty="0">
                <a:solidFill>
                  <a:srgbClr val="005FA1"/>
                </a:solidFill>
              </a:rPr>
              <a:t>ein Anlagegefäss auf eine Akquisitionsmöglichkeit, obwohl es gemäss Rotation zum Erwerb berechtigt ist, muss dieses eine schriftliche Verzichtserklärung (per email) an den Akquisitionsmanager </a:t>
            </a:r>
            <a:r>
              <a:rPr lang="de-CH" sz="2000" dirty="0" smtClean="0">
                <a:solidFill>
                  <a:srgbClr val="005FA1"/>
                </a:solidFill>
              </a:rPr>
              <a:t>senden</a:t>
            </a:r>
            <a:endParaRPr lang="de-CH" sz="2000" dirty="0">
              <a:solidFill>
                <a:srgbClr val="005FA1"/>
              </a:solidFill>
            </a:endParaRPr>
          </a:p>
          <a:p>
            <a:pPr marL="0" indent="0">
              <a:buNone/>
            </a:pPr>
            <a:r>
              <a:rPr lang="de-CH" sz="2000" dirty="0" smtClean="0">
                <a:solidFill>
                  <a:srgbClr val="005FA1"/>
                </a:solidFill>
              </a:rPr>
              <a:t>- Durch </a:t>
            </a:r>
            <a:r>
              <a:rPr lang="de-CH" sz="2000" dirty="0">
                <a:solidFill>
                  <a:srgbClr val="005FA1"/>
                </a:solidFill>
              </a:rPr>
              <a:t>diese Verzichtserklärung nimmt das betreffende Anlagegefäss automatisch wieder den letzten Platz in der Reihenfolge </a:t>
            </a:r>
            <a:r>
              <a:rPr lang="de-CH" sz="2000" dirty="0" smtClean="0">
                <a:solidFill>
                  <a:srgbClr val="005FA1"/>
                </a:solidFill>
              </a:rPr>
              <a:t>ein</a:t>
            </a:r>
            <a:endParaRPr lang="de-CH" sz="2000" dirty="0">
              <a:solidFill>
                <a:srgbClr val="005FA1"/>
              </a:solidFill>
            </a:endParaRPr>
          </a:p>
          <a:p>
            <a:pPr marL="0" indent="0">
              <a:buNone/>
            </a:pPr>
            <a:r>
              <a:rPr lang="de-CH" sz="2000" dirty="0" smtClean="0">
                <a:solidFill>
                  <a:srgbClr val="005FA1"/>
                </a:solidFill>
              </a:rPr>
              <a:t>- Eine </a:t>
            </a:r>
            <a:r>
              <a:rPr lang="de-CH" sz="2000" dirty="0">
                <a:solidFill>
                  <a:srgbClr val="005FA1"/>
                </a:solidFill>
              </a:rPr>
              <a:t>Verzichtserklärung garantiert nicht den Status für einen Erwerb an erster </a:t>
            </a:r>
            <a:r>
              <a:rPr lang="de-CH" sz="2000" dirty="0" smtClean="0">
                <a:solidFill>
                  <a:srgbClr val="005FA1"/>
                </a:solidFill>
              </a:rPr>
              <a:t>Stelle</a:t>
            </a:r>
            <a:endParaRPr lang="de-CH" sz="2000" dirty="0">
              <a:solidFill>
                <a:srgbClr val="005FA1"/>
              </a:solidFill>
            </a:endParaRPr>
          </a:p>
        </p:txBody>
      </p:sp>
    </p:spTree>
    <p:extLst>
      <p:ext uri="{BB962C8B-B14F-4D97-AF65-F5344CB8AC3E}">
        <p14:creationId xmlns:p14="http://schemas.microsoft.com/office/powerpoint/2010/main" val="365138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C8135749-7870-7044-A11B-614C0FCE136A}"/>
              </a:ext>
            </a:extLst>
          </p:cNvPr>
          <p:cNvSpPr>
            <a:spLocks noGrp="1"/>
          </p:cNvSpPr>
          <p:nvPr>
            <p:ph type="title"/>
          </p:nvPr>
        </p:nvSpPr>
        <p:spPr/>
        <p:txBody>
          <a:bodyPr/>
          <a:lstStyle/>
          <a:p>
            <a:r>
              <a:rPr lang="de-DE" dirty="0" smtClean="0"/>
              <a:t>8. Ausblick </a:t>
            </a:r>
            <a:r>
              <a:rPr lang="de-DE" dirty="0"/>
              <a:t>– Aktivitäten </a:t>
            </a:r>
            <a:r>
              <a:rPr lang="de-DE" dirty="0" smtClean="0"/>
              <a:t>2019</a:t>
            </a:r>
            <a:endParaRPr lang="de-DE" dirty="0"/>
          </a:p>
        </p:txBody>
      </p:sp>
      <p:sp>
        <p:nvSpPr>
          <p:cNvPr id="7" name="Inhaltsplatzhalter 5">
            <a:extLst>
              <a:ext uri="{FF2B5EF4-FFF2-40B4-BE49-F238E27FC236}">
                <a16:creationId xmlns:a16="http://schemas.microsoft.com/office/drawing/2014/main" xmlns="" id="{320DBF86-6C73-8149-B6AE-33C04E90D224}"/>
              </a:ext>
            </a:extLst>
          </p:cNvPr>
          <p:cNvSpPr txBox="1">
            <a:spLocks/>
          </p:cNvSpPr>
          <p:nvPr/>
        </p:nvSpPr>
        <p:spPr>
          <a:xfrm>
            <a:off x="467544" y="1412776"/>
            <a:ext cx="8280920" cy="4248472"/>
          </a:xfrm>
          <a:prstGeom prst="rect">
            <a:avLst/>
          </a:prstGeom>
        </p:spPr>
        <p:txBody>
          <a:bodyPr vert="horz" lIns="0" tIns="0" rIns="0" bIns="0" rtlCol="0">
            <a:noAutofit/>
          </a:bodyPr>
          <a:lstStyle>
            <a:lvl1pPr marL="177800" indent="-177800" algn="l" defTabSz="720000" rtl="0" eaLnBrk="1" latinLnBrk="0" hangingPunct="1">
              <a:lnSpc>
                <a:spcPct val="150000"/>
              </a:lnSpc>
              <a:spcBef>
                <a:spcPts val="850"/>
              </a:spcBef>
              <a:spcAft>
                <a:spcPts val="0"/>
              </a:spcAft>
              <a:buFont typeface="Arial" charset="0"/>
              <a:buChar char="•"/>
              <a:tabLst/>
              <a:defRPr sz="1600" b="0" i="0" kern="1200">
                <a:solidFill>
                  <a:schemeClr val="tx2"/>
                </a:solidFill>
                <a:latin typeface="+mn-lt"/>
                <a:ea typeface="+mn-ea"/>
                <a:cs typeface="Arial Standard" charset="0"/>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Helvetica Neue"/>
                <a:ea typeface="+mn-ea"/>
                <a:cs typeface="Helvetica Neue"/>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Helvetica Neue"/>
                <a:ea typeface="+mn-ea"/>
                <a:cs typeface="Helvetica Neue"/>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marL="0" indent="0" algn="just">
              <a:lnSpc>
                <a:spcPct val="120000"/>
              </a:lnSpc>
              <a:spcBef>
                <a:spcPts val="0"/>
              </a:spcBef>
              <a:buNone/>
            </a:pPr>
            <a:r>
              <a:rPr lang="de-CH" sz="2000" b="1" dirty="0">
                <a:solidFill>
                  <a:schemeClr val="accent1"/>
                </a:solidFill>
              </a:rPr>
              <a:t>SFP AST Swiss Real Estate </a:t>
            </a:r>
          </a:p>
          <a:p>
            <a:pPr marL="317500" lvl="1" indent="-317500" algn="just">
              <a:lnSpc>
                <a:spcPct val="120000"/>
              </a:lnSpc>
              <a:spcBef>
                <a:spcPts val="0"/>
              </a:spcBef>
              <a:tabLst>
                <a:tab pos="307975" algn="l"/>
              </a:tabLst>
            </a:pPr>
            <a:r>
              <a:rPr lang="de-CH" sz="1900" dirty="0"/>
              <a:t>Investition der CHF 50 Mio. bis Ende Q2 2019</a:t>
            </a:r>
          </a:p>
          <a:p>
            <a:pPr marL="317500" lvl="1" indent="-317500" algn="just">
              <a:lnSpc>
                <a:spcPct val="120000"/>
              </a:lnSpc>
              <a:spcBef>
                <a:spcPts val="0"/>
              </a:spcBef>
              <a:tabLst>
                <a:tab pos="307975" algn="l"/>
              </a:tabLst>
            </a:pPr>
            <a:r>
              <a:rPr lang="de-CH" sz="2000" dirty="0"/>
              <a:t>Emission von ca. CHF 50 Mio. voraussichtlich im 2. Halbjahr</a:t>
            </a:r>
          </a:p>
          <a:p>
            <a:pPr marL="0" lvl="1" indent="0" algn="just">
              <a:lnSpc>
                <a:spcPct val="120000"/>
              </a:lnSpc>
              <a:spcBef>
                <a:spcPts val="0"/>
              </a:spcBef>
              <a:buNone/>
            </a:pPr>
            <a:endParaRPr lang="de-CH" sz="2000" b="1" dirty="0"/>
          </a:p>
          <a:p>
            <a:pPr marL="0" lvl="1" indent="0" algn="just">
              <a:lnSpc>
                <a:spcPct val="120000"/>
              </a:lnSpc>
              <a:spcBef>
                <a:spcPts val="0"/>
              </a:spcBef>
              <a:buNone/>
            </a:pPr>
            <a:r>
              <a:rPr lang="de-CH" sz="2000" b="1" dirty="0">
                <a:solidFill>
                  <a:schemeClr val="accent1"/>
                </a:solidFill>
                <a:latin typeface="+mn-lt"/>
              </a:rPr>
              <a:t>SFP AST Global Core Property</a:t>
            </a:r>
          </a:p>
          <a:p>
            <a:pPr marL="317500" lvl="1" indent="-317500" algn="just">
              <a:lnSpc>
                <a:spcPct val="120000"/>
              </a:lnSpc>
              <a:spcBef>
                <a:spcPts val="0"/>
              </a:spcBef>
              <a:tabLst>
                <a:tab pos="307975" algn="l"/>
              </a:tabLst>
            </a:pPr>
            <a:r>
              <a:rPr lang="de-CH" sz="2000" dirty="0"/>
              <a:t>Volle Investition aller </a:t>
            </a:r>
            <a:r>
              <a:rPr lang="de-CH" sz="2000" dirty="0" err="1"/>
              <a:t>Committments</a:t>
            </a:r>
            <a:r>
              <a:rPr lang="de-CH" sz="2000" dirty="0"/>
              <a:t> </a:t>
            </a:r>
            <a:r>
              <a:rPr lang="de-CH" sz="2000" dirty="0" smtClean="0"/>
              <a:t>voraussichtlich im Q2 </a:t>
            </a:r>
            <a:r>
              <a:rPr lang="de-CH" sz="2000" dirty="0"/>
              <a:t>2019</a:t>
            </a:r>
          </a:p>
          <a:p>
            <a:pPr marL="317500" lvl="1" indent="-317500" algn="just">
              <a:lnSpc>
                <a:spcPct val="120000"/>
              </a:lnSpc>
              <a:spcBef>
                <a:spcPts val="0"/>
              </a:spcBef>
              <a:tabLst>
                <a:tab pos="307975" algn="l"/>
              </a:tabLst>
            </a:pPr>
            <a:r>
              <a:rPr lang="de-CH" sz="2000" dirty="0" smtClean="0"/>
              <a:t>Erhöhung </a:t>
            </a:r>
            <a:r>
              <a:rPr lang="de-CH" sz="2000" dirty="0"/>
              <a:t>Gewichtung von Asien vs. USA</a:t>
            </a:r>
          </a:p>
          <a:p>
            <a:pPr marL="317500" lvl="1" indent="-317500" algn="just">
              <a:lnSpc>
                <a:spcPct val="120000"/>
              </a:lnSpc>
              <a:spcBef>
                <a:spcPts val="0"/>
              </a:spcBef>
              <a:tabLst>
                <a:tab pos="307975" algn="l"/>
              </a:tabLst>
            </a:pPr>
            <a:r>
              <a:rPr lang="de-CH" sz="2000" dirty="0"/>
              <a:t>Neue Committments 2019 voraussichtlich von +/- CHF 100 Mio</a:t>
            </a:r>
          </a:p>
          <a:p>
            <a:pPr marL="0" lvl="1" indent="0" algn="just">
              <a:lnSpc>
                <a:spcPct val="120000"/>
              </a:lnSpc>
              <a:spcBef>
                <a:spcPts val="0"/>
              </a:spcBef>
              <a:buNone/>
            </a:pPr>
            <a:endParaRPr lang="de-CH" sz="2000" b="1" dirty="0">
              <a:latin typeface="Georgia" panose="02040502050405020303" pitchFamily="18" charset="0"/>
            </a:endParaRPr>
          </a:p>
          <a:p>
            <a:pPr marL="0" indent="0" algn="just">
              <a:lnSpc>
                <a:spcPct val="120000"/>
              </a:lnSpc>
              <a:spcBef>
                <a:spcPts val="0"/>
              </a:spcBef>
              <a:buNone/>
            </a:pPr>
            <a:r>
              <a:rPr lang="de-CH" sz="2000" b="1" dirty="0">
                <a:solidFill>
                  <a:schemeClr val="accent1"/>
                </a:solidFill>
              </a:rPr>
              <a:t>SFP AST </a:t>
            </a:r>
            <a:r>
              <a:rPr lang="de-CH" sz="2000" b="1" dirty="0" smtClean="0">
                <a:solidFill>
                  <a:schemeClr val="accent1"/>
                </a:solidFill>
              </a:rPr>
              <a:t>Global Infrastructure</a:t>
            </a:r>
            <a:endParaRPr lang="de-CH" sz="2000" b="1" dirty="0">
              <a:solidFill>
                <a:schemeClr val="accent1"/>
              </a:solidFill>
            </a:endParaRPr>
          </a:p>
          <a:p>
            <a:pPr marL="317500" lvl="1" indent="-317500" algn="just">
              <a:lnSpc>
                <a:spcPct val="120000"/>
              </a:lnSpc>
              <a:spcBef>
                <a:spcPts val="0"/>
              </a:spcBef>
              <a:tabLst>
                <a:tab pos="307975" algn="l"/>
              </a:tabLst>
            </a:pPr>
            <a:r>
              <a:rPr lang="de-CH" sz="1900" dirty="0" smtClean="0"/>
              <a:t>Geplante Lancierung: September 2019</a:t>
            </a:r>
          </a:p>
          <a:p>
            <a:pPr marL="0" lvl="1" indent="0" algn="just">
              <a:lnSpc>
                <a:spcPct val="120000"/>
              </a:lnSpc>
              <a:spcBef>
                <a:spcPts val="0"/>
              </a:spcBef>
              <a:buNone/>
            </a:pPr>
            <a:endParaRPr lang="de-CH" sz="2000" b="1" dirty="0" smtClean="0"/>
          </a:p>
          <a:p>
            <a:pPr marL="0" lvl="1" indent="0" algn="just">
              <a:lnSpc>
                <a:spcPct val="120000"/>
              </a:lnSpc>
              <a:spcBef>
                <a:spcPts val="0"/>
              </a:spcBef>
              <a:buNone/>
            </a:pPr>
            <a:endParaRPr lang="de-CH" sz="2000" b="1" dirty="0"/>
          </a:p>
        </p:txBody>
      </p:sp>
    </p:spTree>
    <p:extLst>
      <p:ext uri="{BB962C8B-B14F-4D97-AF65-F5344CB8AC3E}">
        <p14:creationId xmlns:p14="http://schemas.microsoft.com/office/powerpoint/2010/main" val="336347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Agenda</a:t>
            </a:r>
          </a:p>
        </p:txBody>
      </p:sp>
      <p:sp>
        <p:nvSpPr>
          <p:cNvPr id="2" name="Textfeld 1">
            <a:extLst>
              <a:ext uri="{FF2B5EF4-FFF2-40B4-BE49-F238E27FC236}">
                <a16:creationId xmlns:a16="http://schemas.microsoft.com/office/drawing/2014/main" xmlns="" id="{F02481F9-2B29-354E-B0A3-1E3D82E0D2B6}"/>
              </a:ext>
            </a:extLst>
          </p:cNvPr>
          <p:cNvSpPr txBox="1"/>
          <p:nvPr/>
        </p:nvSpPr>
        <p:spPr>
          <a:xfrm>
            <a:off x="7200900" y="6609229"/>
            <a:ext cx="0" cy="0"/>
          </a:xfrm>
          <a:prstGeom prst="rect">
            <a:avLst/>
          </a:prstGeom>
          <a:noFill/>
        </p:spPr>
        <p:txBody>
          <a:bodyPr wrap="none" lIns="0" tIns="0" rIns="0" bIns="0" rtlCol="0">
            <a:noAutofit/>
          </a:bodyPr>
          <a:lstStyle/>
          <a:p>
            <a:endParaRPr lang="de-DE" dirty="0"/>
          </a:p>
        </p:txBody>
      </p:sp>
      <p:sp>
        <p:nvSpPr>
          <p:cNvPr id="6" name="Inhaltsplatzhalter 5">
            <a:extLst>
              <a:ext uri="{FF2B5EF4-FFF2-40B4-BE49-F238E27FC236}">
                <a16:creationId xmlns:a16="http://schemas.microsoft.com/office/drawing/2014/main" xmlns="" id="{70D01940-7DD6-1546-920A-0D9D2B18AA13}"/>
              </a:ext>
            </a:extLst>
          </p:cNvPr>
          <p:cNvSpPr txBox="1">
            <a:spLocks/>
          </p:cNvSpPr>
          <p:nvPr/>
        </p:nvSpPr>
        <p:spPr>
          <a:xfrm>
            <a:off x="467544" y="1412776"/>
            <a:ext cx="8280920" cy="4824512"/>
          </a:xfrm>
          <a:prstGeom prst="rect">
            <a:avLst/>
          </a:prstGeom>
        </p:spPr>
        <p:txBody>
          <a:bodyPr vert="horz" lIns="0" tIns="0" rIns="0" bIns="0" rtlCol="0">
            <a:noAutofit/>
          </a:bodyPr>
          <a:lstStyle>
            <a:lvl1pPr marL="177800" indent="-177800" algn="l" defTabSz="720000" rtl="0" eaLnBrk="1" latinLnBrk="0" hangingPunct="1">
              <a:lnSpc>
                <a:spcPct val="150000"/>
              </a:lnSpc>
              <a:spcBef>
                <a:spcPts val="850"/>
              </a:spcBef>
              <a:spcAft>
                <a:spcPts val="0"/>
              </a:spcAft>
              <a:buFont typeface="Arial" charset="0"/>
              <a:buChar char="•"/>
              <a:tabLst/>
              <a:defRPr sz="1600" b="0" i="0" kern="1200">
                <a:solidFill>
                  <a:schemeClr val="tx2"/>
                </a:solidFill>
                <a:latin typeface="+mn-lt"/>
                <a:ea typeface="+mn-ea"/>
                <a:cs typeface="Arial Standard" charset="0"/>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Helvetica Neue"/>
                <a:ea typeface="+mn-ea"/>
                <a:cs typeface="Helvetica Neue"/>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Helvetica Neue"/>
                <a:ea typeface="+mn-ea"/>
                <a:cs typeface="Helvetica Neue"/>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marL="457200" indent="-457200">
              <a:lnSpc>
                <a:spcPct val="125000"/>
              </a:lnSpc>
              <a:spcBef>
                <a:spcPts val="0"/>
              </a:spcBef>
              <a:spcAft>
                <a:spcPts val="1200"/>
              </a:spcAft>
              <a:buFont typeface="+mj-lt"/>
              <a:buAutoNum type="arabicPeriod"/>
            </a:pPr>
            <a:r>
              <a:rPr lang="de-DE" sz="2000" dirty="0" err="1" smtClean="0">
                <a:solidFill>
                  <a:srgbClr val="005FA1"/>
                </a:solidFill>
              </a:rPr>
              <a:t>Begrüssung</a:t>
            </a:r>
            <a:r>
              <a:rPr lang="de-DE" sz="2000" dirty="0" smtClean="0">
                <a:solidFill>
                  <a:srgbClr val="005FA1"/>
                </a:solidFill>
              </a:rPr>
              <a:t> – Einführung</a:t>
            </a:r>
          </a:p>
          <a:p>
            <a:pPr marL="457200" indent="-457200">
              <a:lnSpc>
                <a:spcPct val="125000"/>
              </a:lnSpc>
              <a:spcBef>
                <a:spcPts val="0"/>
              </a:spcBef>
              <a:spcAft>
                <a:spcPts val="1200"/>
              </a:spcAft>
              <a:buFont typeface="+mj-lt"/>
              <a:buAutoNum type="arabicPeriod"/>
            </a:pPr>
            <a:r>
              <a:rPr lang="de-DE" sz="2000" dirty="0" smtClean="0">
                <a:solidFill>
                  <a:srgbClr val="005FA1"/>
                </a:solidFill>
              </a:rPr>
              <a:t>Stiftungsrat</a:t>
            </a:r>
            <a:endParaRPr lang="de-DE" sz="2000" dirty="0">
              <a:solidFill>
                <a:srgbClr val="005FA1"/>
              </a:solidFill>
            </a:endParaRPr>
          </a:p>
          <a:p>
            <a:pPr marL="457200" indent="-457200">
              <a:lnSpc>
                <a:spcPct val="125000"/>
              </a:lnSpc>
              <a:spcBef>
                <a:spcPts val="0"/>
              </a:spcBef>
              <a:spcAft>
                <a:spcPts val="1200"/>
              </a:spcAft>
              <a:buFont typeface="+mj-lt"/>
              <a:buAutoNum type="arabicPeriod"/>
            </a:pPr>
            <a:r>
              <a:rPr lang="de-DE" sz="2000" dirty="0" smtClean="0">
                <a:solidFill>
                  <a:srgbClr val="005FA1"/>
                </a:solidFill>
              </a:rPr>
              <a:t>Juristische Organisation der Anlagestiftung</a:t>
            </a:r>
          </a:p>
          <a:p>
            <a:pPr marL="457200" indent="-457200">
              <a:lnSpc>
                <a:spcPct val="125000"/>
              </a:lnSpc>
              <a:spcBef>
                <a:spcPts val="0"/>
              </a:spcBef>
              <a:spcAft>
                <a:spcPts val="1200"/>
              </a:spcAft>
              <a:buFont typeface="+mj-lt"/>
              <a:buAutoNum type="arabicPeriod"/>
            </a:pPr>
            <a:r>
              <a:rPr lang="de-DE" sz="2000" dirty="0" smtClean="0">
                <a:solidFill>
                  <a:srgbClr val="005FA1"/>
                </a:solidFill>
              </a:rPr>
              <a:t>Operative Organisation der Anlagestiftung</a:t>
            </a:r>
          </a:p>
          <a:p>
            <a:pPr marL="457200" indent="-457200">
              <a:lnSpc>
                <a:spcPct val="125000"/>
              </a:lnSpc>
              <a:spcBef>
                <a:spcPts val="0"/>
              </a:spcBef>
              <a:spcAft>
                <a:spcPts val="1200"/>
              </a:spcAft>
              <a:buFont typeface="+mj-lt"/>
              <a:buAutoNum type="arabicPeriod"/>
            </a:pPr>
            <a:r>
              <a:rPr lang="de-DE" sz="2000" dirty="0" smtClean="0">
                <a:solidFill>
                  <a:srgbClr val="005FA1"/>
                </a:solidFill>
              </a:rPr>
              <a:t>Geschäftsführung der Anlagestiftung </a:t>
            </a:r>
          </a:p>
          <a:p>
            <a:pPr marL="457200" indent="-457200">
              <a:lnSpc>
                <a:spcPct val="125000"/>
              </a:lnSpc>
              <a:spcBef>
                <a:spcPts val="0"/>
              </a:spcBef>
              <a:spcAft>
                <a:spcPts val="1200"/>
              </a:spcAft>
              <a:buFont typeface="+mj-lt"/>
              <a:buAutoNum type="arabicPeriod"/>
            </a:pPr>
            <a:r>
              <a:rPr lang="de-DE" sz="2000" dirty="0">
                <a:solidFill>
                  <a:srgbClr val="005FA1"/>
                </a:solidFill>
              </a:rPr>
              <a:t>Anlagegruppen SFP AST Global Core </a:t>
            </a:r>
            <a:r>
              <a:rPr lang="de-DE" sz="2000" dirty="0" smtClean="0">
                <a:solidFill>
                  <a:srgbClr val="005FA1"/>
                </a:solidFill>
              </a:rPr>
              <a:t>Property (</a:t>
            </a:r>
            <a:r>
              <a:rPr lang="de-DE" sz="2000" dirty="0" err="1" smtClean="0">
                <a:solidFill>
                  <a:srgbClr val="005FA1"/>
                </a:solidFill>
              </a:rPr>
              <a:t>Hedged</a:t>
            </a:r>
            <a:r>
              <a:rPr lang="de-DE" sz="2000" dirty="0" smtClean="0">
                <a:solidFill>
                  <a:srgbClr val="005FA1"/>
                </a:solidFill>
              </a:rPr>
              <a:t> / </a:t>
            </a:r>
            <a:r>
              <a:rPr lang="de-DE" sz="2000" dirty="0" err="1" smtClean="0">
                <a:solidFill>
                  <a:srgbClr val="005FA1"/>
                </a:solidFill>
              </a:rPr>
              <a:t>Unhedged</a:t>
            </a:r>
            <a:r>
              <a:rPr lang="de-DE" sz="2000" dirty="0" smtClean="0">
                <a:solidFill>
                  <a:srgbClr val="005FA1"/>
                </a:solidFill>
              </a:rPr>
              <a:t>)</a:t>
            </a:r>
            <a:endParaRPr lang="de-DE" sz="2000" dirty="0">
              <a:solidFill>
                <a:srgbClr val="005FA1"/>
              </a:solidFill>
            </a:endParaRPr>
          </a:p>
          <a:p>
            <a:pPr marL="457200" indent="-457200">
              <a:lnSpc>
                <a:spcPct val="125000"/>
              </a:lnSpc>
              <a:spcBef>
                <a:spcPts val="0"/>
              </a:spcBef>
              <a:spcAft>
                <a:spcPts val="1200"/>
              </a:spcAft>
              <a:buFont typeface="+mj-lt"/>
              <a:buAutoNum type="arabicPeriod"/>
            </a:pPr>
            <a:r>
              <a:rPr lang="de-DE" sz="2000" dirty="0">
                <a:solidFill>
                  <a:srgbClr val="005FA1"/>
                </a:solidFill>
              </a:rPr>
              <a:t>Anlagegruppe SFP AST Swiss Real </a:t>
            </a:r>
            <a:r>
              <a:rPr lang="de-DE" sz="2000" dirty="0" smtClean="0">
                <a:solidFill>
                  <a:srgbClr val="005FA1"/>
                </a:solidFill>
              </a:rPr>
              <a:t>Estate</a:t>
            </a:r>
          </a:p>
          <a:p>
            <a:pPr marL="457200" indent="-457200">
              <a:lnSpc>
                <a:spcPct val="125000"/>
              </a:lnSpc>
              <a:spcBef>
                <a:spcPts val="0"/>
              </a:spcBef>
              <a:spcAft>
                <a:spcPts val="1200"/>
              </a:spcAft>
              <a:buFont typeface="+mj-lt"/>
              <a:buAutoNum type="arabicPeriod"/>
            </a:pPr>
            <a:r>
              <a:rPr lang="de-DE" sz="2000" dirty="0" smtClean="0">
                <a:solidFill>
                  <a:srgbClr val="005FA1"/>
                </a:solidFill>
              </a:rPr>
              <a:t>Ausblick</a:t>
            </a:r>
            <a:r>
              <a:rPr lang="de-DE" sz="2000" dirty="0">
                <a:solidFill>
                  <a:srgbClr val="005FA1"/>
                </a:solidFill>
              </a:rPr>
              <a:t>			</a:t>
            </a:r>
          </a:p>
        </p:txBody>
      </p:sp>
    </p:spTree>
    <p:extLst>
      <p:ext uri="{BB962C8B-B14F-4D97-AF65-F5344CB8AC3E}">
        <p14:creationId xmlns:p14="http://schemas.microsoft.com/office/powerpoint/2010/main" val="1450481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8313" y="1271588"/>
            <a:ext cx="8207376" cy="4679950"/>
          </a:xfrm>
        </p:spPr>
        <p:txBody>
          <a:bodyPr/>
          <a:lstStyle/>
          <a:p>
            <a:pPr algn="just"/>
            <a:r>
              <a:rPr lang="en-GB" sz="900" dirty="0"/>
              <a:t>The information in this document is confidential and may not be disclosed in or outside Switzerland to any other person without prior approval of SFP Investment Foundation. This document does not constitute an issue and/or an issue prospectus pursuant to Art. 652a and Art. 1156 of the Swiss Code of Obligations as well as Art. 27 et seqq. of the Swiss Listing Rules of SIX Swiss Exchange, a prospectus, simplified prospectus or a Key Investor Information Document (KIID) according to the Swiss Federal Act on Collective Investment Schemes or a financial research according to the Directives on the Independence of Financial Research of the Swiss Banking Association. The solely binding documents for an investment decision are available from Swiss Finance &amp; Property Funds AG and/or SFP Investment Foundation. This document is a product of SFP Investment Foundation. The information and data contained in this document have been obtained from sources believed to be reliable. Neither SFP Investment Foundation nor Swiss Finance &amp; Property Funds AG guarantee, represent or warrant, expressly or impliedly, that the information and data in this document are accurate, complete or up to date. All expressions of opinion are subject to change without notice by SFP Investment Foundation. Swiss Finance &amp; Property Funds AG and/or SFP Investment Foundation accept no liability, including any liability for incidental or consequential damages, arising out of information and data contained in this document and/or the use of this document. Any proposed terms in this document are indicative only and remain subject to a separate contract. Nothing in this document shall constitute or form part of any legal agreement, or any offer to sell or the solicitation of any offer to buy any securities or other financial instruments or to engage in any transaction. Investments in securities or other financial instruments should only be undertaken following a thorough study of the relevant prospectuses, regulations, the basic legal information that these regulations contain and other relevant documents. Investments in securities or other financial instruments can involve significant risks and the value of securities or other financial instruments may rise or fall. No assurance can be given that the investment objective of any investment will be achieved or that substantial losses will not be suffered. Past performance does not guarantee or indicate current or future performance or earnings. The performance shown does not take account of any commissions and costs charged when subscribing and redeeming shares or interests in securities or other financial instruments. Swiss Finance &amp; Property Funds AG and/or SFP Investment Foundation do not provide legal, accounting or tax advice. Investors in securities or other financial instruments are advised to engage legal, tax and accounting professionals prior to entering into any investments, transactions or other actions mentioned in this document. SFP Investment Foundation may from time to time have positions in, and buy or sell, securities and for other financial instruments identical or related to those mentioned in this document and may possess or have access to non-public information relating to matters referred to in this document which SFP Investment Foundation does not intend to disclose. No person shall be treated as a client of Swiss Finance &amp; Property Funds AG and/or its affiliates and/or SFP Investment Foundation, or be entitled to the protections afforded to clients of Swiss Finance &amp; Property Funds AG and/or its affiliates and/or SFP Investment Foundation, solely by virtue of having received this document. Neither this document nor any copy thereof may be sent to or taken into the United States or distributed in the United States or to any US persons or to any other state or territory where such distribution is contradictory to local law or regulation. Any eventual legal relationship resulting from the use of this document is governed by Swiss law. The place of jurisdiction is Zurich, Switzerland. The recipient of this publication and the investor in any financial instrument mentioned herein, respectively, undertakes to keep this publication and its content strictly confidential and not to further distribute it or make it publicly available and to comply with applicable Swiss laws, regulations and rules including but not limited to the Swiss Financial Market Supervisory FINMA and/or OAK BV guidelines.</a:t>
            </a:r>
            <a:endParaRPr lang="de-CH" sz="900" dirty="0"/>
          </a:p>
          <a:p>
            <a:pPr algn="just"/>
            <a:r>
              <a:rPr lang="en-GB" sz="900" dirty="0"/>
              <a:t>© Copyright 2003 – 2019, Swiss Finance &amp; Property Group AG and/or its affiliates and/or SFP Investment Foundation. All rights reserved.</a:t>
            </a:r>
            <a:endParaRPr lang="de-CH" sz="900" dirty="0"/>
          </a:p>
        </p:txBody>
      </p:sp>
      <p:sp>
        <p:nvSpPr>
          <p:cNvPr id="2" name="Titel 1"/>
          <p:cNvSpPr>
            <a:spLocks noGrp="1"/>
          </p:cNvSpPr>
          <p:nvPr>
            <p:ph type="title"/>
          </p:nvPr>
        </p:nvSpPr>
        <p:spPr>
          <a:xfrm>
            <a:off x="467544" y="404664"/>
            <a:ext cx="8207375" cy="431899"/>
          </a:xfrm>
        </p:spPr>
        <p:txBody>
          <a:bodyPr/>
          <a:lstStyle/>
          <a:p>
            <a:r>
              <a:rPr lang="de-CH" dirty="0"/>
              <a:t>Disclaimer</a:t>
            </a:r>
          </a:p>
        </p:txBody>
      </p:sp>
    </p:spTree>
    <p:extLst>
      <p:ext uri="{BB962C8B-B14F-4D97-AF65-F5344CB8AC3E}">
        <p14:creationId xmlns:p14="http://schemas.microsoft.com/office/powerpoint/2010/main" val="48812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Adresse</a:t>
            </a:r>
          </a:p>
        </p:txBody>
      </p:sp>
      <p:sp>
        <p:nvSpPr>
          <p:cNvPr id="9" name="Textplatzhalter 8"/>
          <p:cNvSpPr>
            <a:spLocks noGrp="1"/>
          </p:cNvSpPr>
          <p:nvPr>
            <p:ph type="body" sz="quarter" idx="11"/>
          </p:nvPr>
        </p:nvSpPr>
        <p:spPr>
          <a:xfrm>
            <a:off x="5580112" y="1485903"/>
            <a:ext cx="3095575" cy="3527273"/>
          </a:xfrm>
        </p:spPr>
        <p:txBody>
          <a:bodyPr/>
          <a:lstStyle/>
          <a:p>
            <a:r>
              <a:rPr lang="en-US" dirty="0">
                <a:solidFill>
                  <a:schemeClr val="accent1"/>
                </a:solidFill>
              </a:rPr>
              <a:t>SFP </a:t>
            </a:r>
            <a:r>
              <a:rPr lang="en-US" dirty="0" err="1">
                <a:solidFill>
                  <a:schemeClr val="accent1"/>
                </a:solidFill>
              </a:rPr>
              <a:t>Anlagestiftung</a:t>
            </a:r>
            <a:endParaRPr lang="en-US" dirty="0">
              <a:solidFill>
                <a:schemeClr val="accent1"/>
              </a:solidFill>
            </a:endParaRPr>
          </a:p>
          <a:p>
            <a:pPr lvl="1"/>
            <a:r>
              <a:rPr lang="en-US" dirty="0">
                <a:solidFill>
                  <a:schemeClr val="tx2"/>
                </a:solidFill>
              </a:rPr>
              <a:t>Seefeldstrasse 275</a:t>
            </a:r>
            <a:br>
              <a:rPr lang="en-US" dirty="0">
                <a:solidFill>
                  <a:schemeClr val="tx2"/>
                </a:solidFill>
              </a:rPr>
            </a:br>
            <a:r>
              <a:rPr lang="en-US" dirty="0">
                <a:solidFill>
                  <a:schemeClr val="tx2"/>
                </a:solidFill>
              </a:rPr>
              <a:t>CH-8008 Zürich</a:t>
            </a:r>
          </a:p>
          <a:p>
            <a:pPr lvl="1"/>
            <a:r>
              <a:rPr lang="en-US" dirty="0">
                <a:solidFill>
                  <a:schemeClr val="tx2"/>
                </a:solidFill>
              </a:rPr>
              <a:t>T +41 43 344 61 31</a:t>
            </a:r>
            <a:br>
              <a:rPr lang="en-US" dirty="0">
                <a:solidFill>
                  <a:schemeClr val="tx2"/>
                </a:solidFill>
              </a:rPr>
            </a:br>
            <a:r>
              <a:rPr lang="en-US" dirty="0">
                <a:solidFill>
                  <a:schemeClr val="tx2"/>
                </a:solidFill>
              </a:rPr>
              <a:t>F +41 43 344 61 30</a:t>
            </a:r>
          </a:p>
          <a:p>
            <a:pPr lvl="1"/>
            <a:r>
              <a:rPr lang="en-US" dirty="0" err="1">
                <a:solidFill>
                  <a:schemeClr val="tx2"/>
                </a:solidFill>
              </a:rPr>
              <a:t>www.sfp-ast.ch</a:t>
            </a:r>
            <a:endParaRPr lang="de-DE" dirty="0">
              <a:solidFill>
                <a:schemeClr val="tx2"/>
              </a:solidFill>
            </a:endParaRPr>
          </a:p>
        </p:txBody>
      </p:sp>
    </p:spTree>
    <p:extLst>
      <p:ext uri="{BB962C8B-B14F-4D97-AF65-F5344CB8AC3E}">
        <p14:creationId xmlns:p14="http://schemas.microsoft.com/office/powerpoint/2010/main" val="206684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1. Einführung</a:t>
            </a:r>
            <a:endParaRPr lang="de-CH" dirty="0"/>
          </a:p>
        </p:txBody>
      </p:sp>
      <p:sp>
        <p:nvSpPr>
          <p:cNvPr id="2" name="Textfeld 1">
            <a:extLst>
              <a:ext uri="{FF2B5EF4-FFF2-40B4-BE49-F238E27FC236}">
                <a16:creationId xmlns:a16="http://schemas.microsoft.com/office/drawing/2014/main" xmlns="" id="{F02481F9-2B29-354E-B0A3-1E3D82E0D2B6}"/>
              </a:ext>
            </a:extLst>
          </p:cNvPr>
          <p:cNvSpPr txBox="1"/>
          <p:nvPr/>
        </p:nvSpPr>
        <p:spPr>
          <a:xfrm>
            <a:off x="7200900" y="6609229"/>
            <a:ext cx="0" cy="0"/>
          </a:xfrm>
          <a:prstGeom prst="rect">
            <a:avLst/>
          </a:prstGeom>
          <a:noFill/>
        </p:spPr>
        <p:txBody>
          <a:bodyPr wrap="none" lIns="0" tIns="0" rIns="0" bIns="0" rtlCol="0">
            <a:noAutofit/>
          </a:bodyPr>
          <a:lstStyle/>
          <a:p>
            <a:endParaRPr lang="de-DE" dirty="0"/>
          </a:p>
        </p:txBody>
      </p:sp>
      <p:sp>
        <p:nvSpPr>
          <p:cNvPr id="6" name="Inhaltsplatzhalter 5">
            <a:extLst>
              <a:ext uri="{FF2B5EF4-FFF2-40B4-BE49-F238E27FC236}">
                <a16:creationId xmlns:a16="http://schemas.microsoft.com/office/drawing/2014/main" xmlns="" id="{70D01940-7DD6-1546-920A-0D9D2B18AA13}"/>
              </a:ext>
            </a:extLst>
          </p:cNvPr>
          <p:cNvSpPr txBox="1">
            <a:spLocks/>
          </p:cNvSpPr>
          <p:nvPr/>
        </p:nvSpPr>
        <p:spPr>
          <a:xfrm>
            <a:off x="467544" y="1412776"/>
            <a:ext cx="8280920" cy="4824512"/>
          </a:xfrm>
          <a:prstGeom prst="rect">
            <a:avLst/>
          </a:prstGeom>
        </p:spPr>
        <p:txBody>
          <a:bodyPr vert="horz" lIns="0" tIns="0" rIns="0" bIns="0" rtlCol="0">
            <a:noAutofit/>
          </a:bodyPr>
          <a:lstStyle>
            <a:lvl1pPr marL="177800" indent="-177800" algn="l" defTabSz="720000" rtl="0" eaLnBrk="1" latinLnBrk="0" hangingPunct="1">
              <a:lnSpc>
                <a:spcPct val="150000"/>
              </a:lnSpc>
              <a:spcBef>
                <a:spcPts val="850"/>
              </a:spcBef>
              <a:spcAft>
                <a:spcPts val="0"/>
              </a:spcAft>
              <a:buFont typeface="Arial" charset="0"/>
              <a:buChar char="•"/>
              <a:tabLst/>
              <a:defRPr sz="1600" b="0" i="0" kern="1200">
                <a:solidFill>
                  <a:schemeClr val="tx2"/>
                </a:solidFill>
                <a:latin typeface="+mn-lt"/>
                <a:ea typeface="+mn-ea"/>
                <a:cs typeface="Arial Standard" charset="0"/>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Helvetica Neue"/>
                <a:ea typeface="+mn-ea"/>
                <a:cs typeface="Helvetica Neue"/>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Helvetica Neue"/>
                <a:ea typeface="+mn-ea"/>
                <a:cs typeface="Helvetica Neue"/>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Helvetica Neue"/>
                <a:ea typeface="+mn-ea"/>
                <a:cs typeface="Helvetica Neue"/>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n-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n-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n-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n-lt"/>
                <a:ea typeface="+mn-ea"/>
                <a:cs typeface="+mn-cs"/>
              </a:defRPr>
            </a:lvl9pPr>
          </a:lstStyle>
          <a:p>
            <a:pPr>
              <a:lnSpc>
                <a:spcPct val="125000"/>
              </a:lnSpc>
              <a:spcBef>
                <a:spcPts val="0"/>
              </a:spcBef>
              <a:spcAft>
                <a:spcPts val="1200"/>
              </a:spcAft>
              <a:buFontTx/>
              <a:buChar char="-"/>
            </a:pPr>
            <a:r>
              <a:rPr lang="de-DE" sz="2000" dirty="0" smtClean="0">
                <a:solidFill>
                  <a:srgbClr val="005FA1"/>
                </a:solidFill>
              </a:rPr>
              <a:t>Gründung der SFP Anlagestiftung im Mai 2017 </a:t>
            </a:r>
          </a:p>
          <a:p>
            <a:pPr>
              <a:lnSpc>
                <a:spcPct val="125000"/>
              </a:lnSpc>
              <a:spcBef>
                <a:spcPts val="0"/>
              </a:spcBef>
              <a:spcAft>
                <a:spcPts val="1200"/>
              </a:spcAft>
              <a:buFontTx/>
              <a:buChar char="-"/>
            </a:pPr>
            <a:r>
              <a:rPr lang="de-DE" sz="2000" dirty="0" smtClean="0">
                <a:solidFill>
                  <a:srgbClr val="005FA1"/>
                </a:solidFill>
              </a:rPr>
              <a:t>Lancierung der Anlagegruppen SFP AST Global Core Property (</a:t>
            </a:r>
            <a:r>
              <a:rPr lang="de-DE" sz="2000" dirty="0" err="1" smtClean="0">
                <a:solidFill>
                  <a:srgbClr val="005FA1"/>
                </a:solidFill>
              </a:rPr>
              <a:t>Hedged</a:t>
            </a:r>
            <a:r>
              <a:rPr lang="de-DE" sz="2000" dirty="0" smtClean="0">
                <a:solidFill>
                  <a:srgbClr val="005FA1"/>
                </a:solidFill>
              </a:rPr>
              <a:t> und </a:t>
            </a:r>
            <a:r>
              <a:rPr lang="de-DE" sz="2000" dirty="0" err="1" smtClean="0">
                <a:solidFill>
                  <a:srgbClr val="005FA1"/>
                </a:solidFill>
              </a:rPr>
              <a:t>Unhedged</a:t>
            </a:r>
            <a:r>
              <a:rPr lang="de-DE" sz="2000" dirty="0" smtClean="0">
                <a:solidFill>
                  <a:srgbClr val="005FA1"/>
                </a:solidFill>
              </a:rPr>
              <a:t>) im Mai 2017</a:t>
            </a:r>
          </a:p>
          <a:p>
            <a:pPr>
              <a:lnSpc>
                <a:spcPct val="125000"/>
              </a:lnSpc>
              <a:spcBef>
                <a:spcPts val="0"/>
              </a:spcBef>
              <a:spcAft>
                <a:spcPts val="1200"/>
              </a:spcAft>
              <a:buFontTx/>
              <a:buChar char="-"/>
            </a:pPr>
            <a:r>
              <a:rPr lang="de-DE" sz="2000" dirty="0" smtClean="0">
                <a:solidFill>
                  <a:srgbClr val="005FA1"/>
                </a:solidFill>
              </a:rPr>
              <a:t>Lancierung der Anlagegruppe SFP AST Swiss Real Estate im Dezember 2018</a:t>
            </a:r>
          </a:p>
          <a:p>
            <a:pPr>
              <a:lnSpc>
                <a:spcPct val="125000"/>
              </a:lnSpc>
              <a:spcBef>
                <a:spcPts val="0"/>
              </a:spcBef>
              <a:spcAft>
                <a:spcPts val="1200"/>
              </a:spcAft>
              <a:buFontTx/>
              <a:buChar char="-"/>
            </a:pPr>
            <a:r>
              <a:rPr lang="de-DE" sz="2000" dirty="0" smtClean="0">
                <a:solidFill>
                  <a:srgbClr val="005FA1"/>
                </a:solidFill>
              </a:rPr>
              <a:t>SFP Anlagestiftung, </a:t>
            </a:r>
            <a:r>
              <a:rPr lang="de-DE" sz="2000" dirty="0" err="1" smtClean="0">
                <a:solidFill>
                  <a:srgbClr val="005FA1"/>
                </a:solidFill>
              </a:rPr>
              <a:t>AuM</a:t>
            </a:r>
            <a:r>
              <a:rPr lang="de-DE" sz="2000" dirty="0">
                <a:solidFill>
                  <a:srgbClr val="005FA1"/>
                </a:solidFill>
              </a:rPr>
              <a:t> </a:t>
            </a:r>
            <a:r>
              <a:rPr lang="de-DE" sz="2000" dirty="0" smtClean="0">
                <a:solidFill>
                  <a:srgbClr val="005FA1"/>
                </a:solidFill>
              </a:rPr>
              <a:t>per 31.12.2018: CHF 261.3 </a:t>
            </a:r>
            <a:r>
              <a:rPr lang="de-DE" sz="2000" dirty="0" err="1" smtClean="0">
                <a:solidFill>
                  <a:srgbClr val="005FA1"/>
                </a:solidFill>
              </a:rPr>
              <a:t>Mio</a:t>
            </a:r>
            <a:endParaRPr lang="de-DE" sz="2000" dirty="0" smtClean="0">
              <a:solidFill>
                <a:srgbClr val="005FA1"/>
              </a:solidFill>
            </a:endParaRPr>
          </a:p>
          <a:p>
            <a:pPr marL="0" indent="0">
              <a:lnSpc>
                <a:spcPct val="125000"/>
              </a:lnSpc>
              <a:spcBef>
                <a:spcPts val="0"/>
              </a:spcBef>
              <a:spcAft>
                <a:spcPts val="1200"/>
              </a:spcAft>
              <a:buNone/>
            </a:pPr>
            <a:r>
              <a:rPr lang="de-DE" sz="2000" dirty="0">
                <a:solidFill>
                  <a:srgbClr val="005FA1"/>
                </a:solidFill>
              </a:rPr>
              <a:t>	</a:t>
            </a:r>
          </a:p>
        </p:txBody>
      </p:sp>
    </p:spTree>
    <p:extLst>
      <p:ext uri="{BB962C8B-B14F-4D97-AF65-F5344CB8AC3E}">
        <p14:creationId xmlns:p14="http://schemas.microsoft.com/office/powerpoint/2010/main" val="107116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61320044-9684-C94E-B28E-E26699C9589D}"/>
              </a:ext>
            </a:extLst>
          </p:cNvPr>
          <p:cNvSpPr>
            <a:spLocks noGrp="1"/>
          </p:cNvSpPr>
          <p:nvPr>
            <p:ph type="body" sz="quarter" idx="10"/>
          </p:nvPr>
        </p:nvSpPr>
        <p:spPr/>
        <p:txBody>
          <a:bodyPr/>
          <a:lstStyle/>
          <a:p>
            <a:r>
              <a:rPr lang="de-DE" dirty="0"/>
              <a:t> </a:t>
            </a:r>
          </a:p>
        </p:txBody>
      </p:sp>
      <p:sp>
        <p:nvSpPr>
          <p:cNvPr id="6" name="Titel 5">
            <a:extLst>
              <a:ext uri="{FF2B5EF4-FFF2-40B4-BE49-F238E27FC236}">
                <a16:creationId xmlns:a16="http://schemas.microsoft.com/office/drawing/2014/main" xmlns="" id="{FC19D98D-15A0-A444-9638-BC03EF2F341B}"/>
              </a:ext>
            </a:extLst>
          </p:cNvPr>
          <p:cNvSpPr>
            <a:spLocks noGrp="1"/>
          </p:cNvSpPr>
          <p:nvPr>
            <p:ph type="title"/>
          </p:nvPr>
        </p:nvSpPr>
        <p:spPr/>
        <p:txBody>
          <a:bodyPr/>
          <a:lstStyle/>
          <a:p>
            <a:r>
              <a:rPr lang="de-DE" dirty="0" smtClean="0"/>
              <a:t>2. Stiftungsrat</a:t>
            </a:r>
            <a:endParaRPr lang="de-DE" dirty="0"/>
          </a:p>
        </p:txBody>
      </p:sp>
      <p:sp>
        <p:nvSpPr>
          <p:cNvPr id="9" name="Espace réservé du texte 3">
            <a:extLst>
              <a:ext uri="{FF2B5EF4-FFF2-40B4-BE49-F238E27FC236}">
                <a16:creationId xmlns:a16="http://schemas.microsoft.com/office/drawing/2014/main" xmlns="" id="{771F8EA8-B39D-3745-A18A-83618EE5315E}"/>
              </a:ext>
            </a:extLst>
          </p:cNvPr>
          <p:cNvSpPr txBox="1">
            <a:spLocks/>
          </p:cNvSpPr>
          <p:nvPr/>
        </p:nvSpPr>
        <p:spPr>
          <a:xfrm>
            <a:off x="3305285" y="2545645"/>
            <a:ext cx="2585674" cy="3419684"/>
          </a:xfrm>
          <a:prstGeom prst="rect">
            <a:avLst/>
          </a:prstGeom>
        </p:spPr>
        <p:txBody>
          <a:bodyPr lIns="0" tIns="72000"/>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a:lstStyle>
          <a:p>
            <a:pPr marL="6350">
              <a:tabLst>
                <a:tab pos="719138" algn="l"/>
                <a:tab pos="935038" algn="l"/>
                <a:tab pos="1079500" algn="l"/>
                <a:tab pos="1295400" algn="l"/>
              </a:tabLst>
            </a:pPr>
            <a:r>
              <a:rPr lang="de-DE" sz="1400" dirty="0">
                <a:solidFill>
                  <a:srgbClr val="43576E"/>
                </a:solidFill>
                <a:latin typeface="Arial" charset="0"/>
                <a:ea typeface="Arial" charset="0"/>
                <a:cs typeface="Arial" charset="0"/>
              </a:rPr>
              <a:t>Adrian Schenker, </a:t>
            </a:r>
            <a:r>
              <a:rPr lang="de-DE" sz="1400" dirty="0" smtClean="0">
                <a:solidFill>
                  <a:srgbClr val="43576E"/>
                </a:solidFill>
                <a:latin typeface="Arial" charset="0"/>
                <a:ea typeface="Arial" charset="0"/>
                <a:cs typeface="Arial" charset="0"/>
              </a:rPr>
              <a:t>SRVP</a:t>
            </a:r>
            <a:endParaRPr lang="de-DE" sz="1400" dirty="0">
              <a:solidFill>
                <a:srgbClr val="43576E"/>
              </a:solidFill>
              <a:latin typeface="Arial" charset="0"/>
              <a:ea typeface="Arial" charset="0"/>
              <a:cs typeface="Arial" charset="0"/>
            </a:endParaRPr>
          </a:p>
          <a:p>
            <a:pPr lvl="1"/>
            <a:r>
              <a:rPr lang="de-DE" sz="1000" dirty="0">
                <a:solidFill>
                  <a:srgbClr val="005FA1"/>
                </a:solidFill>
                <a:latin typeface="Arial" charset="0"/>
                <a:ea typeface="Arial" charset="0"/>
                <a:cs typeface="Arial" charset="0"/>
              </a:rPr>
              <a:t>Seit 2001 Mitgründer und Aktionär </a:t>
            </a:r>
            <a:br>
              <a:rPr lang="de-DE" sz="1000" dirty="0">
                <a:solidFill>
                  <a:srgbClr val="005FA1"/>
                </a:solidFill>
                <a:latin typeface="Arial" charset="0"/>
                <a:ea typeface="Arial" charset="0"/>
                <a:cs typeface="Arial" charset="0"/>
              </a:rPr>
            </a:br>
            <a:r>
              <a:rPr lang="de-DE" sz="1000" dirty="0">
                <a:solidFill>
                  <a:srgbClr val="005FA1"/>
                </a:solidFill>
                <a:latin typeface="Arial" charset="0"/>
                <a:ea typeface="Arial" charset="0"/>
                <a:cs typeface="Arial" charset="0"/>
              </a:rPr>
              <a:t>der Swiss Finance &amp; Property AG, </a:t>
            </a:r>
            <a:br>
              <a:rPr lang="de-DE" sz="1000" dirty="0">
                <a:solidFill>
                  <a:srgbClr val="005FA1"/>
                </a:solidFill>
                <a:latin typeface="Arial" charset="0"/>
                <a:ea typeface="Arial" charset="0"/>
                <a:cs typeface="Arial" charset="0"/>
              </a:rPr>
            </a:br>
            <a:r>
              <a:rPr lang="de-DE" sz="1000" dirty="0">
                <a:solidFill>
                  <a:srgbClr val="005FA1"/>
                </a:solidFill>
                <a:latin typeface="Arial" charset="0"/>
                <a:ea typeface="Arial" charset="0"/>
                <a:cs typeface="Arial" charset="0"/>
              </a:rPr>
              <a:t>CEO der SFP AG, </a:t>
            </a:r>
            <a:r>
              <a:rPr lang="de-DE" sz="1000" dirty="0" smtClean="0">
                <a:solidFill>
                  <a:srgbClr val="005FA1"/>
                </a:solidFill>
                <a:latin typeface="Arial" charset="0"/>
                <a:ea typeface="Arial" charset="0"/>
                <a:cs typeface="Arial" charset="0"/>
              </a:rPr>
              <a:t>CEO </a:t>
            </a:r>
            <a:r>
              <a:rPr lang="de-DE" sz="1000" dirty="0" err="1" smtClean="0">
                <a:solidFill>
                  <a:srgbClr val="005FA1"/>
                </a:solidFill>
                <a:latin typeface="Arial" charset="0"/>
                <a:ea typeface="Arial" charset="0"/>
                <a:cs typeface="Arial" charset="0"/>
              </a:rPr>
              <a:t>a.i</a:t>
            </a:r>
            <a:r>
              <a:rPr lang="de-DE" sz="1000" dirty="0" smtClean="0">
                <a:solidFill>
                  <a:srgbClr val="005FA1"/>
                </a:solidFill>
                <a:latin typeface="Arial" charset="0"/>
                <a:ea typeface="Arial" charset="0"/>
                <a:cs typeface="Arial" charset="0"/>
              </a:rPr>
              <a:t>. der SF Urban Properties AG, Vizepräsident des Stiftungsrates</a:t>
            </a:r>
            <a:endParaRPr lang="de-DE" sz="1000" dirty="0">
              <a:solidFill>
                <a:srgbClr val="005FA1"/>
              </a:solidFill>
              <a:latin typeface="Arial" charset="0"/>
              <a:ea typeface="Arial" charset="0"/>
              <a:cs typeface="Arial" charset="0"/>
            </a:endParaRPr>
          </a:p>
          <a:p>
            <a:pPr lvl="1"/>
            <a:r>
              <a:rPr lang="de-DE" sz="1000" dirty="0">
                <a:solidFill>
                  <a:srgbClr val="43576E"/>
                </a:solidFill>
                <a:latin typeface="Arial" charset="0"/>
                <a:ea typeface="Arial" charset="0"/>
                <a:cs typeface="Arial" charset="0"/>
              </a:rPr>
              <a:t>1998 bis 2001 Partner der Swiss Capital Alternative Investments AG, Marketing &amp; </a:t>
            </a:r>
            <a:r>
              <a:rPr lang="de-DE" sz="1000" dirty="0" err="1">
                <a:solidFill>
                  <a:srgbClr val="43576E"/>
                </a:solidFill>
                <a:latin typeface="Arial" charset="0"/>
                <a:ea typeface="Arial" charset="0"/>
                <a:cs typeface="Arial" charset="0"/>
              </a:rPr>
              <a:t>Sales</a:t>
            </a:r>
            <a:r>
              <a:rPr lang="de-DE" sz="1000" dirty="0">
                <a:solidFill>
                  <a:srgbClr val="43576E"/>
                </a:solidFill>
                <a:latin typeface="Arial" charset="0"/>
                <a:ea typeface="Arial" charset="0"/>
                <a:cs typeface="Arial" charset="0"/>
              </a:rPr>
              <a:t> Immobilien</a:t>
            </a:r>
          </a:p>
          <a:p>
            <a:pPr lvl="1"/>
            <a:r>
              <a:rPr lang="de-DE" sz="1000" dirty="0">
                <a:solidFill>
                  <a:srgbClr val="43576E"/>
                </a:solidFill>
                <a:latin typeface="Arial" charset="0"/>
                <a:ea typeface="Arial" charset="0"/>
                <a:cs typeface="Arial" charset="0"/>
              </a:rPr>
              <a:t>1993 bis 1998 bei UBS AG, verantwortlich für Wertschriftenhandel/-verkauf</a:t>
            </a:r>
          </a:p>
          <a:p>
            <a:pPr lvl="1"/>
            <a:r>
              <a:rPr lang="de-DE" sz="1000" dirty="0">
                <a:solidFill>
                  <a:srgbClr val="43576E"/>
                </a:solidFill>
                <a:latin typeface="Arial" charset="0"/>
                <a:ea typeface="Arial" charset="0"/>
                <a:cs typeface="Arial" charset="0"/>
              </a:rPr>
              <a:t>SIX Swiss Exchange Händlerlizenz; Diplom Option </a:t>
            </a:r>
            <a:r>
              <a:rPr lang="de-DE" sz="1000" dirty="0" err="1">
                <a:solidFill>
                  <a:srgbClr val="43576E"/>
                </a:solidFill>
                <a:latin typeface="Arial" charset="0"/>
                <a:ea typeface="Arial" charset="0"/>
                <a:cs typeface="Arial" charset="0"/>
              </a:rPr>
              <a:t>Strategies</a:t>
            </a:r>
            <a:r>
              <a:rPr lang="de-DE" sz="1000" dirty="0">
                <a:solidFill>
                  <a:srgbClr val="43576E"/>
                </a:solidFill>
                <a:latin typeface="Arial" charset="0"/>
                <a:ea typeface="Arial" charset="0"/>
                <a:cs typeface="Arial" charset="0"/>
              </a:rPr>
              <a:t> </a:t>
            </a:r>
            <a:r>
              <a:rPr lang="de-DE" sz="1000" dirty="0" err="1">
                <a:solidFill>
                  <a:srgbClr val="43576E"/>
                </a:solidFill>
                <a:latin typeface="Arial" charset="0"/>
                <a:ea typeface="Arial" charset="0"/>
                <a:cs typeface="Arial" charset="0"/>
              </a:rPr>
              <a:t>for</a:t>
            </a:r>
            <a:r>
              <a:rPr lang="de-DE" sz="1000" dirty="0">
                <a:solidFill>
                  <a:srgbClr val="43576E"/>
                </a:solidFill>
                <a:latin typeface="Arial" charset="0"/>
                <a:ea typeface="Arial" charset="0"/>
                <a:cs typeface="Arial" charset="0"/>
              </a:rPr>
              <a:t> Account </a:t>
            </a:r>
            <a:r>
              <a:rPr lang="de-DE" sz="1000" dirty="0" err="1">
                <a:solidFill>
                  <a:srgbClr val="43576E"/>
                </a:solidFill>
                <a:latin typeface="Arial" charset="0"/>
                <a:ea typeface="Arial" charset="0"/>
                <a:cs typeface="Arial" charset="0"/>
              </a:rPr>
              <a:t>Representatives</a:t>
            </a:r>
            <a:endParaRPr lang="de-DE" sz="1000" dirty="0">
              <a:solidFill>
                <a:srgbClr val="43576E"/>
              </a:solidFill>
              <a:latin typeface="Arial" charset="0"/>
              <a:ea typeface="Arial" charset="0"/>
              <a:cs typeface="Arial" charset="0"/>
            </a:endParaRPr>
          </a:p>
          <a:p>
            <a:pPr lvl="1"/>
            <a:endParaRPr lang="de-DE" sz="1050" dirty="0">
              <a:solidFill>
                <a:srgbClr val="005FA1"/>
              </a:solidFill>
              <a:latin typeface="Arial" charset="0"/>
              <a:ea typeface="Arial" charset="0"/>
              <a:cs typeface="Arial" charset="0"/>
            </a:endParaRPr>
          </a:p>
        </p:txBody>
      </p:sp>
      <p:sp>
        <p:nvSpPr>
          <p:cNvPr id="10" name="Espace réservé du texte 5">
            <a:extLst>
              <a:ext uri="{FF2B5EF4-FFF2-40B4-BE49-F238E27FC236}">
                <a16:creationId xmlns:a16="http://schemas.microsoft.com/office/drawing/2014/main" xmlns="" id="{2DA393FB-50F2-F749-885A-8DC6286AF0DA}"/>
              </a:ext>
            </a:extLst>
          </p:cNvPr>
          <p:cNvSpPr txBox="1">
            <a:spLocks/>
          </p:cNvSpPr>
          <p:nvPr/>
        </p:nvSpPr>
        <p:spPr>
          <a:xfrm>
            <a:off x="498592" y="2579933"/>
            <a:ext cx="2591544" cy="3420887"/>
          </a:xfrm>
          <a:prstGeom prst="rect">
            <a:avLst/>
          </a:prstGeom>
        </p:spPr>
        <p:txBody>
          <a:bodyPr lIns="0" tIns="72000"/>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a:lstStyle>
          <a:p>
            <a:pPr marL="6350">
              <a:tabLst>
                <a:tab pos="215900" algn="l"/>
                <a:tab pos="719138" algn="l"/>
                <a:tab pos="935038" algn="l"/>
                <a:tab pos="1079500" algn="l"/>
                <a:tab pos="1295400" algn="l"/>
              </a:tabLst>
            </a:pPr>
            <a:r>
              <a:rPr lang="de-DE" sz="1400" dirty="0">
                <a:solidFill>
                  <a:srgbClr val="43576E"/>
                </a:solidFill>
                <a:latin typeface="Arial" charset="0"/>
                <a:ea typeface="Arial" charset="0"/>
                <a:cs typeface="Arial" charset="0"/>
              </a:rPr>
              <a:t>Alexander Vögele, </a:t>
            </a:r>
            <a:r>
              <a:rPr lang="de-DE" sz="1400" dirty="0" smtClean="0">
                <a:solidFill>
                  <a:srgbClr val="43576E"/>
                </a:solidFill>
                <a:latin typeface="Arial" charset="0"/>
                <a:ea typeface="Arial" charset="0"/>
                <a:cs typeface="Arial" charset="0"/>
              </a:rPr>
              <a:t>SRP</a:t>
            </a:r>
            <a:endParaRPr lang="de-DE" sz="1400" dirty="0">
              <a:solidFill>
                <a:srgbClr val="43576E"/>
              </a:solidFill>
              <a:latin typeface="Arial" charset="0"/>
              <a:ea typeface="Arial" charset="0"/>
              <a:cs typeface="Arial" charset="0"/>
            </a:endParaRPr>
          </a:p>
          <a:p>
            <a:pPr lvl="1"/>
            <a:r>
              <a:rPr lang="de-CH" sz="1000" dirty="0" smtClean="0">
                <a:solidFill>
                  <a:srgbClr val="005FA1"/>
                </a:solidFill>
                <a:latin typeface="Arial" charset="0"/>
                <a:ea typeface="Arial" charset="0"/>
                <a:cs typeface="Arial" charset="0"/>
              </a:rPr>
              <a:t>Präsident des </a:t>
            </a:r>
            <a:r>
              <a:rPr lang="de-CH" sz="1000" dirty="0">
                <a:solidFill>
                  <a:srgbClr val="005FA1"/>
                </a:solidFill>
                <a:latin typeface="Arial" charset="0"/>
                <a:ea typeface="Arial" charset="0"/>
                <a:cs typeface="Arial" charset="0"/>
              </a:rPr>
              <a:t>Stiftungsrates der SFP </a:t>
            </a:r>
            <a:r>
              <a:rPr lang="de-CH" sz="1000" dirty="0" smtClean="0">
                <a:solidFill>
                  <a:srgbClr val="005FA1"/>
                </a:solidFill>
                <a:latin typeface="Arial" charset="0"/>
                <a:ea typeface="Arial" charset="0"/>
                <a:cs typeface="Arial" charset="0"/>
              </a:rPr>
              <a:t>Anlagestiftung, Präsident des VR der SF Urban Properties AG</a:t>
            </a:r>
          </a:p>
          <a:p>
            <a:pPr lvl="1"/>
            <a:r>
              <a:rPr lang="de-CH" sz="1000" dirty="0" smtClean="0">
                <a:solidFill>
                  <a:srgbClr val="43576E"/>
                </a:solidFill>
                <a:latin typeface="Arial" charset="0"/>
                <a:ea typeface="Arial" charset="0"/>
                <a:cs typeface="Arial" charset="0"/>
              </a:rPr>
              <a:t>1999 </a:t>
            </a:r>
            <a:r>
              <a:rPr lang="de-CH" sz="1000" dirty="0">
                <a:solidFill>
                  <a:srgbClr val="43576E"/>
                </a:solidFill>
                <a:latin typeface="Arial" charset="0"/>
                <a:ea typeface="Arial" charset="0"/>
                <a:cs typeface="Arial" charset="0"/>
              </a:rPr>
              <a:t>bis 2003 Lehrbeauftragter an der Universität in St. Gallen</a:t>
            </a:r>
          </a:p>
          <a:p>
            <a:pPr lvl="1"/>
            <a:r>
              <a:rPr lang="de-CH" sz="1000" dirty="0">
                <a:solidFill>
                  <a:srgbClr val="43576E"/>
                </a:solidFill>
                <a:latin typeface="Arial" charset="0"/>
                <a:ea typeface="Arial" charset="0"/>
                <a:cs typeface="Arial" charset="0"/>
              </a:rPr>
              <a:t>Seit 1990 als Wirtschaftsanwalt in eigener Praxis in Zürich tätig</a:t>
            </a:r>
          </a:p>
          <a:p>
            <a:pPr lvl="1"/>
            <a:r>
              <a:rPr lang="de-CH" sz="1000" dirty="0">
                <a:solidFill>
                  <a:srgbClr val="43576E"/>
                </a:solidFill>
                <a:latin typeface="Arial" charset="0"/>
                <a:ea typeface="Arial" charset="0"/>
                <a:cs typeface="Arial" charset="0"/>
              </a:rPr>
              <a:t>Master </a:t>
            </a:r>
            <a:r>
              <a:rPr lang="de-CH" sz="1000" dirty="0" err="1">
                <a:solidFill>
                  <a:srgbClr val="43576E"/>
                </a:solidFill>
                <a:latin typeface="Arial" charset="0"/>
                <a:ea typeface="Arial" charset="0"/>
                <a:cs typeface="Arial" charset="0"/>
              </a:rPr>
              <a:t>of</a:t>
            </a:r>
            <a:r>
              <a:rPr lang="de-CH" sz="1000" dirty="0">
                <a:solidFill>
                  <a:srgbClr val="43576E"/>
                </a:solidFill>
                <a:latin typeface="Arial" charset="0"/>
                <a:ea typeface="Arial" charset="0"/>
                <a:cs typeface="Arial" charset="0"/>
              </a:rPr>
              <a:t> European </a:t>
            </a:r>
            <a:r>
              <a:rPr lang="de-CH" sz="1000" dirty="0" err="1">
                <a:solidFill>
                  <a:srgbClr val="43576E"/>
                </a:solidFill>
                <a:latin typeface="Arial" charset="0"/>
                <a:ea typeface="Arial" charset="0"/>
                <a:cs typeface="Arial" charset="0"/>
              </a:rPr>
              <a:t>and</a:t>
            </a:r>
            <a:r>
              <a:rPr lang="de-CH" sz="1000" dirty="0">
                <a:solidFill>
                  <a:srgbClr val="43576E"/>
                </a:solidFill>
                <a:latin typeface="Arial" charset="0"/>
                <a:ea typeface="Arial" charset="0"/>
                <a:cs typeface="Arial" charset="0"/>
              </a:rPr>
              <a:t> International Business Law M.B.L. – HSG 1997</a:t>
            </a:r>
          </a:p>
          <a:p>
            <a:pPr lvl="1"/>
            <a:r>
              <a:rPr lang="de-CH" sz="1000" dirty="0">
                <a:solidFill>
                  <a:srgbClr val="43576E"/>
                </a:solidFill>
                <a:latin typeface="Arial" charset="0"/>
                <a:ea typeface="Arial" charset="0"/>
                <a:cs typeface="Arial" charset="0"/>
              </a:rPr>
              <a:t>Universität Zürich, </a:t>
            </a:r>
            <a:r>
              <a:rPr lang="de-CH" sz="1000" dirty="0" err="1">
                <a:solidFill>
                  <a:srgbClr val="43576E"/>
                </a:solidFill>
                <a:latin typeface="Arial" charset="0"/>
                <a:ea typeface="Arial" charset="0"/>
                <a:cs typeface="Arial" charset="0"/>
              </a:rPr>
              <a:t>lic</a:t>
            </a:r>
            <a:r>
              <a:rPr lang="de-CH" sz="1000" dirty="0">
                <a:solidFill>
                  <a:srgbClr val="43576E"/>
                </a:solidFill>
                <a:latin typeface="Arial" charset="0"/>
                <a:ea typeface="Arial" charset="0"/>
                <a:cs typeface="Arial" charset="0"/>
              </a:rPr>
              <a:t>. </a:t>
            </a:r>
            <a:r>
              <a:rPr lang="de-CH" sz="1000" dirty="0" err="1">
                <a:solidFill>
                  <a:srgbClr val="43576E"/>
                </a:solidFill>
                <a:latin typeface="Arial" charset="0"/>
                <a:ea typeface="Arial" charset="0"/>
                <a:cs typeface="Arial" charset="0"/>
              </a:rPr>
              <a:t>iur</a:t>
            </a:r>
            <a:r>
              <a:rPr lang="de-CH" sz="1000" dirty="0">
                <a:solidFill>
                  <a:srgbClr val="43576E"/>
                </a:solidFill>
                <a:latin typeface="Arial" charset="0"/>
                <a:ea typeface="Arial" charset="0"/>
                <a:cs typeface="Arial" charset="0"/>
              </a:rPr>
              <a:t>. 1986, Anwaltspatent 1990</a:t>
            </a:r>
          </a:p>
          <a:p>
            <a:pPr lvl="1"/>
            <a:endParaRPr lang="de-CH" sz="1050" dirty="0">
              <a:solidFill>
                <a:srgbClr val="005FA1"/>
              </a:solidFill>
              <a:latin typeface="Arial" charset="0"/>
              <a:ea typeface="Arial" charset="0"/>
              <a:cs typeface="Arial" charset="0"/>
            </a:endParaRPr>
          </a:p>
        </p:txBody>
      </p:sp>
      <p:sp>
        <p:nvSpPr>
          <p:cNvPr id="14" name="Espace réservé du texte 5">
            <a:extLst>
              <a:ext uri="{FF2B5EF4-FFF2-40B4-BE49-F238E27FC236}">
                <a16:creationId xmlns:a16="http://schemas.microsoft.com/office/drawing/2014/main" xmlns="" id="{D7A344A4-24A9-1E45-9E1C-9FFA8B8589D2}"/>
              </a:ext>
            </a:extLst>
          </p:cNvPr>
          <p:cNvSpPr txBox="1">
            <a:spLocks/>
          </p:cNvSpPr>
          <p:nvPr/>
        </p:nvSpPr>
        <p:spPr>
          <a:xfrm>
            <a:off x="6103238" y="2545645"/>
            <a:ext cx="2590800" cy="3420749"/>
          </a:xfrm>
          <a:prstGeom prst="rect">
            <a:avLst/>
          </a:prstGeom>
        </p:spPr>
        <p:txBody>
          <a:bodyPr lIns="0" tIns="72000"/>
          <a:lstStyle>
            <a:lvl1pPr marL="0" indent="0" algn="l" defTabSz="720000" rtl="0" eaLnBrk="1" latinLnBrk="0" hangingPunct="1">
              <a:spcBef>
                <a:spcPts val="850"/>
              </a:spcBef>
              <a:spcAft>
                <a:spcPts val="0"/>
              </a:spcAft>
              <a:buFont typeface="Arial" panose="020B0604020202020204" pitchFamily="34" charset="0"/>
              <a:buNone/>
              <a:tabLst>
                <a:tab pos="216000" algn="l"/>
                <a:tab pos="720000" algn="l"/>
                <a:tab pos="936000" algn="l"/>
                <a:tab pos="1080000" algn="l"/>
                <a:tab pos="1296000" algn="l"/>
              </a:tabLst>
              <a:defRPr sz="1700" kern="1200">
                <a:solidFill>
                  <a:schemeClr val="tx2"/>
                </a:solidFill>
                <a:latin typeface="+mj-lt"/>
                <a:ea typeface="+mn-ea"/>
                <a:cs typeface="+mn-cs"/>
              </a:defRPr>
            </a:lvl1pPr>
            <a:lvl2pPr marL="216000" indent="-216000" algn="l" defTabSz="720000" rtl="0" eaLnBrk="1" latinLnBrk="0" hangingPunct="1">
              <a:spcBef>
                <a:spcPts val="85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2pPr>
            <a:lvl3pPr marL="216000" indent="-216000" algn="l" defTabSz="720000" rtl="0" eaLnBrk="1" latinLnBrk="0" hangingPunct="1">
              <a:spcBef>
                <a:spcPts val="0"/>
              </a:spcBef>
              <a:spcAft>
                <a:spcPts val="0"/>
              </a:spcAft>
              <a:buClrTx/>
              <a:buFont typeface="Georgia" panose="02040502050405020303" pitchFamily="18" charset="0"/>
              <a:buChar char="–"/>
              <a:tabLst>
                <a:tab pos="216000" algn="l"/>
                <a:tab pos="720000" algn="l"/>
                <a:tab pos="936000" algn="l"/>
                <a:tab pos="1080000" algn="l"/>
                <a:tab pos="1296000" algn="l"/>
              </a:tabLst>
              <a:defRPr sz="1700" kern="1200">
                <a:solidFill>
                  <a:schemeClr val="tx2"/>
                </a:solidFill>
                <a:latin typeface="+mj-lt"/>
                <a:ea typeface="+mn-ea"/>
                <a:cs typeface="+mn-cs"/>
              </a:defRPr>
            </a:lvl3pPr>
            <a:lvl4pPr marL="0" indent="0" algn="l" defTabSz="720000" rtl="0" eaLnBrk="1" latinLnBrk="0" hangingPunct="1">
              <a:spcBef>
                <a:spcPts val="700"/>
              </a:spcBef>
              <a:spcAft>
                <a:spcPts val="0"/>
              </a:spcAft>
              <a:buClr>
                <a:schemeClr val="tx2"/>
              </a:buClr>
              <a:buFont typeface="Arial" panose="020B0604020202020204" pitchFamily="34" charset="0"/>
              <a:buNone/>
              <a:tabLst>
                <a:tab pos="216000" algn="l"/>
                <a:tab pos="720000" algn="l"/>
                <a:tab pos="936000" algn="l"/>
                <a:tab pos="1080000" algn="l"/>
                <a:tab pos="1296000" algn="l"/>
              </a:tabLst>
              <a:defRPr sz="1400" kern="1200">
                <a:solidFill>
                  <a:schemeClr val="tx2"/>
                </a:solidFill>
                <a:latin typeface="+mj-lt"/>
                <a:ea typeface="+mn-ea"/>
                <a:cs typeface="+mn-cs"/>
              </a:defRPr>
            </a:lvl4pPr>
            <a:lvl5pPr marL="216000" indent="-216000" algn="l" defTabSz="720000" rtl="0" eaLnBrk="1" latinLnBrk="0" hangingPunct="1">
              <a:spcBef>
                <a:spcPts val="700"/>
              </a:spcBef>
              <a:buClrTx/>
              <a:buFont typeface="Georgia" panose="02040502050405020303" pitchFamily="18" charset="0"/>
              <a:buChar char="–"/>
              <a:tabLst>
                <a:tab pos="216000" algn="l"/>
                <a:tab pos="720000" algn="l"/>
                <a:tab pos="936000" algn="l"/>
                <a:tab pos="1080000" algn="l"/>
                <a:tab pos="1296000" algn="l"/>
              </a:tabLst>
              <a:defRPr sz="1400" kern="1200">
                <a:solidFill>
                  <a:schemeClr val="tx2"/>
                </a:solidFill>
                <a:latin typeface="+mj-lt"/>
                <a:ea typeface="+mn-ea"/>
                <a:cs typeface="+mn-cs"/>
              </a:defRPr>
            </a:lvl5pPr>
            <a:lvl6pPr marL="216000" indent="-216000" algn="l" defTabSz="720000" rtl="0" eaLnBrk="1" latinLnBrk="0" hangingPunct="1">
              <a:spcBef>
                <a:spcPts val="0"/>
              </a:spcBef>
              <a:buClrTx/>
              <a:buFont typeface="Georgia" panose="02040502050405020303" pitchFamily="18" charset="0"/>
              <a:buChar char="–"/>
              <a:tabLst>
                <a:tab pos="216000" algn="l"/>
                <a:tab pos="720000" algn="l"/>
                <a:tab pos="936000" algn="l"/>
                <a:tab pos="1080000" algn="l"/>
                <a:tab pos="1296000" algn="l"/>
              </a:tabLst>
              <a:defRPr sz="1400" kern="1200" baseline="0">
                <a:solidFill>
                  <a:schemeClr val="tx2"/>
                </a:solidFill>
                <a:latin typeface="+mj-lt"/>
                <a:ea typeface="+mn-ea"/>
                <a:cs typeface="+mn-cs"/>
              </a:defRPr>
            </a:lvl6pPr>
            <a:lvl7pPr marL="0" indent="0" algn="l" defTabSz="720000" rtl="0" eaLnBrk="1" latinLnBrk="0" hangingPunct="1">
              <a:spcBef>
                <a:spcPts val="550"/>
              </a:spcBef>
              <a:buFont typeface="Arial" panose="020B0604020202020204" pitchFamily="34" charset="0"/>
              <a:buNone/>
              <a:tabLst>
                <a:tab pos="216000" algn="l"/>
                <a:tab pos="720000" algn="l"/>
                <a:tab pos="936000" algn="l"/>
                <a:tab pos="1080000" algn="l"/>
                <a:tab pos="1296000" algn="l"/>
              </a:tabLst>
              <a:defRPr sz="1100" kern="1200" baseline="0">
                <a:solidFill>
                  <a:schemeClr val="tx2"/>
                </a:solidFill>
                <a:latin typeface="+mj-lt"/>
                <a:ea typeface="+mn-ea"/>
                <a:cs typeface="+mn-cs"/>
              </a:defRPr>
            </a:lvl7pPr>
            <a:lvl8pPr marL="144000" indent="-144000" algn="l" defTabSz="720000" rtl="0" eaLnBrk="1" latinLnBrk="0" hangingPunct="1">
              <a:spcBef>
                <a:spcPts val="550"/>
              </a:spcBef>
              <a:buClrTx/>
              <a:buFont typeface="Georgia" panose="02040502050405020303" pitchFamily="18" charset="0"/>
              <a:buChar char="–"/>
              <a:tabLst>
                <a:tab pos="216000" algn="l"/>
                <a:tab pos="720000" algn="l"/>
                <a:tab pos="936000" algn="l"/>
                <a:tab pos="1080000" algn="l"/>
                <a:tab pos="1296000" algn="l"/>
              </a:tabLst>
              <a:defRPr sz="1100" kern="1200" baseline="0">
                <a:solidFill>
                  <a:schemeClr val="tx2"/>
                </a:solidFill>
                <a:latin typeface="+mj-lt"/>
                <a:ea typeface="+mn-ea"/>
                <a:cs typeface="+mn-cs"/>
              </a:defRPr>
            </a:lvl8pPr>
            <a:lvl9pPr marL="0" indent="0" algn="l" defTabSz="720000" rtl="0" eaLnBrk="1" latinLnBrk="0" hangingPunct="1">
              <a:spcBef>
                <a:spcPts val="450"/>
              </a:spcBef>
              <a:buFont typeface="Arial" panose="020B0604020202020204" pitchFamily="34" charset="0"/>
              <a:buNone/>
              <a:tabLst>
                <a:tab pos="216000" algn="l"/>
                <a:tab pos="720000" algn="l"/>
                <a:tab pos="936000" algn="l"/>
                <a:tab pos="1080000" algn="l"/>
                <a:tab pos="1296000" algn="l"/>
              </a:tabLst>
              <a:defRPr sz="900" kern="1200" baseline="0">
                <a:solidFill>
                  <a:schemeClr val="tx2"/>
                </a:solidFill>
                <a:latin typeface="+mj-lt"/>
                <a:ea typeface="+mn-ea"/>
                <a:cs typeface="+mn-cs"/>
              </a:defRPr>
            </a:lvl9pPr>
          </a:lstStyle>
          <a:p>
            <a:pPr marL="6350">
              <a:tabLst>
                <a:tab pos="215900" algn="l"/>
                <a:tab pos="719138" algn="l"/>
                <a:tab pos="935038" algn="l"/>
                <a:tab pos="1079500" algn="l"/>
                <a:tab pos="1295400" algn="l"/>
              </a:tabLst>
            </a:pPr>
            <a:r>
              <a:rPr lang="de-DE" sz="1400" dirty="0">
                <a:solidFill>
                  <a:srgbClr val="43576E"/>
                </a:solidFill>
                <a:latin typeface="Arial" charset="0"/>
                <a:ea typeface="Arial" charset="0"/>
                <a:cs typeface="Arial" charset="0"/>
              </a:rPr>
              <a:t>Torsten de Santos, SR</a:t>
            </a:r>
          </a:p>
          <a:p>
            <a:pPr lvl="1"/>
            <a:r>
              <a:rPr lang="de-CH" sz="1000" dirty="0">
                <a:solidFill>
                  <a:srgbClr val="005FA1"/>
                </a:solidFill>
                <a:latin typeface="Arial" charset="0"/>
                <a:ea typeface="Arial" charset="0"/>
                <a:cs typeface="Arial" charset="0"/>
              </a:rPr>
              <a:t>Mitglied des Stiftungsrates der </a:t>
            </a:r>
            <a:br>
              <a:rPr lang="de-CH" sz="1000" dirty="0">
                <a:solidFill>
                  <a:srgbClr val="005FA1"/>
                </a:solidFill>
                <a:latin typeface="Arial" charset="0"/>
                <a:ea typeface="Arial" charset="0"/>
                <a:cs typeface="Arial" charset="0"/>
              </a:rPr>
            </a:br>
            <a:r>
              <a:rPr lang="de-CH" sz="1000" dirty="0">
                <a:solidFill>
                  <a:srgbClr val="005FA1"/>
                </a:solidFill>
                <a:latin typeface="Arial" charset="0"/>
                <a:ea typeface="Arial" charset="0"/>
                <a:cs typeface="Arial" charset="0"/>
              </a:rPr>
              <a:t>SFP </a:t>
            </a:r>
            <a:r>
              <a:rPr lang="de-CH" sz="1000" dirty="0" smtClean="0">
                <a:solidFill>
                  <a:srgbClr val="005FA1"/>
                </a:solidFill>
                <a:latin typeface="Arial" charset="0"/>
                <a:ea typeface="Arial" charset="0"/>
                <a:cs typeface="Arial" charset="0"/>
              </a:rPr>
              <a:t>Anlagestiftung</a:t>
            </a:r>
          </a:p>
          <a:p>
            <a:pPr lvl="1"/>
            <a:r>
              <a:rPr lang="de-CH" sz="1000" dirty="0" smtClean="0">
                <a:solidFill>
                  <a:srgbClr val="43576E"/>
                </a:solidFill>
                <a:latin typeface="Arial" charset="0"/>
                <a:ea typeface="Arial" charset="0"/>
                <a:cs typeface="Arial" charset="0"/>
              </a:rPr>
              <a:t>Seit </a:t>
            </a:r>
            <a:r>
              <a:rPr lang="de-CH" sz="1000" dirty="0">
                <a:solidFill>
                  <a:srgbClr val="43576E"/>
                </a:solidFill>
                <a:latin typeface="Arial" charset="0"/>
                <a:ea typeface="Arial" charset="0"/>
                <a:cs typeface="Arial" charset="0"/>
              </a:rPr>
              <a:t>2017 CEO </a:t>
            </a:r>
            <a:r>
              <a:rPr lang="de-CH" sz="1000" dirty="0" err="1">
                <a:solidFill>
                  <a:srgbClr val="43576E"/>
                </a:solidFill>
                <a:latin typeface="Arial" charset="0"/>
                <a:ea typeface="Arial" charset="0"/>
                <a:cs typeface="Arial" charset="0"/>
              </a:rPr>
              <a:t>Principalis</a:t>
            </a:r>
            <a:r>
              <a:rPr lang="de-CH" sz="1000" dirty="0">
                <a:solidFill>
                  <a:srgbClr val="43576E"/>
                </a:solidFill>
                <a:latin typeface="Arial" charset="0"/>
                <a:ea typeface="Arial" charset="0"/>
                <a:cs typeface="Arial" charset="0"/>
              </a:rPr>
              <a:t> AG</a:t>
            </a:r>
          </a:p>
          <a:p>
            <a:pPr lvl="1"/>
            <a:r>
              <a:rPr lang="de-CH" sz="1000" dirty="0">
                <a:solidFill>
                  <a:srgbClr val="43576E"/>
                </a:solidFill>
                <a:latin typeface="Arial" charset="0"/>
                <a:ea typeface="Arial" charset="0"/>
                <a:cs typeface="Arial" charset="0"/>
              </a:rPr>
              <a:t>2013 bis 2017 CEO </a:t>
            </a:r>
            <a:r>
              <a:rPr lang="de-CH" sz="1000" dirty="0" err="1">
                <a:solidFill>
                  <a:srgbClr val="43576E"/>
                </a:solidFill>
                <a:latin typeface="Arial" charset="0"/>
                <a:ea typeface="Arial" charset="0"/>
                <a:cs typeface="Arial" charset="0"/>
              </a:rPr>
              <a:t>Rianta</a:t>
            </a:r>
            <a:r>
              <a:rPr lang="de-CH" sz="1000" dirty="0">
                <a:solidFill>
                  <a:srgbClr val="43576E"/>
                </a:solidFill>
                <a:latin typeface="Arial" charset="0"/>
                <a:ea typeface="Arial" charset="0"/>
                <a:cs typeface="Arial" charset="0"/>
              </a:rPr>
              <a:t> Capital</a:t>
            </a:r>
          </a:p>
          <a:p>
            <a:pPr lvl="1"/>
            <a:r>
              <a:rPr lang="de-CH" sz="1000" dirty="0">
                <a:solidFill>
                  <a:srgbClr val="43576E"/>
                </a:solidFill>
                <a:latin typeface="Arial" charset="0"/>
                <a:ea typeface="Arial" charset="0"/>
                <a:cs typeface="Arial" charset="0"/>
              </a:rPr>
              <a:t>2007 bis 2012 CEO LGT Capital Management, vorher bei Barclays Capital, Goldman Sachs &amp; Co., </a:t>
            </a:r>
            <a:br>
              <a:rPr lang="de-CH" sz="1000" dirty="0">
                <a:solidFill>
                  <a:srgbClr val="43576E"/>
                </a:solidFill>
                <a:latin typeface="Arial" charset="0"/>
                <a:ea typeface="Arial" charset="0"/>
                <a:cs typeface="Arial" charset="0"/>
              </a:rPr>
            </a:br>
            <a:r>
              <a:rPr lang="de-CH" sz="1000" dirty="0">
                <a:solidFill>
                  <a:srgbClr val="43576E"/>
                </a:solidFill>
                <a:latin typeface="Arial" charset="0"/>
                <a:ea typeface="Arial" charset="0"/>
                <a:cs typeface="Arial" charset="0"/>
              </a:rPr>
              <a:t>J.P. Morgan Investment Management</a:t>
            </a:r>
          </a:p>
          <a:p>
            <a:pPr lvl="1"/>
            <a:r>
              <a:rPr lang="de-CH" sz="1000" dirty="0">
                <a:solidFill>
                  <a:srgbClr val="43576E"/>
                </a:solidFill>
                <a:latin typeface="Arial" charset="0"/>
                <a:ea typeface="Arial" charset="0"/>
                <a:cs typeface="Arial" charset="0"/>
              </a:rPr>
              <a:t>1999 MBA Betriebswirt an der European School </a:t>
            </a:r>
            <a:r>
              <a:rPr lang="de-CH" sz="1000" dirty="0" err="1">
                <a:solidFill>
                  <a:srgbClr val="43576E"/>
                </a:solidFill>
                <a:latin typeface="Arial" charset="0"/>
                <a:ea typeface="Arial" charset="0"/>
                <a:cs typeface="Arial" charset="0"/>
              </a:rPr>
              <a:t>of</a:t>
            </a:r>
            <a:r>
              <a:rPr lang="de-CH" sz="1000" dirty="0">
                <a:solidFill>
                  <a:srgbClr val="43576E"/>
                </a:solidFill>
                <a:latin typeface="Arial" charset="0"/>
                <a:ea typeface="Arial" charset="0"/>
                <a:cs typeface="Arial" charset="0"/>
              </a:rPr>
              <a:t> Business</a:t>
            </a:r>
          </a:p>
          <a:p>
            <a:pPr lvl="1"/>
            <a:r>
              <a:rPr lang="de-CH" sz="1000" dirty="0">
                <a:solidFill>
                  <a:srgbClr val="43576E"/>
                </a:solidFill>
                <a:latin typeface="Arial" charset="0"/>
                <a:ea typeface="Arial" charset="0"/>
                <a:cs typeface="Arial" charset="0"/>
              </a:rPr>
              <a:t>1993 Bachelor Mathematik an der Friedrich Alexander Universität</a:t>
            </a:r>
          </a:p>
          <a:p>
            <a:pPr lvl="1"/>
            <a:endParaRPr lang="de-CH" sz="1050" dirty="0">
              <a:solidFill>
                <a:srgbClr val="005FA1"/>
              </a:solidFill>
              <a:latin typeface="Arial" charset="0"/>
              <a:ea typeface="Arial" charset="0"/>
              <a:cs typeface="Arial" charset="0"/>
            </a:endParaRPr>
          </a:p>
          <a:p>
            <a:pPr lvl="1"/>
            <a:endParaRPr lang="de-CH" sz="1050" dirty="0">
              <a:solidFill>
                <a:srgbClr val="005FA1"/>
              </a:solidFill>
              <a:latin typeface="Arial" charset="0"/>
              <a:ea typeface="Arial" charset="0"/>
              <a:cs typeface="Arial" charset="0"/>
            </a:endParaRPr>
          </a:p>
        </p:txBody>
      </p:sp>
      <p:pic>
        <p:nvPicPr>
          <p:cNvPr id="3" name="Grafik 2" descr="Ein Bild, das Person, Mann, Anzug, Schlips enthält.&#10;&#10;Automatisch generierte Beschreibung">
            <a:extLst>
              <a:ext uri="{FF2B5EF4-FFF2-40B4-BE49-F238E27FC236}">
                <a16:creationId xmlns:a16="http://schemas.microsoft.com/office/drawing/2014/main" xmlns="" id="{70E69ABC-E676-E34D-9CDE-24EDCDA3D4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92592" y="1144563"/>
            <a:ext cx="1157750" cy="1280046"/>
          </a:xfrm>
          <a:prstGeom prst="rect">
            <a:avLst/>
          </a:prstGeom>
        </p:spPr>
      </p:pic>
      <p:pic>
        <p:nvPicPr>
          <p:cNvPr id="12" name="Grafik 11">
            <a:extLst>
              <a:ext uri="{FF2B5EF4-FFF2-40B4-BE49-F238E27FC236}">
                <a16:creationId xmlns:a16="http://schemas.microsoft.com/office/drawing/2014/main" xmlns="" id="{1C6C6297-41E9-7045-A0E0-430452A758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8592" y="1144563"/>
            <a:ext cx="1158477" cy="1280046"/>
          </a:xfrm>
          <a:prstGeom prst="rect">
            <a:avLst/>
          </a:prstGeom>
        </p:spPr>
      </p:pic>
      <p:pic>
        <p:nvPicPr>
          <p:cNvPr id="16" name="Grafik 15">
            <a:extLst>
              <a:ext uri="{FF2B5EF4-FFF2-40B4-BE49-F238E27FC236}">
                <a16:creationId xmlns:a16="http://schemas.microsoft.com/office/drawing/2014/main" xmlns="" id="{882C7305-4EC0-4C46-9B57-85FF210DC6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4888" y="1112041"/>
            <a:ext cx="1180960" cy="1312568"/>
          </a:xfrm>
          <a:prstGeom prst="rect">
            <a:avLst/>
          </a:prstGeom>
        </p:spPr>
      </p:pic>
    </p:spTree>
    <p:extLst>
      <p:ext uri="{BB962C8B-B14F-4D97-AF65-F5344CB8AC3E}">
        <p14:creationId xmlns:p14="http://schemas.microsoft.com/office/powerpoint/2010/main" val="389335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61320044-9684-C94E-B28E-E26699C9589D}"/>
              </a:ext>
            </a:extLst>
          </p:cNvPr>
          <p:cNvSpPr>
            <a:spLocks noGrp="1"/>
          </p:cNvSpPr>
          <p:nvPr>
            <p:ph type="body" sz="quarter" idx="10"/>
          </p:nvPr>
        </p:nvSpPr>
        <p:spPr/>
        <p:txBody>
          <a:bodyPr/>
          <a:lstStyle/>
          <a:p>
            <a:r>
              <a:rPr lang="de-DE" dirty="0"/>
              <a:t> </a:t>
            </a:r>
          </a:p>
        </p:txBody>
      </p:sp>
      <p:sp>
        <p:nvSpPr>
          <p:cNvPr id="6" name="Titel 5">
            <a:extLst>
              <a:ext uri="{FF2B5EF4-FFF2-40B4-BE49-F238E27FC236}">
                <a16:creationId xmlns:a16="http://schemas.microsoft.com/office/drawing/2014/main" xmlns="" id="{FC19D98D-15A0-A444-9638-BC03EF2F341B}"/>
              </a:ext>
            </a:extLst>
          </p:cNvPr>
          <p:cNvSpPr>
            <a:spLocks noGrp="1"/>
          </p:cNvSpPr>
          <p:nvPr>
            <p:ph type="title"/>
          </p:nvPr>
        </p:nvSpPr>
        <p:spPr/>
        <p:txBody>
          <a:bodyPr/>
          <a:lstStyle/>
          <a:p>
            <a:r>
              <a:rPr lang="de-DE" dirty="0" smtClean="0"/>
              <a:t>3. Juristische Organisation (1/2)</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966" y="1678220"/>
            <a:ext cx="6792466" cy="413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7544" y="1772816"/>
            <a:ext cx="1224136"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SFP AST</a:t>
            </a:r>
            <a:endParaRPr lang="de-CH" dirty="0"/>
          </a:p>
        </p:txBody>
      </p:sp>
      <p:sp>
        <p:nvSpPr>
          <p:cNvPr id="3" name="Rectangle 2"/>
          <p:cNvSpPr/>
          <p:nvPr/>
        </p:nvSpPr>
        <p:spPr>
          <a:xfrm>
            <a:off x="2051720" y="1772816"/>
            <a:ext cx="1368152" cy="864096"/>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900" b="1" dirty="0" smtClean="0">
                <a:solidFill>
                  <a:schemeClr val="tx1"/>
                </a:solidFill>
              </a:rPr>
              <a:t>Stiftungsrat:</a:t>
            </a:r>
          </a:p>
          <a:p>
            <a:r>
              <a:rPr lang="de-CH" sz="800" dirty="0" smtClean="0">
                <a:solidFill>
                  <a:schemeClr val="tx1"/>
                </a:solidFill>
              </a:rPr>
              <a:t>Alexander Vögele</a:t>
            </a:r>
          </a:p>
          <a:p>
            <a:r>
              <a:rPr lang="de-CH" sz="800" dirty="0" smtClean="0">
                <a:solidFill>
                  <a:schemeClr val="tx1"/>
                </a:solidFill>
              </a:rPr>
              <a:t>Adrian Schenker</a:t>
            </a:r>
          </a:p>
          <a:p>
            <a:r>
              <a:rPr lang="de-CH" sz="800" dirty="0" smtClean="0">
                <a:solidFill>
                  <a:schemeClr val="tx1"/>
                </a:solidFill>
              </a:rPr>
              <a:t>Torsten de Santos</a:t>
            </a:r>
            <a:endParaRPr lang="de-CH" sz="800" dirty="0">
              <a:solidFill>
                <a:schemeClr val="tx1"/>
              </a:solidFill>
            </a:endParaRPr>
          </a:p>
        </p:txBody>
      </p:sp>
      <p:sp>
        <p:nvSpPr>
          <p:cNvPr id="7" name="Rectangle 6"/>
          <p:cNvSpPr/>
          <p:nvPr/>
        </p:nvSpPr>
        <p:spPr>
          <a:xfrm>
            <a:off x="467544" y="3068960"/>
            <a:ext cx="1224136" cy="864096"/>
          </a:xfrm>
          <a:prstGeom prst="rect">
            <a:avLst/>
          </a:prstGeom>
          <a:solidFill>
            <a:schemeClr val="bg1">
              <a:lumMod val="95000"/>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900" b="1" dirty="0" smtClean="0">
                <a:solidFill>
                  <a:schemeClr val="tx1"/>
                </a:solidFill>
              </a:rPr>
              <a:t>Geschäftsführung</a:t>
            </a:r>
            <a:r>
              <a:rPr lang="de-CH" sz="1000" b="1" dirty="0" smtClean="0">
                <a:solidFill>
                  <a:schemeClr val="tx1"/>
                </a:solidFill>
              </a:rPr>
              <a:t>:</a:t>
            </a:r>
          </a:p>
          <a:p>
            <a:r>
              <a:rPr lang="de-CH" sz="800" dirty="0" smtClean="0">
                <a:solidFill>
                  <a:schemeClr val="tx1"/>
                </a:solidFill>
              </a:rPr>
              <a:t>Dr. Gregor Bucher</a:t>
            </a:r>
            <a:endParaRPr lang="de-CH" sz="800" dirty="0">
              <a:solidFill>
                <a:schemeClr val="tx1"/>
              </a:solidFill>
            </a:endParaRPr>
          </a:p>
        </p:txBody>
      </p:sp>
    </p:spTree>
    <p:extLst>
      <p:ext uri="{BB962C8B-B14F-4D97-AF65-F5344CB8AC3E}">
        <p14:creationId xmlns:p14="http://schemas.microsoft.com/office/powerpoint/2010/main" val="47834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61320044-9684-C94E-B28E-E26699C9589D}"/>
              </a:ext>
            </a:extLst>
          </p:cNvPr>
          <p:cNvSpPr>
            <a:spLocks noGrp="1"/>
          </p:cNvSpPr>
          <p:nvPr>
            <p:ph type="body" sz="quarter" idx="10"/>
          </p:nvPr>
        </p:nvSpPr>
        <p:spPr/>
        <p:txBody>
          <a:bodyPr/>
          <a:lstStyle/>
          <a:p>
            <a:r>
              <a:rPr lang="de-DE" dirty="0"/>
              <a:t> </a:t>
            </a:r>
          </a:p>
        </p:txBody>
      </p:sp>
      <p:sp>
        <p:nvSpPr>
          <p:cNvPr id="6" name="Titel 5">
            <a:extLst>
              <a:ext uri="{FF2B5EF4-FFF2-40B4-BE49-F238E27FC236}">
                <a16:creationId xmlns:a16="http://schemas.microsoft.com/office/drawing/2014/main" xmlns="" id="{FC19D98D-15A0-A444-9638-BC03EF2F341B}"/>
              </a:ext>
            </a:extLst>
          </p:cNvPr>
          <p:cNvSpPr>
            <a:spLocks noGrp="1"/>
          </p:cNvSpPr>
          <p:nvPr>
            <p:ph type="title"/>
          </p:nvPr>
        </p:nvSpPr>
        <p:spPr/>
        <p:txBody>
          <a:bodyPr/>
          <a:lstStyle/>
          <a:p>
            <a:r>
              <a:rPr lang="de-DE" dirty="0" smtClean="0"/>
              <a:t>3. Juristische Organisation (2/2)</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1"/>
            <a:ext cx="7252431"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340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xmlns="" id="{61320044-9684-C94E-B28E-E26699C9589D}"/>
              </a:ext>
            </a:extLst>
          </p:cNvPr>
          <p:cNvSpPr>
            <a:spLocks noGrp="1"/>
          </p:cNvSpPr>
          <p:nvPr>
            <p:ph type="body" sz="quarter" idx="10"/>
          </p:nvPr>
        </p:nvSpPr>
        <p:spPr/>
        <p:txBody>
          <a:bodyPr/>
          <a:lstStyle/>
          <a:p>
            <a:r>
              <a:rPr lang="de-DE" dirty="0"/>
              <a:t> </a:t>
            </a:r>
          </a:p>
        </p:txBody>
      </p:sp>
      <p:sp>
        <p:nvSpPr>
          <p:cNvPr id="6" name="Titel 5">
            <a:extLst>
              <a:ext uri="{FF2B5EF4-FFF2-40B4-BE49-F238E27FC236}">
                <a16:creationId xmlns:a16="http://schemas.microsoft.com/office/drawing/2014/main" xmlns="" id="{FC19D98D-15A0-A444-9638-BC03EF2F341B}"/>
              </a:ext>
            </a:extLst>
          </p:cNvPr>
          <p:cNvSpPr>
            <a:spLocks noGrp="1"/>
          </p:cNvSpPr>
          <p:nvPr>
            <p:ph type="title"/>
          </p:nvPr>
        </p:nvSpPr>
        <p:spPr/>
        <p:txBody>
          <a:bodyPr/>
          <a:lstStyle/>
          <a:p>
            <a:r>
              <a:rPr lang="de-DE" dirty="0" smtClean="0"/>
              <a:t>4. Operative Organisation</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533481" cy="570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34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7">
            <a:extLst>
              <a:ext uri="{FF2B5EF4-FFF2-40B4-BE49-F238E27FC236}">
                <a16:creationId xmlns:a16="http://schemas.microsoft.com/office/drawing/2014/main" xmlns="" id="{56851E87-9211-694C-9CCF-F2EE8BE94EB4}"/>
              </a:ext>
            </a:extLst>
          </p:cNvPr>
          <p:cNvGraphicFramePr>
            <a:graphicFrameLocks/>
          </p:cNvGraphicFramePr>
          <p:nvPr>
            <p:extLst>
              <p:ext uri="{D42A27DB-BD31-4B8C-83A1-F6EECF244321}">
                <p14:modId xmlns:p14="http://schemas.microsoft.com/office/powerpoint/2010/main" val="3821345836"/>
              </p:ext>
            </p:extLst>
          </p:nvPr>
        </p:nvGraphicFramePr>
        <p:xfrm>
          <a:off x="468312" y="2060848"/>
          <a:ext cx="8207375" cy="3751977"/>
        </p:xfrm>
        <a:graphic>
          <a:graphicData uri="http://schemas.openxmlformats.org/drawingml/2006/table">
            <a:tbl>
              <a:tblPr firstRow="1" bandRow="1">
                <a:tableStyleId>{2D5ABB26-0587-4C30-8999-92F81FD0307C}</a:tableStyleId>
              </a:tblPr>
              <a:tblGrid>
                <a:gridCol w="3948557">
                  <a:extLst>
                    <a:ext uri="{9D8B030D-6E8A-4147-A177-3AD203B41FA5}">
                      <a16:colId xmlns:a16="http://schemas.microsoft.com/office/drawing/2014/main" xmlns="" val="1350399809"/>
                    </a:ext>
                  </a:extLst>
                </a:gridCol>
                <a:gridCol w="4258818">
                  <a:extLst>
                    <a:ext uri="{9D8B030D-6E8A-4147-A177-3AD203B41FA5}">
                      <a16:colId xmlns:a16="http://schemas.microsoft.com/office/drawing/2014/main" xmlns="" val="2733984009"/>
                    </a:ext>
                  </a:extLst>
                </a:gridCol>
              </a:tblGrid>
              <a:tr h="469389">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800" b="0" dirty="0">
                          <a:solidFill>
                            <a:srgbClr val="005FA1"/>
                          </a:solidFill>
                          <a:latin typeface="+mn-lt"/>
                        </a:rPr>
                        <a:t>Stiftungsrat</a:t>
                      </a:r>
                      <a:endParaRPr lang="de-CH" sz="1800" b="0" dirty="0">
                        <a:solidFill>
                          <a:srgbClr val="005FA1"/>
                        </a:solidFill>
                        <a:latin typeface="+mn-lt"/>
                        <a:ea typeface="Arial" charset="0"/>
                        <a:cs typeface="Arial" charset="0"/>
                      </a:endParaRPr>
                    </a:p>
                  </a:txBody>
                  <a:tcPr marL="0" marR="0" marT="72000" marB="72000"/>
                </a:tc>
                <a:tc>
                  <a:txBody>
                    <a:bodyPr/>
                    <a:lstStyle/>
                    <a:p>
                      <a:pPr marL="227013" marR="0" lvl="1" indent="-227013" algn="l" defTabSz="720000" rtl="0" eaLnBrk="1" fontAlgn="auto" latinLnBrk="0" hangingPunct="1">
                        <a:lnSpc>
                          <a:spcPct val="100000"/>
                        </a:lnSpc>
                        <a:spcBef>
                          <a:spcPts val="0"/>
                        </a:spcBef>
                        <a:spcAft>
                          <a:spcPts val="800"/>
                        </a:spcAft>
                        <a:buClrTx/>
                        <a:buSzTx/>
                        <a:buFontTx/>
                        <a:buChar char="–"/>
                        <a:tabLst>
                          <a:tab pos="215900" algn="l"/>
                          <a:tab pos="719138" algn="l"/>
                          <a:tab pos="935038" algn="l"/>
                          <a:tab pos="1079500" algn="l"/>
                          <a:tab pos="1295400" algn="l"/>
                        </a:tabLst>
                        <a:defRPr/>
                      </a:pPr>
                      <a:r>
                        <a:rPr lang="de-DE" sz="1800" b="0" kern="1200" dirty="0" smtClean="0">
                          <a:solidFill>
                            <a:schemeClr val="tx2"/>
                          </a:solidFill>
                          <a:latin typeface="Arial" charset="0"/>
                          <a:ea typeface="Arial" charset="0"/>
                          <a:cs typeface="Arial" charset="0"/>
                        </a:rPr>
                        <a:t>Alexander Vögele (Präsident)</a:t>
                      </a:r>
                    </a:p>
                    <a:p>
                      <a:pPr marL="227013" lvl="1" indent="-227013">
                        <a:spcAft>
                          <a:spcPts val="800"/>
                        </a:spcAft>
                        <a:tabLst>
                          <a:tab pos="215900" algn="l"/>
                          <a:tab pos="719138" algn="l"/>
                          <a:tab pos="935038" algn="l"/>
                          <a:tab pos="1079500" algn="l"/>
                          <a:tab pos="1295400" algn="l"/>
                        </a:tabLst>
                      </a:pPr>
                      <a:r>
                        <a:rPr lang="de-DE" sz="1800" b="0" dirty="0" smtClean="0">
                          <a:solidFill>
                            <a:schemeClr val="tx2"/>
                          </a:solidFill>
                        </a:rPr>
                        <a:t>Adrian Schenker (Vizepräsident)</a:t>
                      </a:r>
                    </a:p>
                    <a:p>
                      <a:pPr marL="227013" lvl="1" indent="-227013">
                        <a:spcAft>
                          <a:spcPts val="800"/>
                        </a:spcAft>
                        <a:tabLst>
                          <a:tab pos="215900" algn="l"/>
                          <a:tab pos="719138" algn="l"/>
                          <a:tab pos="935038" algn="l"/>
                          <a:tab pos="1079500" algn="l"/>
                          <a:tab pos="1295400" algn="l"/>
                        </a:tabLst>
                      </a:pPr>
                      <a:r>
                        <a:rPr lang="de-DE" sz="1800" b="0" kern="1200" dirty="0" smtClean="0">
                          <a:solidFill>
                            <a:schemeClr val="tx2"/>
                          </a:solidFill>
                          <a:latin typeface="Arial" charset="0"/>
                          <a:ea typeface="Arial" charset="0"/>
                          <a:cs typeface="Arial" charset="0"/>
                        </a:rPr>
                        <a:t>Torsten de Santos (Mitglied)</a:t>
                      </a:r>
                      <a:endParaRPr lang="de-CH" sz="1800" b="0" kern="1200" dirty="0">
                        <a:solidFill>
                          <a:schemeClr val="tx2"/>
                        </a:solidFill>
                        <a:latin typeface="Arial" charset="0"/>
                        <a:ea typeface="Arial" charset="0"/>
                        <a:cs typeface="Arial" charset="0"/>
                      </a:endParaRPr>
                    </a:p>
                  </a:txBody>
                  <a:tcPr marL="0" marR="0" marT="72000" marB="72000"/>
                </a:tc>
                <a:extLst>
                  <a:ext uri="{0D108BD9-81ED-4DB2-BD59-A6C34878D82A}">
                    <a16:rowId xmlns:a16="http://schemas.microsoft.com/office/drawing/2014/main" xmlns="" val="10000"/>
                  </a:ext>
                </a:extLst>
              </a:tr>
              <a:tr h="558032">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800" b="0" dirty="0">
                          <a:solidFill>
                            <a:srgbClr val="005FA1"/>
                          </a:solidFill>
                        </a:rPr>
                        <a:t>Geschäftsführung</a:t>
                      </a:r>
                      <a:endParaRPr lang="de-CH" sz="1800" b="0" dirty="0">
                        <a:solidFill>
                          <a:srgbClr val="005FA1"/>
                        </a:solidFill>
                        <a:latin typeface="+mn-lt"/>
                        <a:ea typeface="Arial" charset="0"/>
                        <a:cs typeface="Arial" charset="0"/>
                      </a:endParaRPr>
                    </a:p>
                  </a:txBody>
                  <a:tcPr marL="0" marR="0" marT="72000" marB="72000"/>
                </a:tc>
                <a:tc>
                  <a:txBody>
                    <a:bodyPr/>
                    <a:lstStyle/>
                    <a:p>
                      <a:pPr marL="227013" lvl="1" indent="-227013">
                        <a:spcAft>
                          <a:spcPts val="800"/>
                        </a:spcAft>
                        <a:tabLst>
                          <a:tab pos="215900" algn="l"/>
                          <a:tab pos="719138" algn="l"/>
                          <a:tab pos="935038" algn="l"/>
                          <a:tab pos="1079500" algn="l"/>
                          <a:tab pos="1295400" algn="l"/>
                        </a:tabLst>
                      </a:pPr>
                      <a:r>
                        <a:rPr lang="de-CH" sz="1800" b="0" dirty="0">
                          <a:solidFill>
                            <a:schemeClr val="tx2"/>
                          </a:solidFill>
                        </a:rPr>
                        <a:t>Dr. Gregor </a:t>
                      </a:r>
                      <a:r>
                        <a:rPr lang="de-CH" sz="1800" b="0" dirty="0" smtClean="0">
                          <a:solidFill>
                            <a:schemeClr val="tx2"/>
                          </a:solidFill>
                        </a:rPr>
                        <a:t>Bucher</a:t>
                      </a:r>
                      <a:endParaRPr lang="de-CH" sz="1800" b="0" dirty="0">
                        <a:solidFill>
                          <a:schemeClr val="tx2"/>
                        </a:solidFill>
                      </a:endParaRPr>
                    </a:p>
                  </a:txBody>
                  <a:tcPr marL="0" marR="0" marT="72000" marB="72000"/>
                </a:tc>
                <a:extLst>
                  <a:ext uri="{0D108BD9-81ED-4DB2-BD59-A6C34878D82A}">
                    <a16:rowId xmlns:a16="http://schemas.microsoft.com/office/drawing/2014/main" xmlns="" val="638883960"/>
                  </a:ext>
                </a:extLst>
              </a:tr>
              <a:tr h="777198">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800" b="0" dirty="0" smtClean="0">
                          <a:solidFill>
                            <a:srgbClr val="005FA1"/>
                          </a:solidFill>
                        </a:rPr>
                        <a:t>Portfolio Management</a:t>
                      </a:r>
                    </a:p>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r>
                        <a:rPr lang="de-DE" sz="1800" b="0" dirty="0" smtClean="0">
                          <a:solidFill>
                            <a:srgbClr val="005FA1"/>
                          </a:solidFill>
                        </a:rPr>
                        <a:t>und Asset </a:t>
                      </a:r>
                      <a:r>
                        <a:rPr lang="de-DE" sz="1800" b="0" dirty="0">
                          <a:solidFill>
                            <a:srgbClr val="005FA1"/>
                          </a:solidFill>
                        </a:rPr>
                        <a:t>Management</a:t>
                      </a:r>
                      <a:endParaRPr lang="de-CH" sz="1800" b="0" dirty="0">
                        <a:solidFill>
                          <a:srgbClr val="005FA1"/>
                        </a:solidFill>
                        <a:latin typeface="+mn-lt"/>
                        <a:ea typeface="Arial" charset="0"/>
                        <a:cs typeface="Arial" charset="0"/>
                      </a:endParaRPr>
                    </a:p>
                  </a:txBody>
                  <a:tcPr marL="0" marR="0" marT="72000" marB="72000"/>
                </a:tc>
                <a:tc>
                  <a:txBody>
                    <a:bodyPr/>
                    <a:lstStyle/>
                    <a:p>
                      <a:pPr marL="227013" lvl="1" indent="-227013">
                        <a:spcAft>
                          <a:spcPts val="800"/>
                        </a:spcAft>
                        <a:tabLst>
                          <a:tab pos="215900" algn="l"/>
                          <a:tab pos="719138" algn="l"/>
                          <a:tab pos="935038" algn="l"/>
                          <a:tab pos="1079500" algn="l"/>
                          <a:tab pos="1295400" algn="l"/>
                        </a:tabLst>
                      </a:pPr>
                      <a:r>
                        <a:rPr lang="de-CH" sz="1800" b="0" dirty="0">
                          <a:solidFill>
                            <a:schemeClr val="tx2"/>
                          </a:solidFill>
                        </a:rPr>
                        <a:t>Erfahrene Teams für direkte und indirekte Immobilieninvestitionen</a:t>
                      </a:r>
                      <a:endParaRPr lang="de-CH" sz="1800" b="0" kern="1200" dirty="0">
                        <a:solidFill>
                          <a:schemeClr val="tx2"/>
                        </a:solidFill>
                        <a:latin typeface="Arial" charset="0"/>
                        <a:ea typeface="Arial" charset="0"/>
                        <a:cs typeface="Arial" charset="0"/>
                      </a:endParaRPr>
                    </a:p>
                  </a:txBody>
                  <a:tcPr marL="0" marR="0" marT="72000" marB="72000"/>
                </a:tc>
                <a:extLst>
                  <a:ext uri="{0D108BD9-81ED-4DB2-BD59-A6C34878D82A}">
                    <a16:rowId xmlns:a16="http://schemas.microsoft.com/office/drawing/2014/main" xmlns="" val="1212226317"/>
                  </a:ext>
                </a:extLst>
              </a:tr>
              <a:tr h="469389">
                <a:tc>
                  <a:txBody>
                    <a:bodyPr/>
                    <a:lstStyle/>
                    <a:p>
                      <a:pPr marL="0" marR="0" lvl="0" indent="0" algn="l" defTabSz="720000" rtl="0" eaLnBrk="1" fontAlgn="auto" latinLnBrk="0" hangingPunct="1">
                        <a:lnSpc>
                          <a:spcPct val="100000"/>
                        </a:lnSpc>
                        <a:spcBef>
                          <a:spcPts val="0"/>
                        </a:spcBef>
                        <a:spcAft>
                          <a:spcPts val="0"/>
                        </a:spcAft>
                        <a:buClrTx/>
                        <a:buSzTx/>
                        <a:buFont typeface="+mj-lt"/>
                        <a:buNone/>
                        <a:tabLst>
                          <a:tab pos="216000" algn="l"/>
                          <a:tab pos="720000" algn="l"/>
                          <a:tab pos="936000" algn="l"/>
                          <a:tab pos="1080000" algn="l"/>
                          <a:tab pos="1296000" algn="l"/>
                        </a:tabLst>
                        <a:defRPr/>
                      </a:pPr>
                      <a:endParaRPr lang="de-CH" sz="1800" b="0" dirty="0">
                        <a:solidFill>
                          <a:srgbClr val="005FA1"/>
                        </a:solidFill>
                        <a:latin typeface="+mn-lt"/>
                        <a:ea typeface="Arial" charset="0"/>
                        <a:cs typeface="Arial" charset="0"/>
                      </a:endParaRPr>
                    </a:p>
                  </a:txBody>
                  <a:tcPr marL="0" marR="0" marT="72000" marB="72000"/>
                </a:tc>
                <a:tc>
                  <a:txBody>
                    <a:bodyPr/>
                    <a:lstStyle/>
                    <a:p>
                      <a:pPr marL="227013" lvl="1" indent="-227013">
                        <a:spcAft>
                          <a:spcPts val="800"/>
                        </a:spcAft>
                        <a:tabLst>
                          <a:tab pos="215900" algn="l"/>
                          <a:tab pos="719138" algn="l"/>
                          <a:tab pos="935038" algn="l"/>
                          <a:tab pos="1079500" algn="l"/>
                          <a:tab pos="1295400" algn="l"/>
                        </a:tabLst>
                      </a:pPr>
                      <a:endParaRPr lang="de-CH" sz="1800" b="0" kern="1200" dirty="0">
                        <a:solidFill>
                          <a:schemeClr val="tx2"/>
                        </a:solidFill>
                        <a:latin typeface="Arial" charset="0"/>
                        <a:ea typeface="Arial" charset="0"/>
                        <a:cs typeface="Arial" charset="0"/>
                      </a:endParaRPr>
                    </a:p>
                  </a:txBody>
                  <a:tcPr marL="0" marR="0" marT="72000" marB="72000"/>
                </a:tc>
                <a:extLst>
                  <a:ext uri="{0D108BD9-81ED-4DB2-BD59-A6C34878D82A}">
                    <a16:rowId xmlns:a16="http://schemas.microsoft.com/office/drawing/2014/main" xmlns="" val="2455514257"/>
                  </a:ext>
                </a:extLst>
              </a:tr>
              <a:tr h="777198">
                <a:tc>
                  <a:txBody>
                    <a:bodyPr/>
                    <a:lstStyle/>
                    <a:p>
                      <a:pPr marL="342900" marR="0" lvl="0" indent="-342900" algn="l" defTabSz="720000" rtl="0" eaLnBrk="1" fontAlgn="auto" latinLnBrk="0" hangingPunct="1">
                        <a:lnSpc>
                          <a:spcPct val="100000"/>
                        </a:lnSpc>
                        <a:spcBef>
                          <a:spcPts val="0"/>
                        </a:spcBef>
                        <a:spcAft>
                          <a:spcPts val="0"/>
                        </a:spcAft>
                        <a:buClrTx/>
                        <a:buSzTx/>
                        <a:buFont typeface="+mj-lt"/>
                        <a:buAutoNum type="arabicPeriod" startAt="5"/>
                        <a:tabLst>
                          <a:tab pos="216000" algn="l"/>
                          <a:tab pos="720000" algn="l"/>
                          <a:tab pos="936000" algn="l"/>
                          <a:tab pos="1080000" algn="l"/>
                          <a:tab pos="1296000" algn="l"/>
                        </a:tabLst>
                        <a:defRPr/>
                      </a:pPr>
                      <a:endParaRPr lang="de-CH" sz="1800" b="0" dirty="0">
                        <a:solidFill>
                          <a:srgbClr val="005FA1"/>
                        </a:solidFill>
                        <a:latin typeface="+mn-lt"/>
                        <a:ea typeface="Arial" charset="0"/>
                        <a:cs typeface="Arial" charset="0"/>
                      </a:endParaRPr>
                    </a:p>
                  </a:txBody>
                  <a:tcPr marL="0" marR="0" marT="72000" marB="72000"/>
                </a:tc>
                <a:tc>
                  <a:txBody>
                    <a:bodyPr/>
                    <a:lstStyle/>
                    <a:p>
                      <a:pPr marL="227013" lvl="1" indent="-227013">
                        <a:spcAft>
                          <a:spcPts val="800"/>
                        </a:spcAft>
                        <a:tabLst>
                          <a:tab pos="215900" algn="l"/>
                          <a:tab pos="719138" algn="l"/>
                          <a:tab pos="935038" algn="l"/>
                          <a:tab pos="1079500" algn="l"/>
                          <a:tab pos="1295400" algn="l"/>
                        </a:tabLst>
                      </a:pPr>
                      <a:endParaRPr lang="de-CH" sz="1800" b="0" kern="1200" dirty="0">
                        <a:solidFill>
                          <a:schemeClr val="tx2"/>
                        </a:solidFill>
                        <a:latin typeface="Arial" charset="0"/>
                        <a:ea typeface="Arial" charset="0"/>
                        <a:cs typeface="Arial" charset="0"/>
                      </a:endParaRPr>
                    </a:p>
                  </a:txBody>
                  <a:tcPr marL="0" marR="0" marT="72000" marB="72000"/>
                </a:tc>
                <a:extLst>
                  <a:ext uri="{0D108BD9-81ED-4DB2-BD59-A6C34878D82A}">
                    <a16:rowId xmlns:a16="http://schemas.microsoft.com/office/drawing/2014/main" xmlns="" val="2895362760"/>
                  </a:ext>
                </a:extLst>
              </a:tr>
            </a:tbl>
          </a:graphicData>
        </a:graphic>
      </p:graphicFrame>
      <p:sp>
        <p:nvSpPr>
          <p:cNvPr id="8" name="Textplatzhalter 7">
            <a:extLst>
              <a:ext uri="{FF2B5EF4-FFF2-40B4-BE49-F238E27FC236}">
                <a16:creationId xmlns:a16="http://schemas.microsoft.com/office/drawing/2014/main" xmlns="" id="{D4046074-8F77-0D43-88F4-58AEFE6AEDDE}"/>
              </a:ext>
            </a:extLst>
          </p:cNvPr>
          <p:cNvSpPr>
            <a:spLocks noGrp="1"/>
          </p:cNvSpPr>
          <p:nvPr>
            <p:ph type="body" sz="quarter" idx="10"/>
          </p:nvPr>
        </p:nvSpPr>
        <p:spPr/>
        <p:txBody>
          <a:bodyPr/>
          <a:lstStyle/>
          <a:p>
            <a:r>
              <a:rPr lang="de-DE" dirty="0"/>
              <a:t> </a:t>
            </a:r>
          </a:p>
        </p:txBody>
      </p:sp>
      <p:sp>
        <p:nvSpPr>
          <p:cNvPr id="2" name="Title 1"/>
          <p:cNvSpPr>
            <a:spLocks noGrp="1"/>
          </p:cNvSpPr>
          <p:nvPr>
            <p:ph type="title"/>
          </p:nvPr>
        </p:nvSpPr>
        <p:spPr>
          <a:xfrm>
            <a:off x="468313" y="422764"/>
            <a:ext cx="8207375" cy="1063136"/>
          </a:xfrm>
        </p:spPr>
        <p:txBody>
          <a:bodyPr/>
          <a:lstStyle/>
          <a:p>
            <a:r>
              <a:rPr lang="de-CH" dirty="0" smtClean="0"/>
              <a:t>5. Geschäftsführung der Anlagestiftung </a:t>
            </a:r>
            <a:r>
              <a:rPr lang="de-CH" dirty="0"/>
              <a:t/>
            </a:r>
            <a:br>
              <a:rPr lang="de-CH" dirty="0"/>
            </a:br>
            <a:endParaRPr lang="de-CH" dirty="0"/>
          </a:p>
        </p:txBody>
      </p:sp>
    </p:spTree>
    <p:extLst>
      <p:ext uri="{BB962C8B-B14F-4D97-AF65-F5344CB8AC3E}">
        <p14:creationId xmlns:p14="http://schemas.microsoft.com/office/powerpoint/2010/main" val="571585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68313" y="881691"/>
            <a:ext cx="8207375" cy="288032"/>
          </a:xfrm>
        </p:spPr>
        <p:txBody>
          <a:bodyPr/>
          <a:lstStyle/>
          <a:p>
            <a:r>
              <a:rPr lang="de-CH" dirty="0"/>
              <a:t> </a:t>
            </a:r>
          </a:p>
        </p:txBody>
      </p:sp>
      <p:sp>
        <p:nvSpPr>
          <p:cNvPr id="10" name="Title 9"/>
          <p:cNvSpPr>
            <a:spLocks noGrp="1"/>
          </p:cNvSpPr>
          <p:nvPr>
            <p:ph type="title"/>
          </p:nvPr>
        </p:nvSpPr>
        <p:spPr/>
        <p:txBody>
          <a:bodyPr/>
          <a:lstStyle/>
          <a:p>
            <a:r>
              <a:rPr lang="de-CH" dirty="0" smtClean="0"/>
              <a:t>6. Strategie </a:t>
            </a:r>
            <a:r>
              <a:rPr lang="de-CH" dirty="0"/>
              <a:t>SFP AST Global Core </a:t>
            </a:r>
            <a:r>
              <a:rPr lang="de-CH" dirty="0" smtClean="0"/>
              <a:t>Property</a:t>
            </a:r>
            <a:endParaRPr lang="de-CH" dirty="0"/>
          </a:p>
        </p:txBody>
      </p:sp>
      <p:sp>
        <p:nvSpPr>
          <p:cNvPr id="3" name="Textfeld 2">
            <a:extLst>
              <a:ext uri="{FF2B5EF4-FFF2-40B4-BE49-F238E27FC236}">
                <a16:creationId xmlns:a16="http://schemas.microsoft.com/office/drawing/2014/main" xmlns="" id="{88F0BB46-9A9B-A848-A492-A449B1602279}"/>
              </a:ext>
            </a:extLst>
          </p:cNvPr>
          <p:cNvSpPr txBox="1"/>
          <p:nvPr/>
        </p:nvSpPr>
        <p:spPr>
          <a:xfrm>
            <a:off x="-316006" y="2077571"/>
            <a:ext cx="0" cy="0"/>
          </a:xfrm>
          <a:prstGeom prst="rect">
            <a:avLst/>
          </a:prstGeom>
          <a:noFill/>
        </p:spPr>
        <p:txBody>
          <a:bodyPr wrap="none" lIns="0" tIns="0" rIns="0" bIns="0" rtlCol="0">
            <a:noAutofit/>
          </a:bodyPr>
          <a:lstStyle/>
          <a:p>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85266"/>
            <a:ext cx="7596796" cy="4936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296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FP">
  <a:themeElements>
    <a:clrScheme name="SFP 2019 2">
      <a:dk1>
        <a:srgbClr val="000000"/>
      </a:dk1>
      <a:lt1>
        <a:srgbClr val="FFFFFF"/>
      </a:lt1>
      <a:dk2>
        <a:srgbClr val="414F59"/>
      </a:dk2>
      <a:lt2>
        <a:srgbClr val="E7E6E6"/>
      </a:lt2>
      <a:accent1>
        <a:srgbClr val="1664A3"/>
      </a:accent1>
      <a:accent2>
        <a:srgbClr val="955059"/>
      </a:accent2>
      <a:accent3>
        <a:srgbClr val="455F51"/>
      </a:accent3>
      <a:accent4>
        <a:srgbClr val="B19137"/>
      </a:accent4>
      <a:accent5>
        <a:srgbClr val="FFFFFF"/>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SFP PPT-Vorlage 4zu3 2017-08-31v2</Template>
  <TotalTime>0</TotalTime>
  <Words>1899</Words>
  <Application>Microsoft Office PowerPoint</Application>
  <PresentationFormat>On-screen Show (4:3)</PresentationFormat>
  <Paragraphs>309</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SFP</vt:lpstr>
      <vt:lpstr>SFP Anlagestiftung</vt:lpstr>
      <vt:lpstr>Agenda</vt:lpstr>
      <vt:lpstr>1. Einführung</vt:lpstr>
      <vt:lpstr>2. Stiftungsrat</vt:lpstr>
      <vt:lpstr>3. Juristische Organisation (1/2)</vt:lpstr>
      <vt:lpstr>3. Juristische Organisation (2/2)</vt:lpstr>
      <vt:lpstr>4. Operative Organisation</vt:lpstr>
      <vt:lpstr>5. Geschäftsführung der Anlagestiftung  </vt:lpstr>
      <vt:lpstr>6. Strategie SFP AST Global Core Property</vt:lpstr>
      <vt:lpstr>6. Anlagefokus SFP AST Global Core Property</vt:lpstr>
      <vt:lpstr>6. Highlights SFP AST Global Core Property Wichtigste Portfoliokennzahlen – Überblick</vt:lpstr>
      <vt:lpstr>6. Erfahrenes Team mit Marktnähe</vt:lpstr>
      <vt:lpstr>7. SFP AST Swiss Real Estate</vt:lpstr>
      <vt:lpstr>7. SFP AST Swiss Real Estate</vt:lpstr>
      <vt:lpstr>7. SFP AST Swiss Real Estate</vt:lpstr>
      <vt:lpstr>7. Rotationsprinzip bei der Akquisition</vt:lpstr>
      <vt:lpstr>7. Rotationsprinzip – Fallbeispiel</vt:lpstr>
      <vt:lpstr>7. Rotationsprinzip – Verzicht eines Gefässes</vt:lpstr>
      <vt:lpstr>8. Ausblick – Aktivitäten 2019</vt:lpstr>
      <vt:lpstr>Disclaimer</vt:lpstr>
      <vt:lpstr>Adresse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Frédéric Praplan</dc:creator>
  <cp:lastModifiedBy>Patrick Dobler</cp:lastModifiedBy>
  <cp:revision>945</cp:revision>
  <cp:lastPrinted>2019-06-04T12:14:19Z</cp:lastPrinted>
  <dcterms:created xsi:type="dcterms:W3CDTF">2017-08-31T15:05:07Z</dcterms:created>
  <dcterms:modified xsi:type="dcterms:W3CDTF">2019-06-04T15:25:27Z</dcterms:modified>
</cp:coreProperties>
</file>