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274" r:id="rId5"/>
    <p:sldId id="257" r:id="rId6"/>
    <p:sldId id="276" r:id="rId7"/>
    <p:sldId id="282" r:id="rId8"/>
    <p:sldId id="259" r:id="rId9"/>
    <p:sldId id="275" r:id="rId10"/>
    <p:sldId id="293" r:id="rId11"/>
    <p:sldId id="281" r:id="rId12"/>
    <p:sldId id="287" r:id="rId13"/>
    <p:sldId id="278" r:id="rId14"/>
    <p:sldId id="279" r:id="rId15"/>
    <p:sldId id="283" r:id="rId16"/>
    <p:sldId id="284" r:id="rId17"/>
    <p:sldId id="288" r:id="rId18"/>
    <p:sldId id="285" r:id="rId19"/>
  </p:sldIdLst>
  <p:sldSz cx="12192000" cy="6858000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7B7"/>
    <a:srgbClr val="9ED2D8"/>
    <a:srgbClr val="A0C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7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21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FC505-9C1C-4D95-832D-EBAA5BF50FFC}" type="datetimeFigureOut">
              <a:rPr lang="de-DE" smtClean="0"/>
              <a:t>07.07.22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97444-B5EB-4873-9BA2-1E1998CE89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68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2F76494-51CF-4A3C-9DAD-6AC970E0DF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05" r="12154"/>
          <a:stretch/>
        </p:blipFill>
        <p:spPr>
          <a:xfrm>
            <a:off x="9831" y="-217136"/>
            <a:ext cx="12182169" cy="709480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3DE473C-2C32-4E12-B353-059251B03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652463"/>
            <a:ext cx="7643812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366CECC-4306-43E6-AAF4-20FCC4411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3132138"/>
            <a:ext cx="7643812" cy="1262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033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b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FC057F0-0A3A-4EC6-A4DE-B897C74A8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" r="319"/>
          <a:stretch/>
        </p:blipFill>
        <p:spPr>
          <a:xfrm>
            <a:off x="0" y="5969842"/>
            <a:ext cx="12191999" cy="88815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63D01C7-32AA-49F4-B6A4-A74EDB779B7A}"/>
              </a:ext>
            </a:extLst>
          </p:cNvPr>
          <p:cNvSpPr/>
          <p:nvPr userDrawn="1"/>
        </p:nvSpPr>
        <p:spPr>
          <a:xfrm>
            <a:off x="0" y="0"/>
            <a:ext cx="4787900" cy="6416481"/>
          </a:xfrm>
          <a:prstGeom prst="rect">
            <a:avLst/>
          </a:prstGeom>
          <a:solidFill>
            <a:srgbClr val="9E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AFB250CE-DDB0-4D90-A3AB-1676A94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243" y="641648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C3EC3EE-F1F4-4FE4-BD4A-1081528342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B829379-26E8-4108-8075-A2A53EA77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9773" y="915968"/>
            <a:ext cx="3271552" cy="59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0BAAEF9-2FAD-446E-A76B-C3E99B6483B2}"/>
              </a:ext>
            </a:extLst>
          </p:cNvPr>
          <p:cNvSpPr/>
          <p:nvPr userDrawn="1"/>
        </p:nvSpPr>
        <p:spPr>
          <a:xfrm>
            <a:off x="0" y="441519"/>
            <a:ext cx="330200" cy="6416481"/>
          </a:xfrm>
          <a:prstGeom prst="rect">
            <a:avLst/>
          </a:prstGeom>
          <a:solidFill>
            <a:srgbClr val="9E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2B81C51-611D-4955-833F-2C8214F8FC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78392" y="915968"/>
            <a:ext cx="6175407" cy="486881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F4A015-C132-49F9-9CCA-11EC8C2494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01" y="20536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6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b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1776F660-5E42-42F8-8CD7-8F96ABD0F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" r="319"/>
          <a:stretch/>
        </p:blipFill>
        <p:spPr>
          <a:xfrm>
            <a:off x="0" y="5969842"/>
            <a:ext cx="12191999" cy="88815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63D01C7-32AA-49F4-B6A4-A74EDB779B7A}"/>
              </a:ext>
            </a:extLst>
          </p:cNvPr>
          <p:cNvSpPr/>
          <p:nvPr userDrawn="1"/>
        </p:nvSpPr>
        <p:spPr>
          <a:xfrm>
            <a:off x="0" y="0"/>
            <a:ext cx="4787900" cy="6416481"/>
          </a:xfrm>
          <a:prstGeom prst="rect">
            <a:avLst/>
          </a:prstGeom>
          <a:solidFill>
            <a:srgbClr val="9E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AFB250CE-DDB0-4D90-A3AB-1676A94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243" y="641648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C3EC3EE-F1F4-4FE4-BD4A-1081528342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B829379-26E8-4108-8075-A2A53EA7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992" y="976203"/>
            <a:ext cx="5691221" cy="59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26A7B7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9DB41F4-DB34-4701-8DCF-818FFAC71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0993" y="1573603"/>
            <a:ext cx="5691220" cy="442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Untertitelformat bearbeiten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0BAAEF9-2FAD-446E-A76B-C3E99B6483B2}"/>
              </a:ext>
            </a:extLst>
          </p:cNvPr>
          <p:cNvSpPr/>
          <p:nvPr userDrawn="1"/>
        </p:nvSpPr>
        <p:spPr>
          <a:xfrm>
            <a:off x="0" y="441519"/>
            <a:ext cx="330200" cy="6416481"/>
          </a:xfrm>
          <a:prstGeom prst="rect">
            <a:avLst/>
          </a:prstGeom>
          <a:solidFill>
            <a:srgbClr val="9E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DDAFF3A-FC78-4E48-9096-0E51C01C5E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976203"/>
            <a:ext cx="5178391" cy="4808580"/>
          </a:xfrm>
          <a:prstGeom prst="rect">
            <a:avLst/>
          </a:prstGeom>
          <a:solidFill>
            <a:schemeClr val="bg1"/>
          </a:solidFill>
        </p:spPr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8E1B259-3C10-444B-87DB-D003C2CE96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60992" y="2192364"/>
            <a:ext cx="5691221" cy="359241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F31B0ED-9569-419E-8204-020F027742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01" y="20536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17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b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3A03B58-EC9F-41F7-AC78-A6383DDFC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" r="319"/>
          <a:stretch/>
        </p:blipFill>
        <p:spPr>
          <a:xfrm>
            <a:off x="0" y="5969842"/>
            <a:ext cx="12191999" cy="88815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63D01C7-32AA-49F4-B6A4-A74EDB779B7A}"/>
              </a:ext>
            </a:extLst>
          </p:cNvPr>
          <p:cNvSpPr/>
          <p:nvPr userDrawn="1"/>
        </p:nvSpPr>
        <p:spPr>
          <a:xfrm>
            <a:off x="0" y="0"/>
            <a:ext cx="2071171" cy="6416481"/>
          </a:xfrm>
          <a:prstGeom prst="rect">
            <a:avLst/>
          </a:prstGeom>
          <a:solidFill>
            <a:srgbClr val="9E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AFB250CE-DDB0-4D90-A3AB-1676A94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243" y="641648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C3EC3EE-F1F4-4FE4-BD4A-1081528342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B829379-26E8-4108-8075-A2A53EA7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677" y="365126"/>
            <a:ext cx="8952123" cy="59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26A7B7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9DB41F4-DB34-4701-8DCF-818FFAC71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1678" y="962526"/>
            <a:ext cx="8952122" cy="442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Untertitelformat bearbeiten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0BAAEF9-2FAD-446E-A76B-C3E99B6483B2}"/>
              </a:ext>
            </a:extLst>
          </p:cNvPr>
          <p:cNvSpPr/>
          <p:nvPr userDrawn="1"/>
        </p:nvSpPr>
        <p:spPr>
          <a:xfrm>
            <a:off x="0" y="441519"/>
            <a:ext cx="330200" cy="6416481"/>
          </a:xfrm>
          <a:prstGeom prst="rect">
            <a:avLst/>
          </a:prstGeom>
          <a:solidFill>
            <a:srgbClr val="9E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2B81C51-611D-4955-833F-2C8214F8FC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01678" y="1597025"/>
            <a:ext cx="8952122" cy="418775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BA77823-33C8-4776-AAFC-14827DBD18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01" y="20536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60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m und Inhalt_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C51D9912-3394-418A-995C-C04AF9FB1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" r="319"/>
          <a:stretch/>
        </p:blipFill>
        <p:spPr>
          <a:xfrm>
            <a:off x="0" y="5969842"/>
            <a:ext cx="12191999" cy="88815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ABEECF5-657A-4797-A9A1-5456500C2B1B}"/>
              </a:ext>
            </a:extLst>
          </p:cNvPr>
          <p:cNvSpPr/>
          <p:nvPr userDrawn="1"/>
        </p:nvSpPr>
        <p:spPr>
          <a:xfrm>
            <a:off x="0" y="0"/>
            <a:ext cx="12192000" cy="2816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AFB250CE-DDB0-4D90-A3AB-1676A94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243" y="641648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C3EC3EE-F1F4-4FE4-BD4A-1081528342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B829379-26E8-4108-8075-A2A53EA7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9DB41F4-DB34-4701-8DCF-818FFAC71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2526"/>
            <a:ext cx="10515600" cy="442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Untertitelformat bearbeiten</a:t>
            </a:r>
          </a:p>
        </p:txBody>
      </p:sp>
      <p:sp>
        <p:nvSpPr>
          <p:cNvPr id="10" name="Freeform: Shape 18">
            <a:extLst>
              <a:ext uri="{FF2B5EF4-FFF2-40B4-BE49-F238E27FC236}">
                <a16:creationId xmlns:a16="http://schemas.microsoft.com/office/drawing/2014/main" id="{48473D4D-BC69-4BB8-AC15-F03A05AAC50A}"/>
              </a:ext>
            </a:extLst>
          </p:cNvPr>
          <p:cNvSpPr/>
          <p:nvPr userDrawn="1"/>
        </p:nvSpPr>
        <p:spPr>
          <a:xfrm>
            <a:off x="5067320" y="1788041"/>
            <a:ext cx="2057359" cy="1028253"/>
          </a:xfrm>
          <a:custGeom>
            <a:avLst/>
            <a:gdLst>
              <a:gd name="connsiteX0" fmla="*/ 1028679 w 2057359"/>
              <a:gd name="connsiteY0" fmla="*/ 0 h 1028253"/>
              <a:gd name="connsiteX1" fmla="*/ 2052070 w 2057359"/>
              <a:gd name="connsiteY1" fmla="*/ 923522 h 1028253"/>
              <a:gd name="connsiteX2" fmla="*/ 2057359 w 2057359"/>
              <a:gd name="connsiteY2" fmla="*/ 1028253 h 1028253"/>
              <a:gd name="connsiteX3" fmla="*/ 0 w 2057359"/>
              <a:gd name="connsiteY3" fmla="*/ 1028253 h 1028253"/>
              <a:gd name="connsiteX4" fmla="*/ 5288 w 2057359"/>
              <a:gd name="connsiteY4" fmla="*/ 923522 h 1028253"/>
              <a:gd name="connsiteX5" fmla="*/ 1028679 w 2057359"/>
              <a:gd name="connsiteY5" fmla="*/ 0 h 102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7359" h="1028253">
                <a:moveTo>
                  <a:pt x="1028679" y="0"/>
                </a:moveTo>
                <a:cubicBezTo>
                  <a:pt x="1561307" y="0"/>
                  <a:pt x="1999390" y="404794"/>
                  <a:pt x="2052070" y="923522"/>
                </a:cubicBezTo>
                <a:lnTo>
                  <a:pt x="2057359" y="1028253"/>
                </a:lnTo>
                <a:lnTo>
                  <a:pt x="0" y="1028253"/>
                </a:lnTo>
                <a:lnTo>
                  <a:pt x="5288" y="923522"/>
                </a:lnTo>
                <a:cubicBezTo>
                  <a:pt x="57968" y="404794"/>
                  <a:pt x="496052" y="0"/>
                  <a:pt x="1028679" y="0"/>
                </a:cubicBezTo>
                <a:close/>
              </a:path>
            </a:pathLst>
          </a:custGeom>
          <a:solidFill>
            <a:srgbClr val="26A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34D2AE87-9D91-4159-A733-48B198B1AD3A}"/>
              </a:ext>
            </a:extLst>
          </p:cNvPr>
          <p:cNvSpPr/>
          <p:nvPr userDrawn="1"/>
        </p:nvSpPr>
        <p:spPr>
          <a:xfrm>
            <a:off x="8680469" y="1788041"/>
            <a:ext cx="2057359" cy="1028253"/>
          </a:xfrm>
          <a:custGeom>
            <a:avLst/>
            <a:gdLst>
              <a:gd name="connsiteX0" fmla="*/ 1028679 w 2057359"/>
              <a:gd name="connsiteY0" fmla="*/ 0 h 1028253"/>
              <a:gd name="connsiteX1" fmla="*/ 2052070 w 2057359"/>
              <a:gd name="connsiteY1" fmla="*/ 923522 h 1028253"/>
              <a:gd name="connsiteX2" fmla="*/ 2057359 w 2057359"/>
              <a:gd name="connsiteY2" fmla="*/ 1028253 h 1028253"/>
              <a:gd name="connsiteX3" fmla="*/ 0 w 2057359"/>
              <a:gd name="connsiteY3" fmla="*/ 1028253 h 1028253"/>
              <a:gd name="connsiteX4" fmla="*/ 5288 w 2057359"/>
              <a:gd name="connsiteY4" fmla="*/ 923522 h 1028253"/>
              <a:gd name="connsiteX5" fmla="*/ 1028679 w 2057359"/>
              <a:gd name="connsiteY5" fmla="*/ 0 h 102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7359" h="1028253">
                <a:moveTo>
                  <a:pt x="1028679" y="0"/>
                </a:moveTo>
                <a:cubicBezTo>
                  <a:pt x="1561307" y="0"/>
                  <a:pt x="1999390" y="404794"/>
                  <a:pt x="2052070" y="923522"/>
                </a:cubicBezTo>
                <a:lnTo>
                  <a:pt x="2057359" y="1028253"/>
                </a:lnTo>
                <a:lnTo>
                  <a:pt x="0" y="1028253"/>
                </a:lnTo>
                <a:lnTo>
                  <a:pt x="5288" y="923522"/>
                </a:lnTo>
                <a:cubicBezTo>
                  <a:pt x="57968" y="404794"/>
                  <a:pt x="496052" y="0"/>
                  <a:pt x="1028679" y="0"/>
                </a:cubicBezTo>
                <a:close/>
              </a:path>
            </a:pathLst>
          </a:custGeom>
          <a:solidFill>
            <a:srgbClr val="26A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E455C23C-0F12-4B28-A698-19A360DB4E1B}"/>
              </a:ext>
            </a:extLst>
          </p:cNvPr>
          <p:cNvSpPr/>
          <p:nvPr userDrawn="1"/>
        </p:nvSpPr>
        <p:spPr>
          <a:xfrm>
            <a:off x="1454171" y="1788041"/>
            <a:ext cx="2057359" cy="1028253"/>
          </a:xfrm>
          <a:custGeom>
            <a:avLst/>
            <a:gdLst>
              <a:gd name="connsiteX0" fmla="*/ 1028679 w 2057359"/>
              <a:gd name="connsiteY0" fmla="*/ 0 h 1028253"/>
              <a:gd name="connsiteX1" fmla="*/ 2052070 w 2057359"/>
              <a:gd name="connsiteY1" fmla="*/ 923522 h 1028253"/>
              <a:gd name="connsiteX2" fmla="*/ 2057359 w 2057359"/>
              <a:gd name="connsiteY2" fmla="*/ 1028253 h 1028253"/>
              <a:gd name="connsiteX3" fmla="*/ 0 w 2057359"/>
              <a:gd name="connsiteY3" fmla="*/ 1028253 h 1028253"/>
              <a:gd name="connsiteX4" fmla="*/ 5288 w 2057359"/>
              <a:gd name="connsiteY4" fmla="*/ 923522 h 1028253"/>
              <a:gd name="connsiteX5" fmla="*/ 1028679 w 2057359"/>
              <a:gd name="connsiteY5" fmla="*/ 0 h 102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7359" h="1028253">
                <a:moveTo>
                  <a:pt x="1028679" y="0"/>
                </a:moveTo>
                <a:cubicBezTo>
                  <a:pt x="1561307" y="0"/>
                  <a:pt x="1999390" y="404794"/>
                  <a:pt x="2052070" y="923522"/>
                </a:cubicBezTo>
                <a:lnTo>
                  <a:pt x="2057359" y="1028253"/>
                </a:lnTo>
                <a:lnTo>
                  <a:pt x="0" y="1028253"/>
                </a:lnTo>
                <a:lnTo>
                  <a:pt x="5288" y="923522"/>
                </a:lnTo>
                <a:cubicBezTo>
                  <a:pt x="57968" y="404794"/>
                  <a:pt x="496052" y="0"/>
                  <a:pt x="1028679" y="0"/>
                </a:cubicBezTo>
                <a:close/>
              </a:path>
            </a:pathLst>
          </a:custGeom>
          <a:solidFill>
            <a:srgbClr val="26A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870B9D7-021B-4122-9581-7830A3E7A6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0825" y="1854268"/>
            <a:ext cx="1924050" cy="1924050"/>
          </a:xfrm>
          <a:prstGeom prst="ellipse">
            <a:avLst/>
          </a:prstGeom>
          <a:solidFill>
            <a:schemeClr val="bg1"/>
          </a:solidFill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txBody>
          <a:bodyPr/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6E42B25-2E4F-4518-801E-B67FE9DD1F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3975" y="1854268"/>
            <a:ext cx="1924050" cy="1924050"/>
          </a:xfrm>
          <a:prstGeom prst="ellipse">
            <a:avLst/>
          </a:prstGeom>
          <a:solidFill>
            <a:schemeClr val="bg1"/>
          </a:solidFill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txBody>
          <a:bodyPr/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4624C72E-D3D3-4B41-B5C8-0622BAEDC1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7125" y="1854268"/>
            <a:ext cx="1924050" cy="1924050"/>
          </a:xfrm>
          <a:prstGeom prst="ellipse">
            <a:avLst/>
          </a:prstGeom>
          <a:solidFill>
            <a:schemeClr val="bg1"/>
          </a:solidFill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txBody>
          <a:bodyPr/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F26434C-D1E8-4105-AB25-892269366F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1400" y="4340994"/>
            <a:ext cx="2882900" cy="14502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algn="just">
              <a:defRPr sz="1400"/>
            </a:lvl2pPr>
            <a:lvl3pPr algn="just">
              <a:defRPr sz="1400"/>
            </a:lvl3pPr>
            <a:lvl4pPr algn="just">
              <a:defRPr sz="1400"/>
            </a:lvl4pPr>
            <a:lvl5pPr algn="just">
              <a:defRPr sz="1400"/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F0DCD30-42F5-4D6A-82EC-AE104204F0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1400" y="3941694"/>
            <a:ext cx="2882900" cy="3234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E0D2A553-DCC1-41C0-BD94-CDB2AC2F53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4550" y="4340994"/>
            <a:ext cx="2882900" cy="14502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algn="just">
              <a:defRPr sz="1400"/>
            </a:lvl2pPr>
            <a:lvl3pPr algn="just">
              <a:defRPr sz="1400"/>
            </a:lvl3pPr>
            <a:lvl4pPr algn="just">
              <a:defRPr sz="1400"/>
            </a:lvl4pPr>
            <a:lvl5pPr algn="just">
              <a:defRPr sz="1400"/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D0C82CDF-4F9D-44A4-835D-F4F5EA9D57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4550" y="3941694"/>
            <a:ext cx="2882900" cy="3234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F63313FF-067A-464C-A8BC-2381651E63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67700" y="4340994"/>
            <a:ext cx="2882900" cy="14502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algn="just">
              <a:defRPr sz="1400"/>
            </a:lvl2pPr>
            <a:lvl3pPr algn="just">
              <a:defRPr sz="1400"/>
            </a:lvl3pPr>
            <a:lvl4pPr algn="just">
              <a:defRPr sz="1400"/>
            </a:lvl4pPr>
            <a:lvl5pPr algn="just">
              <a:defRPr sz="1400"/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7F8DEC3-0482-4D73-B34E-A64A385987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67700" y="3941694"/>
            <a:ext cx="2882900" cy="3234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Lorem ipsum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667F67C7-2376-4882-B1FE-208877A36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01" y="20536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51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orient="horz" pos="120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_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0813C37-C048-41EA-876D-70035513DA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" r="319"/>
          <a:stretch/>
        </p:blipFill>
        <p:spPr>
          <a:xfrm>
            <a:off x="0" y="5969842"/>
            <a:ext cx="12191999" cy="88815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ABEECF5-657A-4797-A9A1-5456500C2B1B}"/>
              </a:ext>
            </a:extLst>
          </p:cNvPr>
          <p:cNvSpPr/>
          <p:nvPr userDrawn="1"/>
        </p:nvSpPr>
        <p:spPr>
          <a:xfrm>
            <a:off x="0" y="1"/>
            <a:ext cx="12192000" cy="1739900"/>
          </a:xfrm>
          <a:prstGeom prst="rect">
            <a:avLst/>
          </a:prstGeom>
          <a:solidFill>
            <a:srgbClr val="9E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AFB250CE-DDB0-4D90-A3AB-1676A94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243" y="641648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C3EC3EE-F1F4-4FE4-BD4A-1081528342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B829379-26E8-4108-8075-A2A53EA7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9DB41F4-DB34-4701-8DCF-818FFAC71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2526"/>
            <a:ext cx="10515600" cy="442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C2B0A7C-0C56-4788-A6C3-CC2BCD9CD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01" y="20536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68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_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0813C37-C048-41EA-876D-70035513DA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" r="319"/>
          <a:stretch/>
        </p:blipFill>
        <p:spPr>
          <a:xfrm>
            <a:off x="0" y="5969842"/>
            <a:ext cx="12191999" cy="88815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ABEECF5-657A-4797-A9A1-5456500C2B1B}"/>
              </a:ext>
            </a:extLst>
          </p:cNvPr>
          <p:cNvSpPr/>
          <p:nvPr userDrawn="1"/>
        </p:nvSpPr>
        <p:spPr>
          <a:xfrm>
            <a:off x="0" y="0"/>
            <a:ext cx="12192000" cy="2697479"/>
          </a:xfrm>
          <a:prstGeom prst="rect">
            <a:avLst/>
          </a:prstGeom>
          <a:solidFill>
            <a:srgbClr val="9E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AFB250CE-DDB0-4D90-A3AB-1676A94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243" y="641648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C3EC3EE-F1F4-4FE4-BD4A-1081528342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B829379-26E8-4108-8075-A2A53EA7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9DB41F4-DB34-4701-8DCF-818FFAC71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2526"/>
            <a:ext cx="10515600" cy="442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AB6028-945A-4226-9D5A-1D87ECD39D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01" y="20536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9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2952AC4-AD03-43E7-81CA-1D5237566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" r="319"/>
          <a:stretch/>
        </p:blipFill>
        <p:spPr>
          <a:xfrm>
            <a:off x="0" y="5969842"/>
            <a:ext cx="12191999" cy="88815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ABEECF5-657A-4797-A9A1-5456500C2B1B}"/>
              </a:ext>
            </a:extLst>
          </p:cNvPr>
          <p:cNvSpPr/>
          <p:nvPr userDrawn="1"/>
        </p:nvSpPr>
        <p:spPr>
          <a:xfrm>
            <a:off x="0" y="1"/>
            <a:ext cx="12192000" cy="1739900"/>
          </a:xfrm>
          <a:prstGeom prst="rect">
            <a:avLst/>
          </a:prstGeom>
          <a:solidFill>
            <a:srgbClr val="9E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AFB250CE-DDB0-4D90-A3AB-1676A94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243" y="641648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C3EC3EE-F1F4-4FE4-BD4A-1081528342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B829379-26E8-4108-8075-A2A53EA7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9DB41F4-DB34-4701-8DCF-818FFAC71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2526"/>
            <a:ext cx="10515600" cy="442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Untertitelformat bearbeiten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44BCCA6-694F-47E2-864B-65A3733B95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17699"/>
            <a:ext cx="10515600" cy="386708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7B63BB7-C06B-4142-8E2F-115F091EBE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01" y="20536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64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_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187DE82-F569-4839-BA1D-950694C9E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" r="319"/>
          <a:stretch/>
        </p:blipFill>
        <p:spPr>
          <a:xfrm>
            <a:off x="0" y="5969842"/>
            <a:ext cx="12191999" cy="88815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ABEECF5-657A-4797-A9A1-5456500C2B1B}"/>
              </a:ext>
            </a:extLst>
          </p:cNvPr>
          <p:cNvSpPr/>
          <p:nvPr userDrawn="1"/>
        </p:nvSpPr>
        <p:spPr>
          <a:xfrm>
            <a:off x="0" y="1"/>
            <a:ext cx="12192000" cy="1739900"/>
          </a:xfrm>
          <a:prstGeom prst="rect">
            <a:avLst/>
          </a:prstGeom>
          <a:solidFill>
            <a:srgbClr val="9E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AFB250CE-DDB0-4D90-A3AB-1676A94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243" y="641648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C3EC3EE-F1F4-4FE4-BD4A-1081528342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B829379-26E8-4108-8075-A2A53EA7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9DB41F4-DB34-4701-8DCF-818FFAC71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2526"/>
            <a:ext cx="10515600" cy="442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725A60B-416E-4FAA-966D-866BE24CC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16113"/>
            <a:ext cx="5067300" cy="386866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70429D35-C635-49A6-ABD5-ADFEDBF786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2" y="1916113"/>
            <a:ext cx="5067300" cy="386866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E6BEF5-116A-4B61-A56C-57354B7C1B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01" y="20536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0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_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B2C6BBB-D47D-453A-80D6-162A09380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" r="319"/>
          <a:stretch/>
        </p:blipFill>
        <p:spPr>
          <a:xfrm>
            <a:off x="0" y="5969842"/>
            <a:ext cx="12191999" cy="88815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ABEECF5-657A-4797-A9A1-5456500C2B1B}"/>
              </a:ext>
            </a:extLst>
          </p:cNvPr>
          <p:cNvSpPr/>
          <p:nvPr userDrawn="1"/>
        </p:nvSpPr>
        <p:spPr>
          <a:xfrm>
            <a:off x="0" y="1"/>
            <a:ext cx="12192000" cy="1739900"/>
          </a:xfrm>
          <a:prstGeom prst="rect">
            <a:avLst/>
          </a:prstGeom>
          <a:solidFill>
            <a:srgbClr val="9E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AFB250CE-DDB0-4D90-A3AB-1676A94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243" y="641648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C3EC3EE-F1F4-4FE4-BD4A-1081528342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B829379-26E8-4108-8075-A2A53EA7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9DB41F4-DB34-4701-8DCF-818FFAC71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2526"/>
            <a:ext cx="10515600" cy="442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Untertitelformat bearbeiten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7E1296A0-4EE3-4F2C-93C4-771EF2E2D5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8" y="1916113"/>
            <a:ext cx="5065712" cy="386683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A10047B6-0ACC-4CE4-932C-28BEFA8B73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2" y="1917953"/>
            <a:ext cx="5067300" cy="3866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FA3E7A4-389F-4DED-A214-145A45B24B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01" y="20536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3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und Inhalt_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D9F59E6-D435-4940-B967-79B5223E4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" r="319"/>
          <a:stretch/>
        </p:blipFill>
        <p:spPr>
          <a:xfrm>
            <a:off x="0" y="5969842"/>
            <a:ext cx="12191999" cy="88815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ABEECF5-657A-4797-A9A1-5456500C2B1B}"/>
              </a:ext>
            </a:extLst>
          </p:cNvPr>
          <p:cNvSpPr/>
          <p:nvPr userDrawn="1"/>
        </p:nvSpPr>
        <p:spPr>
          <a:xfrm>
            <a:off x="0" y="1"/>
            <a:ext cx="12192000" cy="1739900"/>
          </a:xfrm>
          <a:prstGeom prst="rect">
            <a:avLst/>
          </a:prstGeom>
          <a:solidFill>
            <a:srgbClr val="9E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AFB250CE-DDB0-4D90-A3AB-1676A94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243" y="641648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C3EC3EE-F1F4-4FE4-BD4A-1081528342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B829379-26E8-4108-8075-A2A53EA7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9DB41F4-DB34-4701-8DCF-818FFAC71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2526"/>
            <a:ext cx="10515600" cy="442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Untertitelformat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4419EC4B-EC78-4A2B-9F86-E8591BC7E2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2" y="1917869"/>
            <a:ext cx="5067300" cy="38669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iagrammplatzhalter 3">
            <a:extLst>
              <a:ext uri="{FF2B5EF4-FFF2-40B4-BE49-F238E27FC236}">
                <a16:creationId xmlns:a16="http://schemas.microsoft.com/office/drawing/2014/main" id="{5C67491B-ACAA-4F71-9837-8A7607D49EA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39788" y="1916113"/>
            <a:ext cx="5065712" cy="38687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502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Alternati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A9925D5-C22A-41C8-8674-DCD9DC4A9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36"/>
          <a:stretch/>
        </p:blipFill>
        <p:spPr>
          <a:xfrm>
            <a:off x="0" y="0"/>
            <a:ext cx="12192000" cy="656113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3DE473C-2C32-4E12-B353-059251B03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1449" y="546099"/>
            <a:ext cx="8640763" cy="1871663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366CECC-4306-43E6-AAF4-20FCC4411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1449" y="2509838"/>
            <a:ext cx="8640763" cy="5556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0952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pos="170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2F76494-51CF-4A3C-9DAD-6AC970E0DF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05" r="12154"/>
          <a:stretch/>
        </p:blipFill>
        <p:spPr>
          <a:xfrm>
            <a:off x="9831" y="-217136"/>
            <a:ext cx="12182169" cy="7094801"/>
          </a:xfrm>
          <a:prstGeom prst="rect">
            <a:avLst/>
          </a:prstGeom>
        </p:spPr>
      </p:pic>
      <p:sp>
        <p:nvSpPr>
          <p:cNvPr id="5" name="Untertitel 2">
            <a:extLst>
              <a:ext uri="{FF2B5EF4-FFF2-40B4-BE49-F238E27FC236}">
                <a16:creationId xmlns:a16="http://schemas.microsoft.com/office/drawing/2014/main" id="{338287EF-A7D8-4419-9CC9-8241183B84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132138"/>
            <a:ext cx="7643812" cy="1262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Kontaktdaten bearbeiten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AB3B042-012F-4B8A-9040-AE0A7DF5940C}"/>
              </a:ext>
            </a:extLst>
          </p:cNvPr>
          <p:cNvSpPr txBox="1"/>
          <p:nvPr userDrawn="1"/>
        </p:nvSpPr>
        <p:spPr>
          <a:xfrm>
            <a:off x="839788" y="2082800"/>
            <a:ext cx="7643812" cy="104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Vielen Dank!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A3CDD9-B33C-4FC5-A870-316EF1A5A8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90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_Alternati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A9925D5-C22A-41C8-8674-DCD9DC4A9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36"/>
          <a:stretch/>
        </p:blipFill>
        <p:spPr>
          <a:xfrm>
            <a:off x="0" y="0"/>
            <a:ext cx="12192000" cy="6561138"/>
          </a:xfrm>
          <a:prstGeom prst="rect">
            <a:avLst/>
          </a:prstGeom>
        </p:spPr>
      </p:pic>
      <p:sp>
        <p:nvSpPr>
          <p:cNvPr id="5" name="Untertitel 2">
            <a:extLst>
              <a:ext uri="{FF2B5EF4-FFF2-40B4-BE49-F238E27FC236}">
                <a16:creationId xmlns:a16="http://schemas.microsoft.com/office/drawing/2014/main" id="{3FC385AF-FB16-4CA9-AFA8-BDBA3966A3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11450" y="2183194"/>
            <a:ext cx="7643812" cy="1262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Kontaktdaten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42F93FE-A294-4061-B962-FD78B902BC7C}"/>
              </a:ext>
            </a:extLst>
          </p:cNvPr>
          <p:cNvSpPr txBox="1"/>
          <p:nvPr userDrawn="1"/>
        </p:nvSpPr>
        <p:spPr>
          <a:xfrm>
            <a:off x="2711450" y="1133856"/>
            <a:ext cx="7643812" cy="104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</a:rPr>
              <a:t>Vielen Dank!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E318A8-8D73-4406-A3E0-063E1B9DB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933" y="0"/>
            <a:ext cx="2723067" cy="136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16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pos="170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_Alterna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8962FDF-B87B-41DE-BB18-87A3152100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51428"/>
            <a:ext cx="12192000" cy="2980944"/>
          </a:xfrm>
          <a:prstGeom prst="rect">
            <a:avLst/>
          </a:prstGeom>
        </p:spPr>
      </p:pic>
      <p:sp>
        <p:nvSpPr>
          <p:cNvPr id="5" name="Untertitel 2">
            <a:extLst>
              <a:ext uri="{FF2B5EF4-FFF2-40B4-BE49-F238E27FC236}">
                <a16:creationId xmlns:a16="http://schemas.microsoft.com/office/drawing/2014/main" id="{8EFC4B48-BF11-4328-A2F2-7BFC5376BB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30388" y="2128838"/>
            <a:ext cx="7643812" cy="1262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Kontaktdaten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5979DFA-8F99-4DF1-80A2-9551D97E1453}"/>
              </a:ext>
            </a:extLst>
          </p:cNvPr>
          <p:cNvSpPr txBox="1"/>
          <p:nvPr userDrawn="1"/>
        </p:nvSpPr>
        <p:spPr>
          <a:xfrm>
            <a:off x="1830388" y="1079500"/>
            <a:ext cx="7643812" cy="104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Vielen Dank!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376724-5ED1-44BC-92C4-9C6B59BF28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01" y="20536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7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3A227BC-6565-4018-AF05-41413DD94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01" y="20536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8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Alterna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53DE473C-2C32-4E12-B353-059251B03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5787" y="419099"/>
            <a:ext cx="9496425" cy="1782763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366CECC-4306-43E6-AAF4-20FCC4411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787" y="2293938"/>
            <a:ext cx="9496425" cy="563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8962FDF-B87B-41DE-BB18-87A3152100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51428"/>
            <a:ext cx="12192000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86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ACAFA7F-A728-4DD0-BB4B-AB778D78B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" r="319"/>
          <a:stretch/>
        </p:blipFill>
        <p:spPr>
          <a:xfrm>
            <a:off x="0" y="5969842"/>
            <a:ext cx="12191999" cy="888158"/>
          </a:xfrm>
          <a:prstGeom prst="rect">
            <a:avLst/>
          </a:prstGeom>
        </p:spPr>
      </p:pic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AFB250CE-DDB0-4D90-A3AB-1676A94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243" y="641648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C3EC3EE-F1F4-4FE4-BD4A-1081528342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B829379-26E8-4108-8075-A2A53EA7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26A7B7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9DB41F4-DB34-4701-8DCF-818FFAC71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2526"/>
            <a:ext cx="10515600" cy="442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Untertitelformat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87DF9A-68EE-427B-AACA-0F0C582F4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01" y="20536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72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8CB56EA-A018-4C31-8311-88779CF7DA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" r="319"/>
          <a:stretch/>
        </p:blipFill>
        <p:spPr>
          <a:xfrm>
            <a:off x="0" y="5969842"/>
            <a:ext cx="12191999" cy="888158"/>
          </a:xfrm>
          <a:prstGeom prst="rect">
            <a:avLst/>
          </a:prstGeom>
        </p:spPr>
      </p:pic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AFB250CE-DDB0-4D90-A3AB-1676A94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243" y="641648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C3EC3EE-F1F4-4FE4-BD4A-1081528342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B829379-26E8-4108-8075-A2A53EA7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26A7B7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9DB41F4-DB34-4701-8DCF-818FFAC71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2526"/>
            <a:ext cx="10515600" cy="442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Untertitelformat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962FFEF-9166-43FB-BEF9-9ACBFFB6E1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97025"/>
            <a:ext cx="10515600" cy="418775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8192FDA-9FA2-4988-9439-BBB784B388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01" y="20536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59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2D6430C-516C-4159-BF52-78DEFDA47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" r="319"/>
          <a:stretch/>
        </p:blipFill>
        <p:spPr>
          <a:xfrm>
            <a:off x="0" y="5969842"/>
            <a:ext cx="12191999" cy="888158"/>
          </a:xfrm>
          <a:prstGeom prst="rect">
            <a:avLst/>
          </a:prstGeom>
        </p:spPr>
      </p:pic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AFB250CE-DDB0-4D90-A3AB-1676A94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243" y="641648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C3EC3EE-F1F4-4FE4-BD4A-1081528342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B829379-26E8-4108-8075-A2A53EA7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26A7B7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9DB41F4-DB34-4701-8DCF-818FFAC71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2526"/>
            <a:ext cx="10515600" cy="442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Untertitelformat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962FFEF-9166-43FB-BEF9-9ACBFFB6E1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97025"/>
            <a:ext cx="5067300" cy="418775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F992860-8D51-46CD-9710-315969688A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2" y="1597025"/>
            <a:ext cx="5067300" cy="418775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2571F07-9021-4CA3-9689-790F25DE6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01" y="20536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9133943-E3E2-4A74-A991-67A8C36B7E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" r="319"/>
          <a:stretch/>
        </p:blipFill>
        <p:spPr>
          <a:xfrm>
            <a:off x="0" y="5969842"/>
            <a:ext cx="12191999" cy="888158"/>
          </a:xfrm>
          <a:prstGeom prst="rect">
            <a:avLst/>
          </a:prstGeom>
        </p:spPr>
      </p:pic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AFB250CE-DDB0-4D90-A3AB-1676A94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243" y="641648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C3EC3EE-F1F4-4FE4-BD4A-1081528342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B829379-26E8-4108-8075-A2A53EA7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26A7B7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9DB41F4-DB34-4701-8DCF-818FFAC71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2526"/>
            <a:ext cx="10515600" cy="442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Untertitelformat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4A71EDC-A97F-4359-87E3-B546B54E05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8" y="1595185"/>
            <a:ext cx="5065712" cy="41877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BFEC1CA-7B29-400F-8610-3D94A2A958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2" y="1597025"/>
            <a:ext cx="5067300" cy="418775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B5475D-FC8D-4CED-90A6-3AA60E5376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01" y="20536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52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A132E46-81FD-4ED0-A438-88F69D9A7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" r="319"/>
          <a:stretch/>
        </p:blipFill>
        <p:spPr>
          <a:xfrm>
            <a:off x="0" y="5969842"/>
            <a:ext cx="12191999" cy="888158"/>
          </a:xfrm>
          <a:prstGeom prst="rect">
            <a:avLst/>
          </a:prstGeom>
        </p:spPr>
      </p:pic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AFB250CE-DDB0-4D90-A3AB-1676A94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243" y="641648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C3EC3EE-F1F4-4FE4-BD4A-1081528342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B829379-26E8-4108-8075-A2A53EA7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26A7B7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9DB41F4-DB34-4701-8DCF-818FFAC71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2526"/>
            <a:ext cx="10515600" cy="442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Untertitelformat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BFEC1CA-7B29-400F-8610-3D94A2A958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2" y="1597025"/>
            <a:ext cx="5067300" cy="418775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3494D6A2-EA68-4686-8A3F-D1351570EB7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39788" y="1595117"/>
            <a:ext cx="5065712" cy="418973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72304D-DBF7-440E-B928-BF564F397C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01" y="20536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27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b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900CA8-51DC-4FA6-A18F-F3AA2CB14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" r="319"/>
          <a:stretch/>
        </p:blipFill>
        <p:spPr>
          <a:xfrm>
            <a:off x="0" y="5969842"/>
            <a:ext cx="12191999" cy="88815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63D01C7-32AA-49F4-B6A4-A74EDB779B7A}"/>
              </a:ext>
            </a:extLst>
          </p:cNvPr>
          <p:cNvSpPr/>
          <p:nvPr userDrawn="1"/>
        </p:nvSpPr>
        <p:spPr>
          <a:xfrm>
            <a:off x="0" y="0"/>
            <a:ext cx="4787900" cy="6416481"/>
          </a:xfrm>
          <a:prstGeom prst="rect">
            <a:avLst/>
          </a:prstGeom>
          <a:solidFill>
            <a:srgbClr val="9E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AFB250CE-DDB0-4D90-A3AB-1676A94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243" y="641648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C3EC3EE-F1F4-4FE4-BD4A-1081528342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B829379-26E8-4108-8075-A2A53EA7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392" y="365126"/>
            <a:ext cx="6175408" cy="59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26A7B7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9DB41F4-DB34-4701-8DCF-818FFAC71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8392" y="962526"/>
            <a:ext cx="6175407" cy="442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Untertitelformat bearbeiten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0BAAEF9-2FAD-446E-A76B-C3E99B6483B2}"/>
              </a:ext>
            </a:extLst>
          </p:cNvPr>
          <p:cNvSpPr/>
          <p:nvPr userDrawn="1"/>
        </p:nvSpPr>
        <p:spPr>
          <a:xfrm>
            <a:off x="0" y="441519"/>
            <a:ext cx="330200" cy="6416481"/>
          </a:xfrm>
          <a:prstGeom prst="rect">
            <a:avLst/>
          </a:prstGeom>
          <a:solidFill>
            <a:srgbClr val="9ED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2B81C51-611D-4955-833F-2C8214F8FC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78392" y="1597025"/>
            <a:ext cx="6175407" cy="418775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26A7B7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8D134F6-7D51-4553-AC26-868B2A51BB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01" y="20536"/>
            <a:ext cx="2323999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83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55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64" r:id="rId4"/>
    <p:sldLayoutId id="2147483663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83" r:id="rId11"/>
    <p:sldLayoutId id="2147483684" r:id="rId12"/>
    <p:sldLayoutId id="2147483685" r:id="rId13"/>
    <p:sldLayoutId id="2147483671" r:id="rId14"/>
    <p:sldLayoutId id="2147483686" r:id="rId15"/>
    <p:sldLayoutId id="2147483672" r:id="rId16"/>
    <p:sldLayoutId id="2147483673" r:id="rId17"/>
    <p:sldLayoutId id="2147483674" r:id="rId18"/>
    <p:sldLayoutId id="2147483675" r:id="rId19"/>
    <p:sldLayoutId id="2147483679" r:id="rId20"/>
    <p:sldLayoutId id="2147483680" r:id="rId21"/>
    <p:sldLayoutId id="2147483681" r:id="rId22"/>
    <p:sldLayoutId id="214748365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B0C58-A5B5-4519-BA54-53E54E41EE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50 Jahre </a:t>
            </a:r>
            <a:r>
              <a:rPr lang="de-CH" b="1" dirty="0"/>
              <a:t>Drei-Säulen-System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048B99-F648-4448-8B5D-D833B3C62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3717758"/>
            <a:ext cx="7643812" cy="676442"/>
          </a:xfrm>
        </p:spPr>
        <p:txBody>
          <a:bodyPr/>
          <a:lstStyle/>
          <a:p>
            <a:r>
              <a:rPr lang="de-CH" dirty="0">
                <a:solidFill>
                  <a:srgbClr val="FF0000"/>
                </a:solidFill>
              </a:rPr>
              <a:t>Jubiläumsfeier und dezentrale Events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645" y="0"/>
            <a:ext cx="143865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4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76443E-85B4-47B4-9723-6B423483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C3EE-F1F4-4FE4-BD4A-10815283424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2EF938-67DF-42AD-80ED-0EC4AA5E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868" y="599568"/>
            <a:ext cx="5691221" cy="1040388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Wissenschaftliche Aufarbeitung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BF9579-FAF5-4432-B307-980095C951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0869" y="1765004"/>
            <a:ext cx="5691221" cy="4161663"/>
          </a:xfrm>
        </p:spPr>
        <p:txBody>
          <a:bodyPr/>
          <a:lstStyle/>
          <a:p>
            <a:pPr marL="0" indent="0">
              <a:buNone/>
            </a:pPr>
            <a:r>
              <a:rPr lang="de-CH" sz="2300" b="1" dirty="0"/>
              <a:t>Ziel</a:t>
            </a:r>
          </a:p>
          <a:p>
            <a:r>
              <a:rPr lang="de-CH" sz="2300" dirty="0"/>
              <a:t>Wissenschaftliche Aufarbeitung der Ideen und Versprechen über das Drei-Säulen-System und vergleichende Fragen zur Zukunft</a:t>
            </a:r>
          </a:p>
          <a:p>
            <a:pPr marL="0" indent="0">
              <a:buNone/>
            </a:pPr>
            <a:r>
              <a:rPr lang="de-CH" sz="2300" b="1" dirty="0"/>
              <a:t>Strategie</a:t>
            </a:r>
          </a:p>
          <a:p>
            <a:r>
              <a:rPr lang="de-CH" sz="2300" dirty="0"/>
              <a:t>Sonderausgabe der «Schweizer Personalvorsorge»/»</a:t>
            </a:r>
            <a:r>
              <a:rPr lang="de-CH" sz="2300" dirty="0" err="1"/>
              <a:t>Have</a:t>
            </a:r>
            <a:r>
              <a:rPr lang="de-CH" sz="2300" dirty="0"/>
              <a:t>»</a:t>
            </a:r>
          </a:p>
          <a:p>
            <a:r>
              <a:rPr lang="de-CH" sz="2300" dirty="0"/>
              <a:t>Wissenschaftliche Tagung in Bern mit renommierten Vertretern aus Wissenschaft und Praxis</a:t>
            </a:r>
          </a:p>
          <a:p>
            <a:pPr marL="0" indent="0">
              <a:buNone/>
            </a:pPr>
            <a:endParaRPr lang="de-CH" sz="23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3F7EE26-E3D1-46F7-83DB-67AB172E5238}"/>
              </a:ext>
            </a:extLst>
          </p:cNvPr>
          <p:cNvSpPr/>
          <p:nvPr/>
        </p:nvSpPr>
        <p:spPr>
          <a:xfrm>
            <a:off x="0" y="1765004"/>
            <a:ext cx="4780722" cy="3434316"/>
          </a:xfrm>
          <a:prstGeom prst="rect">
            <a:avLst/>
          </a:prstGeom>
          <a:gradFill>
            <a:gsLst>
              <a:gs pos="40700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 descr="Gedankenblase Silhouette">
            <a:extLst>
              <a:ext uri="{FF2B5EF4-FFF2-40B4-BE49-F238E27FC236}">
                <a16:creationId xmlns:a16="http://schemas.microsoft.com/office/drawing/2014/main" id="{3E19EE39-DFF9-46F3-B346-33DB6B0E7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901" y="1517259"/>
            <a:ext cx="3823481" cy="3823481"/>
          </a:xfrm>
          <a:prstGeom prst="rect">
            <a:avLst/>
          </a:prstGeom>
          <a:gradFill>
            <a:gsLst>
              <a:gs pos="40700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</p:spPr>
      </p:pic>
      <p:sp>
        <p:nvSpPr>
          <p:cNvPr id="8" name="Zylinder 7">
            <a:extLst>
              <a:ext uri="{FF2B5EF4-FFF2-40B4-BE49-F238E27FC236}">
                <a16:creationId xmlns:a16="http://schemas.microsoft.com/office/drawing/2014/main" id="{4923A3C4-D98A-4341-A493-FA63FCC7955F}"/>
              </a:ext>
            </a:extLst>
          </p:cNvPr>
          <p:cNvSpPr/>
          <p:nvPr/>
        </p:nvSpPr>
        <p:spPr>
          <a:xfrm>
            <a:off x="1639957" y="2912164"/>
            <a:ext cx="327991" cy="516835"/>
          </a:xfrm>
          <a:prstGeom prst="can">
            <a:avLst/>
          </a:prstGeom>
          <a:solidFill>
            <a:schemeClr val="accent5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500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14" name="Zylinder 13">
            <a:extLst>
              <a:ext uri="{FF2B5EF4-FFF2-40B4-BE49-F238E27FC236}">
                <a16:creationId xmlns:a16="http://schemas.microsoft.com/office/drawing/2014/main" id="{13F00336-C9FF-45DE-BDFD-01DE79E45326}"/>
              </a:ext>
            </a:extLst>
          </p:cNvPr>
          <p:cNvSpPr/>
          <p:nvPr/>
        </p:nvSpPr>
        <p:spPr>
          <a:xfrm>
            <a:off x="2246745" y="2912163"/>
            <a:ext cx="327991" cy="516835"/>
          </a:xfrm>
          <a:prstGeom prst="can">
            <a:avLst/>
          </a:prstGeom>
          <a:solidFill>
            <a:schemeClr val="accent5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500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15" name="Zylinder 14">
            <a:extLst>
              <a:ext uri="{FF2B5EF4-FFF2-40B4-BE49-F238E27FC236}">
                <a16:creationId xmlns:a16="http://schemas.microsoft.com/office/drawing/2014/main" id="{2E0913D3-4498-4690-8CC4-1732A05A3835}"/>
              </a:ext>
            </a:extLst>
          </p:cNvPr>
          <p:cNvSpPr/>
          <p:nvPr/>
        </p:nvSpPr>
        <p:spPr>
          <a:xfrm>
            <a:off x="2853533" y="2912163"/>
            <a:ext cx="327991" cy="516835"/>
          </a:xfrm>
          <a:prstGeom prst="can">
            <a:avLst/>
          </a:prstGeom>
          <a:solidFill>
            <a:schemeClr val="accent5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500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D58D5F46-C6A4-4DC2-B9EF-6DE3D59ACEFD}"/>
              </a:ext>
            </a:extLst>
          </p:cNvPr>
          <p:cNvSpPr/>
          <p:nvPr/>
        </p:nvSpPr>
        <p:spPr>
          <a:xfrm>
            <a:off x="1639956" y="2425148"/>
            <a:ext cx="1541567" cy="345597"/>
          </a:xfrm>
          <a:prstGeom prst="triangle">
            <a:avLst/>
          </a:prstGeom>
          <a:solidFill>
            <a:schemeClr val="accent5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1834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D948873-C1E0-41A7-A326-1BB82143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C3EE-F1F4-4FE4-BD4A-10815283424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207243-36D8-4024-AA42-78B1EAFD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C00000"/>
                </a:solidFill>
              </a:rPr>
              <a:t>Budget – Wissenschaftliche Aufarbeitung</a:t>
            </a:r>
          </a:p>
        </p:txBody>
      </p:sp>
      <p:graphicFrame>
        <p:nvGraphicFramePr>
          <p:cNvPr id="28" name="Tabelle 28">
            <a:extLst>
              <a:ext uri="{FF2B5EF4-FFF2-40B4-BE49-F238E27FC236}">
                <a16:creationId xmlns:a16="http://schemas.microsoft.com/office/drawing/2014/main" id="{F3589F66-F6ED-4C20-8BA0-6F3A9B033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860839"/>
              </p:ext>
            </p:extLst>
          </p:nvPr>
        </p:nvGraphicFramePr>
        <p:xfrm>
          <a:off x="2032000" y="2002404"/>
          <a:ext cx="8115852" cy="2738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3565">
                  <a:extLst>
                    <a:ext uri="{9D8B030D-6E8A-4147-A177-3AD203B41FA5}">
                      <a16:colId xmlns:a16="http://schemas.microsoft.com/office/drawing/2014/main" val="1669912674"/>
                    </a:ext>
                  </a:extLst>
                </a:gridCol>
                <a:gridCol w="2892287">
                  <a:extLst>
                    <a:ext uri="{9D8B030D-6E8A-4147-A177-3AD203B41FA5}">
                      <a16:colId xmlns:a16="http://schemas.microsoft.com/office/drawing/2014/main" val="4249726880"/>
                    </a:ext>
                  </a:extLst>
                </a:gridCol>
              </a:tblGrid>
              <a:tr h="456491">
                <a:tc>
                  <a:txBody>
                    <a:bodyPr/>
                    <a:lstStyle/>
                    <a:p>
                      <a:r>
                        <a:rPr lang="de-CH" dirty="0"/>
                        <a:t>Positionen</a:t>
                      </a:r>
                    </a:p>
                  </a:txBody>
                  <a:tcPr>
                    <a:pattFill prst="pct5">
                      <a:fgClr>
                        <a:srgbClr val="FFC00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Kosten</a:t>
                      </a:r>
                    </a:p>
                  </a:txBody>
                  <a:tcPr>
                    <a:pattFill prst="pct5">
                      <a:fgClr>
                        <a:srgbClr val="FFC000"/>
                      </a:fgClr>
                      <a:bgClr>
                        <a:srgbClr val="FFC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52573896"/>
                  </a:ext>
                </a:extLst>
              </a:tr>
              <a:tr h="456491">
                <a:tc>
                  <a:txBody>
                    <a:bodyPr/>
                    <a:lstStyle/>
                    <a:p>
                      <a:r>
                        <a:rPr lang="de-CH" dirty="0"/>
                        <a:t>Druck </a:t>
                      </a:r>
                      <a:r>
                        <a:rPr lang="de-CH" dirty="0" err="1"/>
                        <a:t>Sonu</a:t>
                      </a:r>
                      <a:r>
                        <a:rPr lang="de-CH" dirty="0"/>
                        <a:t> SPV</a:t>
                      </a:r>
                    </a:p>
                  </a:txBody>
                  <a:tcPr>
                    <a:solidFill>
                      <a:srgbClr val="FFC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CHF 12’000</a:t>
                      </a:r>
                    </a:p>
                  </a:txBody>
                  <a:tcPr>
                    <a:solidFill>
                      <a:srgbClr val="FFC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53321"/>
                  </a:ext>
                </a:extLst>
              </a:tr>
              <a:tr h="456491">
                <a:tc>
                  <a:txBody>
                    <a:bodyPr/>
                    <a:lstStyle/>
                    <a:p>
                      <a:r>
                        <a:rPr lang="de-CH" dirty="0"/>
                        <a:t>Referate und Artikel (je CHF 1’000)</a:t>
                      </a:r>
                    </a:p>
                  </a:txBody>
                  <a:tcPr>
                    <a:solidFill>
                      <a:srgbClr val="FFC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CHF 18’000</a:t>
                      </a:r>
                    </a:p>
                  </a:txBody>
                  <a:tcPr>
                    <a:solidFill>
                      <a:srgbClr val="FFC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371146"/>
                  </a:ext>
                </a:extLst>
              </a:tr>
              <a:tr h="456491">
                <a:tc>
                  <a:txBody>
                    <a:bodyPr/>
                    <a:lstStyle/>
                    <a:p>
                      <a:r>
                        <a:rPr lang="de-CH" dirty="0"/>
                        <a:t>Produktion </a:t>
                      </a:r>
                    </a:p>
                  </a:txBody>
                  <a:tcPr>
                    <a:solidFill>
                      <a:srgbClr val="FFC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CHF 20’000</a:t>
                      </a:r>
                    </a:p>
                  </a:txBody>
                  <a:tcPr>
                    <a:solidFill>
                      <a:srgbClr val="FFC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92073"/>
                  </a:ext>
                </a:extLst>
              </a:tr>
              <a:tr h="456491">
                <a:tc>
                  <a:txBody>
                    <a:bodyPr/>
                    <a:lstStyle/>
                    <a:p>
                      <a:r>
                        <a:rPr lang="de-CH" dirty="0"/>
                        <a:t>Tagung </a:t>
                      </a:r>
                    </a:p>
                  </a:txBody>
                  <a:tcPr>
                    <a:solidFill>
                      <a:srgbClr val="FFC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CHF 50’000</a:t>
                      </a:r>
                    </a:p>
                  </a:txBody>
                  <a:tcPr>
                    <a:solidFill>
                      <a:srgbClr val="FFC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99165"/>
                  </a:ext>
                </a:extLst>
              </a:tr>
              <a:tr h="456491">
                <a:tc>
                  <a:txBody>
                    <a:bodyPr/>
                    <a:lstStyle/>
                    <a:p>
                      <a:r>
                        <a:rPr lang="de-CH" b="1" dirty="0"/>
                        <a:t>Total</a:t>
                      </a:r>
                    </a:p>
                  </a:txBody>
                  <a:tcPr>
                    <a:solidFill>
                      <a:srgbClr val="FFC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b="1" dirty="0"/>
                        <a:t>CHF 100’000</a:t>
                      </a:r>
                    </a:p>
                  </a:txBody>
                  <a:tcPr>
                    <a:solidFill>
                      <a:srgbClr val="FFC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33890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201805" cy="126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16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76443E-85B4-47B4-9723-6B423483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C3EE-F1F4-4FE4-BD4A-10815283424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2EF938-67DF-42AD-80ED-0EC4AA5E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869" y="599568"/>
            <a:ext cx="4239880" cy="1040388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rgbClr val="C00000"/>
                </a:solidFill>
              </a:rPr>
              <a:t>Institutionen, die als Sponsoren/Partner gewonnen werden können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BF9579-FAF5-4432-B307-980095C951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0869" y="1765004"/>
            <a:ext cx="5691221" cy="3900299"/>
          </a:xfrm>
        </p:spPr>
        <p:txBody>
          <a:bodyPr/>
          <a:lstStyle/>
          <a:p>
            <a:r>
              <a:rPr lang="de-CH" sz="2000" dirty="0"/>
              <a:t>BSV</a:t>
            </a:r>
          </a:p>
          <a:p>
            <a:r>
              <a:rPr lang="de-CH" sz="2000" dirty="0"/>
              <a:t>ASIP</a:t>
            </a:r>
          </a:p>
          <a:p>
            <a:r>
              <a:rPr lang="de-CH" sz="2000" dirty="0"/>
              <a:t>SVV</a:t>
            </a:r>
          </a:p>
          <a:p>
            <a:r>
              <a:rPr lang="de-CH" sz="2000" dirty="0"/>
              <a:t>Vorsorgeforum</a:t>
            </a:r>
          </a:p>
          <a:p>
            <a:r>
              <a:rPr lang="de-CH" sz="2000" dirty="0" err="1"/>
              <a:t>Avenir</a:t>
            </a:r>
            <a:r>
              <a:rPr lang="de-CH" sz="2000" dirty="0"/>
              <a:t> Suisse</a:t>
            </a:r>
          </a:p>
          <a:p>
            <a:r>
              <a:rPr lang="de-CH" sz="2000" dirty="0"/>
              <a:t>KGAST</a:t>
            </a:r>
          </a:p>
          <a:p>
            <a:r>
              <a:rPr lang="de-CH" sz="2000" dirty="0"/>
              <a:t>BVG-Auskünfte</a:t>
            </a:r>
          </a:p>
          <a:p>
            <a:r>
              <a:rPr lang="de-CH" sz="2000" dirty="0"/>
              <a:t>Luzerner Forum</a:t>
            </a:r>
          </a:p>
          <a:p>
            <a:r>
              <a:rPr lang="de-CH" sz="2000" dirty="0"/>
              <a:t>SAV</a:t>
            </a:r>
          </a:p>
          <a:p>
            <a:r>
              <a:rPr lang="de-CH" sz="2000" dirty="0"/>
              <a:t>AHV- und IV-Verbände</a:t>
            </a: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3F7EE26-E3D1-46F7-83DB-67AB172E5238}"/>
              </a:ext>
            </a:extLst>
          </p:cNvPr>
          <p:cNvSpPr/>
          <p:nvPr/>
        </p:nvSpPr>
        <p:spPr>
          <a:xfrm>
            <a:off x="0" y="599568"/>
            <a:ext cx="4795284" cy="6258431"/>
          </a:xfrm>
          <a:prstGeom prst="rect">
            <a:avLst/>
          </a:prstGeom>
          <a:gradFill>
            <a:gsLst>
              <a:gs pos="23880">
                <a:srgbClr val="FBD868">
                  <a:alpha val="12000"/>
                </a:srgbClr>
              </a:gs>
              <a:gs pos="7977">
                <a:srgbClr val="F7EFCB"/>
              </a:gs>
              <a:gs pos="40700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 descr="Route zwei Stecknadeln mit Weg Silhouette">
            <a:extLst>
              <a:ext uri="{FF2B5EF4-FFF2-40B4-BE49-F238E27FC236}">
                <a16:creationId xmlns:a16="http://schemas.microsoft.com/office/drawing/2014/main" id="{C89612DC-F90B-4A74-9AB5-B8D8441C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243" y="1876492"/>
            <a:ext cx="3211341" cy="3211341"/>
          </a:xfrm>
          <a:prstGeom prst="rect">
            <a:avLst/>
          </a:prstGeom>
          <a:gradFill>
            <a:gsLst>
              <a:gs pos="23880">
                <a:srgbClr val="FBD868">
                  <a:alpha val="12000"/>
                </a:srgbClr>
              </a:gs>
              <a:gs pos="7977">
                <a:srgbClr val="F7EFCB"/>
              </a:gs>
              <a:gs pos="40700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201805" cy="126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8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76443E-85B4-47B4-9723-6B423483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C3EE-F1F4-4FE4-BD4A-10815283424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2EF938-67DF-42AD-80ED-0EC4AA5E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869" y="599568"/>
            <a:ext cx="4239880" cy="1040388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rgbClr val="C00000"/>
                </a:solidFill>
              </a:rPr>
              <a:t>Kommerzielle Sponsoren/Partner die angefragt werden können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BF9579-FAF5-4432-B307-980095C951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0869" y="1765004"/>
            <a:ext cx="5691221" cy="3900299"/>
          </a:xfrm>
        </p:spPr>
        <p:txBody>
          <a:bodyPr/>
          <a:lstStyle/>
          <a:p>
            <a:r>
              <a:rPr lang="de-CH" sz="2000" dirty="0"/>
              <a:t>Axa IM </a:t>
            </a:r>
          </a:p>
          <a:p>
            <a:r>
              <a:rPr lang="de-CH" sz="2000" dirty="0" err="1"/>
              <a:t>Swisscanto</a:t>
            </a:r>
            <a:r>
              <a:rPr lang="de-CH" sz="2000" dirty="0"/>
              <a:t>/ZKB</a:t>
            </a:r>
          </a:p>
          <a:p>
            <a:r>
              <a:rPr lang="de-CH" sz="2000" dirty="0"/>
              <a:t>Verschiedene Sammel- und Gemeinschaftseinrichtungen</a:t>
            </a:r>
          </a:p>
          <a:p>
            <a:r>
              <a:rPr lang="de-CH" sz="2000" dirty="0"/>
              <a:t>Helvetia </a:t>
            </a:r>
          </a:p>
          <a:p>
            <a:r>
              <a:rPr lang="de-CH" sz="2000" dirty="0"/>
              <a:t>VZ</a:t>
            </a:r>
          </a:p>
          <a:p>
            <a:endParaRPr lang="de-CH" sz="2000" dirty="0"/>
          </a:p>
          <a:p>
            <a:endParaRPr lang="de-CH" sz="2000" dirty="0"/>
          </a:p>
          <a:p>
            <a:pPr marL="0" indent="0">
              <a:buNone/>
            </a:pPr>
            <a:endParaRPr lang="de-CH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3F7EE26-E3D1-46F7-83DB-67AB172E5238}"/>
              </a:ext>
            </a:extLst>
          </p:cNvPr>
          <p:cNvSpPr/>
          <p:nvPr/>
        </p:nvSpPr>
        <p:spPr>
          <a:xfrm>
            <a:off x="0" y="599568"/>
            <a:ext cx="4795284" cy="6182038"/>
          </a:xfrm>
          <a:prstGeom prst="rect">
            <a:avLst/>
          </a:prstGeom>
          <a:gradFill>
            <a:gsLst>
              <a:gs pos="23880">
                <a:srgbClr val="FBD868">
                  <a:alpha val="12000"/>
                </a:srgbClr>
              </a:gs>
              <a:gs pos="7977">
                <a:srgbClr val="F7EFCB"/>
              </a:gs>
              <a:gs pos="40700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 descr="Route zwei Stecknadeln mit Weg Silhouette">
            <a:extLst>
              <a:ext uri="{FF2B5EF4-FFF2-40B4-BE49-F238E27FC236}">
                <a16:creationId xmlns:a16="http://schemas.microsoft.com/office/drawing/2014/main" id="{C89612DC-F90B-4A74-9AB5-B8D8441C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243" y="1876492"/>
            <a:ext cx="3211341" cy="3211341"/>
          </a:xfrm>
          <a:prstGeom prst="rect">
            <a:avLst/>
          </a:prstGeom>
          <a:gradFill>
            <a:gsLst>
              <a:gs pos="23880">
                <a:srgbClr val="FBD868">
                  <a:alpha val="12000"/>
                </a:srgbClr>
              </a:gs>
              <a:gs pos="7977">
                <a:srgbClr val="F7EFCB"/>
              </a:gs>
              <a:gs pos="40700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201805" cy="126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76443E-85B4-47B4-9723-6B423483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C3EE-F1F4-4FE4-BD4A-10815283424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2EF938-67DF-42AD-80ED-0EC4AA5E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869" y="599568"/>
            <a:ext cx="4239880" cy="1040388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rgbClr val="C00000"/>
                </a:solidFill>
              </a:rPr>
              <a:t>Sponsoring/Partnerschaft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BF9579-FAF5-4432-B307-980095C951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0869" y="1765004"/>
            <a:ext cx="5691221" cy="3900299"/>
          </a:xfrm>
        </p:spPr>
        <p:txBody>
          <a:bodyPr/>
          <a:lstStyle/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pPr marL="0" indent="0">
              <a:buNone/>
            </a:pPr>
            <a:endParaRPr lang="de-CH" sz="2000" dirty="0"/>
          </a:p>
        </p:txBody>
      </p:sp>
      <p:pic>
        <p:nvPicPr>
          <p:cNvPr id="5" name="Grafik 4" descr="Route zwei Stecknadeln mit Weg Silhouette">
            <a:extLst>
              <a:ext uri="{FF2B5EF4-FFF2-40B4-BE49-F238E27FC236}">
                <a16:creationId xmlns:a16="http://schemas.microsoft.com/office/drawing/2014/main" id="{C89612DC-F90B-4A74-9AB5-B8D8441C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243" y="1876492"/>
            <a:ext cx="3211341" cy="3211341"/>
          </a:xfrm>
          <a:prstGeom prst="rect">
            <a:avLst/>
          </a:prstGeom>
        </p:spPr>
      </p:pic>
      <p:graphicFrame>
        <p:nvGraphicFramePr>
          <p:cNvPr id="4" name="Tabelle 6">
            <a:extLst>
              <a:ext uri="{FF2B5EF4-FFF2-40B4-BE49-F238E27FC236}">
                <a16:creationId xmlns:a16="http://schemas.microsoft.com/office/drawing/2014/main" id="{EA8B5BC5-8513-EB48-8DCA-3BBD9020C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401299"/>
              </p:ext>
            </p:extLst>
          </p:nvPr>
        </p:nvGraphicFramePr>
        <p:xfrm>
          <a:off x="501445" y="1101213"/>
          <a:ext cx="11345998" cy="520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844">
                  <a:extLst>
                    <a:ext uri="{9D8B030D-6E8A-4147-A177-3AD203B41FA5}">
                      <a16:colId xmlns:a16="http://schemas.microsoft.com/office/drawing/2014/main" val="1201837653"/>
                    </a:ext>
                  </a:extLst>
                </a:gridCol>
                <a:gridCol w="987905">
                  <a:extLst>
                    <a:ext uri="{9D8B030D-6E8A-4147-A177-3AD203B41FA5}">
                      <a16:colId xmlns:a16="http://schemas.microsoft.com/office/drawing/2014/main" val="1647019246"/>
                    </a:ext>
                  </a:extLst>
                </a:gridCol>
                <a:gridCol w="1037156">
                  <a:extLst>
                    <a:ext uri="{9D8B030D-6E8A-4147-A177-3AD203B41FA5}">
                      <a16:colId xmlns:a16="http://schemas.microsoft.com/office/drawing/2014/main" val="3292237909"/>
                    </a:ext>
                  </a:extLst>
                </a:gridCol>
                <a:gridCol w="1037970">
                  <a:extLst>
                    <a:ext uri="{9D8B030D-6E8A-4147-A177-3AD203B41FA5}">
                      <a16:colId xmlns:a16="http://schemas.microsoft.com/office/drawing/2014/main" val="1816964311"/>
                    </a:ext>
                  </a:extLst>
                </a:gridCol>
                <a:gridCol w="1470869">
                  <a:extLst>
                    <a:ext uri="{9D8B030D-6E8A-4147-A177-3AD203B41FA5}">
                      <a16:colId xmlns:a16="http://schemas.microsoft.com/office/drawing/2014/main" val="841880977"/>
                    </a:ext>
                  </a:extLst>
                </a:gridCol>
                <a:gridCol w="2128413">
                  <a:extLst>
                    <a:ext uri="{9D8B030D-6E8A-4147-A177-3AD203B41FA5}">
                      <a16:colId xmlns:a16="http://schemas.microsoft.com/office/drawing/2014/main" val="2523592307"/>
                    </a:ext>
                  </a:extLst>
                </a:gridCol>
                <a:gridCol w="1284841">
                  <a:extLst>
                    <a:ext uri="{9D8B030D-6E8A-4147-A177-3AD203B41FA5}">
                      <a16:colId xmlns:a16="http://schemas.microsoft.com/office/drawing/2014/main" val="3848081153"/>
                    </a:ext>
                  </a:extLst>
                </a:gridCol>
              </a:tblGrid>
              <a:tr h="66970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Partner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Gold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Silber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Gönner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Kantonssponsor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6263"/>
                  </a:ext>
                </a:extLst>
              </a:tr>
              <a:tr h="598728">
                <a:tc>
                  <a:txBody>
                    <a:bodyPr/>
                    <a:lstStyle/>
                    <a:p>
                      <a:r>
                        <a:rPr lang="de-DE" sz="1200" dirty="0"/>
                        <a:t>Auftritt am Jubiläumsevent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462857"/>
                  </a:ext>
                </a:extLst>
              </a:tr>
              <a:tr h="543487">
                <a:tc>
                  <a:txBody>
                    <a:bodyPr/>
                    <a:lstStyle/>
                    <a:p>
                      <a:r>
                        <a:rPr lang="de-DE" sz="1200" dirty="0"/>
                        <a:t>1 </a:t>
                      </a:r>
                      <a:r>
                        <a:rPr lang="de-DE" sz="1200" dirty="0" err="1"/>
                        <a:t>Inserateseite</a:t>
                      </a:r>
                      <a:r>
                        <a:rPr lang="de-DE" sz="1200" dirty="0"/>
                        <a:t> in Sondernummer (</a:t>
                      </a:r>
                      <a:r>
                        <a:rPr lang="de-DE" sz="1200" dirty="0" err="1"/>
                        <a:t>Have</a:t>
                      </a:r>
                      <a:r>
                        <a:rPr lang="de-DE" sz="1200" dirty="0"/>
                        <a:t> und SPV)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573134"/>
                  </a:ext>
                </a:extLst>
              </a:tr>
              <a:tr h="478361">
                <a:tc>
                  <a:txBody>
                    <a:bodyPr/>
                    <a:lstStyle/>
                    <a:p>
                      <a:r>
                        <a:rPr lang="de-DE" sz="1200" dirty="0"/>
                        <a:t>Logopräsenz auf Werbung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862535"/>
                  </a:ext>
                </a:extLst>
              </a:tr>
              <a:tr h="467440">
                <a:tc>
                  <a:txBody>
                    <a:bodyPr/>
                    <a:lstStyle/>
                    <a:p>
                      <a:r>
                        <a:rPr lang="de-DE" sz="1200" dirty="0"/>
                        <a:t>Logopräsenz auf Spiel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237336"/>
                  </a:ext>
                </a:extLst>
              </a:tr>
              <a:tr h="537588">
                <a:tc>
                  <a:txBody>
                    <a:bodyPr/>
                    <a:lstStyle/>
                    <a:p>
                      <a:r>
                        <a:rPr lang="de-DE" sz="1200" dirty="0"/>
                        <a:t>Möglichkeit, </a:t>
                      </a:r>
                      <a:r>
                        <a:rPr lang="de-DE" sz="1200" dirty="0" err="1"/>
                        <a:t>give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aways</a:t>
                      </a:r>
                      <a:r>
                        <a:rPr lang="de-DE" sz="1200" dirty="0"/>
                        <a:t> aufzulegen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 (am 3. Dez.)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 (an kantonalen „</a:t>
                      </a:r>
                      <a:r>
                        <a:rPr lang="de-DE" sz="1200" dirty="0" err="1"/>
                        <a:t>retire</a:t>
                      </a:r>
                      <a:r>
                        <a:rPr lang="de-DE" sz="1200" dirty="0"/>
                        <a:t> happy“ Anlässen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336600"/>
                  </a:ext>
                </a:extLst>
              </a:tr>
              <a:tr h="537588">
                <a:tc>
                  <a:txBody>
                    <a:bodyPr/>
                    <a:lstStyle/>
                    <a:p>
                      <a:r>
                        <a:rPr lang="de-DE" sz="1200" dirty="0"/>
                        <a:t>Erwähnung mit Logo auf Homepage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945970"/>
                  </a:ext>
                </a:extLst>
              </a:tr>
              <a:tr h="428545">
                <a:tc>
                  <a:txBody>
                    <a:bodyPr/>
                    <a:lstStyle/>
                    <a:p>
                      <a:r>
                        <a:rPr lang="de-DE" sz="1200" dirty="0"/>
                        <a:t>Erwähnung im Intro der </a:t>
                      </a:r>
                      <a:r>
                        <a:rPr lang="de-DE" sz="1200" dirty="0" err="1"/>
                        <a:t>Social</a:t>
                      </a:r>
                      <a:r>
                        <a:rPr lang="de-DE" sz="1200" dirty="0"/>
                        <a:t>-Media-Filme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134102"/>
                  </a:ext>
                </a:extLst>
              </a:tr>
              <a:tr h="428545">
                <a:tc>
                  <a:txBody>
                    <a:bodyPr/>
                    <a:lstStyle/>
                    <a:p>
                      <a:r>
                        <a:rPr lang="de-DE" sz="1200" dirty="0"/>
                        <a:t>Eintritte an die Jubiläumsveranstaltung vom 3. Dez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6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3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858741"/>
                  </a:ext>
                </a:extLst>
              </a:tr>
              <a:tr h="428545">
                <a:tc>
                  <a:txBody>
                    <a:bodyPr/>
                    <a:lstStyle/>
                    <a:p>
                      <a:r>
                        <a:rPr lang="de-DE" sz="1200" dirty="0"/>
                        <a:t>Namentliche Erwähnung auf der Homepage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85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20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76443E-85B4-47B4-9723-6B423483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C3EE-F1F4-4FE4-BD4A-10815283424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2EF938-67DF-42AD-80ED-0EC4AA5E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869" y="599568"/>
            <a:ext cx="4239880" cy="1040388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rgbClr val="C00000"/>
                </a:solidFill>
              </a:rPr>
              <a:t>Varianten der Partnerschaft/Sponsoring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BF9579-FAF5-4432-B307-980095C951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0869" y="1765004"/>
            <a:ext cx="5691221" cy="3900299"/>
          </a:xfrm>
        </p:spPr>
        <p:txBody>
          <a:bodyPr/>
          <a:lstStyle/>
          <a:p>
            <a:r>
              <a:rPr lang="de-CH" sz="2000" dirty="0"/>
              <a:t>Partner		Fr. &gt;20’000.-</a:t>
            </a:r>
          </a:p>
          <a:p>
            <a:r>
              <a:rPr lang="de-CH" sz="2000" dirty="0"/>
              <a:t>Gold-Sponsor		Fr. 15’000.-</a:t>
            </a:r>
          </a:p>
          <a:p>
            <a:r>
              <a:rPr lang="de-CH" sz="2000" dirty="0"/>
              <a:t>Kantonalsponsor	Fr. 15`000.-</a:t>
            </a:r>
          </a:p>
          <a:p>
            <a:r>
              <a:rPr lang="de-CH" sz="2000" dirty="0"/>
              <a:t>Silber-Sponsor	Fr. 9’500.-</a:t>
            </a:r>
          </a:p>
          <a:p>
            <a:r>
              <a:rPr lang="de-CH" sz="2000" dirty="0"/>
              <a:t>Gönner		Fr. </a:t>
            </a:r>
            <a:r>
              <a:rPr lang="de-CH" sz="2000"/>
              <a:t>650</a:t>
            </a:r>
            <a:r>
              <a:rPr lang="de-CH" sz="2000" dirty="0"/>
              <a:t>.-</a:t>
            </a:r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pPr marL="0" indent="0">
              <a:buNone/>
            </a:pPr>
            <a:endParaRPr lang="de-CH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3F7EE26-E3D1-46F7-83DB-67AB172E5238}"/>
              </a:ext>
            </a:extLst>
          </p:cNvPr>
          <p:cNvSpPr/>
          <p:nvPr/>
        </p:nvSpPr>
        <p:spPr>
          <a:xfrm>
            <a:off x="0" y="1765005"/>
            <a:ext cx="4795284" cy="3434316"/>
          </a:xfrm>
          <a:prstGeom prst="rect">
            <a:avLst/>
          </a:prstGeom>
          <a:gradFill>
            <a:gsLst>
              <a:gs pos="23880">
                <a:srgbClr val="FBD868">
                  <a:alpha val="12000"/>
                </a:srgbClr>
              </a:gs>
              <a:gs pos="7977">
                <a:srgbClr val="F7EFCB"/>
              </a:gs>
              <a:gs pos="40700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 descr="Route zwei Stecknadeln mit Weg Silhouette">
            <a:extLst>
              <a:ext uri="{FF2B5EF4-FFF2-40B4-BE49-F238E27FC236}">
                <a16:creationId xmlns:a16="http://schemas.microsoft.com/office/drawing/2014/main" id="{C89612DC-F90B-4A74-9AB5-B8D8441C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243" y="1876492"/>
            <a:ext cx="3211341" cy="32113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201805" cy="126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0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BF9579-FAF5-4432-B307-980095C951E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00813" y="3467100"/>
            <a:ext cx="5691187" cy="1079500"/>
          </a:xfrm>
          <a:prstGeom prst="rect">
            <a:avLst/>
          </a:prstGeom>
          <a:gradFill>
            <a:gsLst>
              <a:gs pos="40700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Dies wollen wir feiern!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2EF938-67DF-42AD-80ED-0EC4AA5E22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00813" y="1930399"/>
            <a:ext cx="5691187" cy="6842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Ein bewährtes System wird 50 Jahre!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76443E-85B4-47B4-9723-6B423483BD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43200" cy="365125"/>
          </a:xfrm>
          <a:prstGeom prst="rect">
            <a:avLst/>
          </a:prstGeom>
        </p:spPr>
        <p:txBody>
          <a:bodyPr/>
          <a:lstStyle/>
          <a:p>
            <a:fld id="{EC3EC3EE-F1F4-4FE4-BD4A-108152834248}" type="slidenum">
              <a:rPr lang="de-DE" smtClean="0"/>
              <a:pPr/>
              <a:t>2</a:t>
            </a:fld>
            <a:endParaRPr lang="de-DE"/>
          </a:p>
        </p:txBody>
      </p:sp>
      <p:sp useBgFill="1">
        <p:nvSpPr>
          <p:cNvPr id="7" name="Rechteck 6">
            <a:extLst>
              <a:ext uri="{FF2B5EF4-FFF2-40B4-BE49-F238E27FC236}">
                <a16:creationId xmlns:a16="http://schemas.microsoft.com/office/drawing/2014/main" id="{860908FC-EAA8-48A2-8FDE-D6774953A498}"/>
              </a:ext>
            </a:extLst>
          </p:cNvPr>
          <p:cNvSpPr/>
          <p:nvPr/>
        </p:nvSpPr>
        <p:spPr>
          <a:xfrm>
            <a:off x="0" y="1573603"/>
            <a:ext cx="4770783" cy="33462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Zylinder 7">
            <a:extLst>
              <a:ext uri="{FF2B5EF4-FFF2-40B4-BE49-F238E27FC236}">
                <a16:creationId xmlns:a16="http://schemas.microsoft.com/office/drawing/2014/main" id="{AF0C2005-7DBC-4462-BE93-8AF4093822CC}"/>
              </a:ext>
            </a:extLst>
          </p:cNvPr>
          <p:cNvSpPr/>
          <p:nvPr/>
        </p:nvSpPr>
        <p:spPr>
          <a:xfrm>
            <a:off x="357809" y="2763078"/>
            <a:ext cx="834887" cy="1063487"/>
          </a:xfrm>
          <a:prstGeom prst="can">
            <a:avLst/>
          </a:prstGeom>
          <a:solidFill>
            <a:schemeClr val="accent5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AHV/IV/EO</a:t>
            </a:r>
          </a:p>
        </p:txBody>
      </p:sp>
      <p:sp>
        <p:nvSpPr>
          <p:cNvPr id="9" name="Zylinder 8">
            <a:extLst>
              <a:ext uri="{FF2B5EF4-FFF2-40B4-BE49-F238E27FC236}">
                <a16:creationId xmlns:a16="http://schemas.microsoft.com/office/drawing/2014/main" id="{81520C80-41A1-47E0-A7B4-0E84EAF4D3F9}"/>
              </a:ext>
            </a:extLst>
          </p:cNvPr>
          <p:cNvSpPr/>
          <p:nvPr/>
        </p:nvSpPr>
        <p:spPr>
          <a:xfrm>
            <a:off x="1855305" y="2763077"/>
            <a:ext cx="834887" cy="1063487"/>
          </a:xfrm>
          <a:prstGeom prst="can">
            <a:avLst/>
          </a:prstGeom>
          <a:solidFill>
            <a:schemeClr val="accent5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tx1"/>
                </a:solidFill>
              </a:rPr>
              <a:t>bV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0" name="Zylinder 9">
            <a:extLst>
              <a:ext uri="{FF2B5EF4-FFF2-40B4-BE49-F238E27FC236}">
                <a16:creationId xmlns:a16="http://schemas.microsoft.com/office/drawing/2014/main" id="{B815E4AF-8B9A-4F74-93BE-902317C5225F}"/>
              </a:ext>
            </a:extLst>
          </p:cNvPr>
          <p:cNvSpPr/>
          <p:nvPr/>
        </p:nvSpPr>
        <p:spPr>
          <a:xfrm>
            <a:off x="3353800" y="2763076"/>
            <a:ext cx="834887" cy="1063487"/>
          </a:xfrm>
          <a:prstGeom prst="can">
            <a:avLst/>
          </a:prstGeom>
          <a:solidFill>
            <a:schemeClr val="accent5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3. Säule</a:t>
            </a:r>
          </a:p>
        </p:txBody>
      </p: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9CE05B7B-8BA5-43C5-B1CD-26CF48CBA8D4}"/>
              </a:ext>
            </a:extLst>
          </p:cNvPr>
          <p:cNvSpPr/>
          <p:nvPr/>
        </p:nvSpPr>
        <p:spPr>
          <a:xfrm>
            <a:off x="357809" y="1356041"/>
            <a:ext cx="3830878" cy="1063486"/>
          </a:xfrm>
          <a:prstGeom prst="triangle">
            <a:avLst/>
          </a:prstGeom>
          <a:solidFill>
            <a:schemeClr val="accent5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836" y="0"/>
            <a:ext cx="1438656" cy="1438656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43F7EE26-E3D1-46F7-83DB-67AB172E5238}"/>
              </a:ext>
            </a:extLst>
          </p:cNvPr>
          <p:cNvSpPr/>
          <p:nvPr/>
        </p:nvSpPr>
        <p:spPr>
          <a:xfrm>
            <a:off x="0" y="4170111"/>
            <a:ext cx="4795284" cy="1354389"/>
          </a:xfrm>
          <a:prstGeom prst="rect">
            <a:avLst/>
          </a:prstGeom>
          <a:gradFill>
            <a:gsLst>
              <a:gs pos="23880">
                <a:srgbClr val="FBD868">
                  <a:alpha val="12000"/>
                </a:srgbClr>
              </a:gs>
              <a:gs pos="7977">
                <a:srgbClr val="F7EFCB"/>
              </a:gs>
              <a:gs pos="40700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466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76443E-85B4-47B4-9723-6B423483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C3EE-F1F4-4FE4-BD4A-10815283424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2EF938-67DF-42AD-80ED-0EC4AA5E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252" y="599568"/>
            <a:ext cx="4709651" cy="104038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800" dirty="0">
                <a:solidFill>
                  <a:srgbClr val="C00000"/>
                </a:solidFill>
              </a:rPr>
              <a:t>Zum Jubiläum der Bevölkerung unsere Vorsorge näher bringen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BF9579-FAF5-4432-B307-980095C951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0869" y="1765004"/>
            <a:ext cx="5691221" cy="3900299"/>
          </a:xfrm>
        </p:spPr>
        <p:txBody>
          <a:bodyPr/>
          <a:lstStyle/>
          <a:p>
            <a:r>
              <a:rPr lang="de-CH" sz="2000" dirty="0"/>
              <a:t>Die Schweiz hat ein ausgezeichnetes System der Altersvorsorge</a:t>
            </a:r>
          </a:p>
          <a:p>
            <a:r>
              <a:rPr lang="de-CH" sz="2000" dirty="0"/>
              <a:t>In der Bevölkerung ist Vorsorgewissen ungenügend vorhanden</a:t>
            </a:r>
          </a:p>
          <a:p>
            <a:r>
              <a:rPr lang="de-CH" sz="2000" dirty="0"/>
              <a:t>Vor 50 Jahren sagten die Schweizer Stimmbürgerinnen und Stimmbürger Ja zum Drei-Säulen-System der Altersvorsorge.</a:t>
            </a:r>
          </a:p>
          <a:p>
            <a:r>
              <a:rPr lang="de-CH" sz="2000" dirty="0"/>
              <a:t>Diese soll der Bevölkerung näher gebracht werden – spielerisch und erlebbar.</a:t>
            </a:r>
          </a:p>
          <a:p>
            <a:pPr marL="0" indent="0">
              <a:buNone/>
            </a:pPr>
            <a:endParaRPr lang="de-CH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3F7EE26-E3D1-46F7-83DB-67AB172E5238}"/>
              </a:ext>
            </a:extLst>
          </p:cNvPr>
          <p:cNvSpPr/>
          <p:nvPr/>
        </p:nvSpPr>
        <p:spPr>
          <a:xfrm>
            <a:off x="0" y="825500"/>
            <a:ext cx="4795284" cy="574542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 descr="Route zwei Stecknadeln mit Weg Silhouette">
            <a:extLst>
              <a:ext uri="{FF2B5EF4-FFF2-40B4-BE49-F238E27FC236}">
                <a16:creationId xmlns:a16="http://schemas.microsoft.com/office/drawing/2014/main" id="{C89612DC-F90B-4A74-9AB5-B8D8441C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243" y="1876492"/>
            <a:ext cx="3211341" cy="3211341"/>
          </a:xfrm>
          <a:prstGeom prst="rect">
            <a:avLst/>
          </a:prstGeom>
          <a:gradFill>
            <a:gsLst>
              <a:gs pos="40700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745" y="0"/>
            <a:ext cx="143865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3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76443E-85B4-47B4-9723-6B423483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C3EE-F1F4-4FE4-BD4A-10815283424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2EF938-67DF-42AD-80ED-0EC4AA5E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868" y="599568"/>
            <a:ext cx="4974431" cy="1040388"/>
          </a:xfrm>
        </p:spPr>
        <p:txBody>
          <a:bodyPr>
            <a:normAutofit/>
          </a:bodyPr>
          <a:lstStyle/>
          <a:p>
            <a:pPr algn="ctr"/>
            <a:r>
              <a:rPr lang="de-DE" sz="2800" dirty="0">
                <a:solidFill>
                  <a:srgbClr val="C00000"/>
                </a:solidFill>
              </a:rPr>
              <a:t>Drei Wege zum und durchs Jubiläum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BF9579-FAF5-4432-B307-980095C951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0869" y="1765004"/>
            <a:ext cx="5691221" cy="3900299"/>
          </a:xfrm>
        </p:spPr>
        <p:txBody>
          <a:bodyPr/>
          <a:lstStyle/>
          <a:p>
            <a:r>
              <a:rPr lang="de-CH" sz="2000" dirty="0"/>
              <a:t>Am 3. Dezember 1972 wurde das Drei-Säulen-System angenommen. Am 3. Dezember 2022 finden unsere Aktionen einen Höhepunkt</a:t>
            </a:r>
          </a:p>
          <a:p>
            <a:r>
              <a:rPr lang="de-CH" sz="2000" dirty="0"/>
              <a:t>An einem Spielturnier werden die Gewinner des Vorsorgespiels «</a:t>
            </a:r>
            <a:r>
              <a:rPr lang="de-CH" sz="2000" dirty="0" err="1"/>
              <a:t>retire</a:t>
            </a:r>
            <a:r>
              <a:rPr lang="de-CH" sz="2000" dirty="0"/>
              <a:t> happy» ermittelt.</a:t>
            </a:r>
          </a:p>
          <a:p>
            <a:r>
              <a:rPr lang="de-CH" sz="2000" dirty="0"/>
              <a:t>Teilnehmende können virtuelle Road </a:t>
            </a:r>
            <a:r>
              <a:rPr lang="de-CH" sz="2000" dirty="0" err="1"/>
              <a:t>shows</a:t>
            </a:r>
            <a:r>
              <a:rPr lang="de-CH" sz="2000" dirty="0"/>
              <a:t> zum Thema Vorsorge hautnah erleben</a:t>
            </a:r>
          </a:p>
          <a:p>
            <a:r>
              <a:rPr lang="de-CH" sz="2000" dirty="0"/>
              <a:t>An wissenschaftlichen Kongress werden Vorsorgefragen für die Zukunft erörtert.</a:t>
            </a:r>
          </a:p>
          <a:p>
            <a:pPr marL="0" indent="0">
              <a:buNone/>
            </a:pPr>
            <a:endParaRPr lang="de-CH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3F7EE26-E3D1-46F7-83DB-67AB172E5238}"/>
              </a:ext>
            </a:extLst>
          </p:cNvPr>
          <p:cNvSpPr/>
          <p:nvPr/>
        </p:nvSpPr>
        <p:spPr>
          <a:xfrm>
            <a:off x="0" y="1765005"/>
            <a:ext cx="4795284" cy="3434316"/>
          </a:xfrm>
          <a:prstGeom prst="rect">
            <a:avLst/>
          </a:prstGeom>
          <a:gradFill>
            <a:gsLst>
              <a:gs pos="40700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 descr="Route zwei Stecknadeln mit Weg Silhouette">
            <a:extLst>
              <a:ext uri="{FF2B5EF4-FFF2-40B4-BE49-F238E27FC236}">
                <a16:creationId xmlns:a16="http://schemas.microsoft.com/office/drawing/2014/main" id="{C89612DC-F90B-4A74-9AB5-B8D8441C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243" y="1876492"/>
            <a:ext cx="3211341" cy="3211341"/>
          </a:xfrm>
          <a:prstGeom prst="rect">
            <a:avLst/>
          </a:prstGeom>
          <a:gradFill>
            <a:gsLst>
              <a:gs pos="40700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5665303"/>
            <a:ext cx="1201805" cy="126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0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A36F458-BF2A-4606-9699-3D96CDB9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C3EE-F1F4-4FE4-BD4A-10815283424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080A83-BBCC-4DDB-B9B9-A7B3638F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Junge informieren und begeistern</a:t>
            </a:r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5" name="Bildplatzhalter 24" descr="Kommentar Like Silhouette">
            <a:extLst>
              <a:ext uri="{FF2B5EF4-FFF2-40B4-BE49-F238E27FC236}">
                <a16:creationId xmlns:a16="http://schemas.microsoft.com/office/drawing/2014/main" id="{E4778295-A5B6-4876-A0F8-8E08311A7EE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Bildplatzhalter 19" descr="Gruppenbrainstorming Silhouette">
            <a:extLst>
              <a:ext uri="{FF2B5EF4-FFF2-40B4-BE49-F238E27FC236}">
                <a16:creationId xmlns:a16="http://schemas.microsoft.com/office/drawing/2014/main" id="{010036FF-3365-4E8C-B316-65BFA011BBA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Bildplatzhalter 14" descr="Podium mit einfarbiger Füllung">
            <a:extLst>
              <a:ext uri="{FF2B5EF4-FFF2-40B4-BE49-F238E27FC236}">
                <a16:creationId xmlns:a16="http://schemas.microsoft.com/office/drawing/2014/main" id="{0DB49710-140A-4F00-95E1-3A7149591CC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96EFAB2-4711-449F-B014-0A500684FF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/>
              <a:t>Lancierung Vorsorgespiel „retire happy“ </a:t>
            </a:r>
          </a:p>
          <a:p>
            <a:r>
              <a:rPr lang="de-DE"/>
              <a:t>Organisation von Spielturnieren</a:t>
            </a:r>
          </a:p>
          <a:p>
            <a:r>
              <a:rPr lang="de-DE"/>
              <a:t>Werbung für die Spielturniere (über Social Media Strategie, Zusammenarbeit mit Jugendverbänden, etc.)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9325939-2358-416C-AFEF-8AD23D7C6C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/>
              <a:t>„retire happy“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71F6754-8251-4DC4-A62C-B276DE3BE1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/>
              <a:t>Motivierung der Teilnehmer </a:t>
            </a:r>
          </a:p>
          <a:p>
            <a:r>
              <a:rPr lang="de-DE"/>
              <a:t>Training für das Spielturnier</a:t>
            </a:r>
          </a:p>
          <a:p>
            <a:r>
              <a:rPr lang="de-DE"/>
              <a:t>Abgabe von Schulungsmaterialien an die Klassen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1EC1601-E572-4D62-90DB-ED358ED43E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Training für Spielturnier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011E2A-274E-446B-BA3C-2419524E96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/>
              <a:t>Finales Turnier in Bern am 03. Dezember 2022</a:t>
            </a:r>
          </a:p>
          <a:p>
            <a:r>
              <a:rPr lang="de-DE"/>
              <a:t>Preisverleihung an die Gewinner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EA516E5-9368-4A95-86E9-94088C23919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/>
              <a:t>Durchführung des Spielturniers</a:t>
            </a:r>
            <a:endParaRPr lang="de-DE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175" y="0"/>
            <a:ext cx="1201805" cy="126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0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D948873-C1E0-41A7-A326-1BB82143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C3EE-F1F4-4FE4-BD4A-10815283424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207243-36D8-4024-AA42-78B1EAFD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C00000"/>
                </a:solidFill>
              </a:rPr>
              <a:t>Budget – Junge informieren und begeistern 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mit Vorsorgespiel und virtuellen Erklärungen</a:t>
            </a:r>
          </a:p>
        </p:txBody>
      </p:sp>
      <p:graphicFrame>
        <p:nvGraphicFramePr>
          <p:cNvPr id="28" name="Tabelle 28">
            <a:extLst>
              <a:ext uri="{FF2B5EF4-FFF2-40B4-BE49-F238E27FC236}">
                <a16:creationId xmlns:a16="http://schemas.microsoft.com/office/drawing/2014/main" id="{F3589F66-F6ED-4C20-8BA0-6F3A9B033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65585"/>
              </p:ext>
            </p:extLst>
          </p:nvPr>
        </p:nvGraphicFramePr>
        <p:xfrm>
          <a:off x="2032000" y="2002404"/>
          <a:ext cx="8115852" cy="382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3565">
                  <a:extLst>
                    <a:ext uri="{9D8B030D-6E8A-4147-A177-3AD203B41FA5}">
                      <a16:colId xmlns:a16="http://schemas.microsoft.com/office/drawing/2014/main" val="1669912674"/>
                    </a:ext>
                  </a:extLst>
                </a:gridCol>
                <a:gridCol w="2892287">
                  <a:extLst>
                    <a:ext uri="{9D8B030D-6E8A-4147-A177-3AD203B41FA5}">
                      <a16:colId xmlns:a16="http://schemas.microsoft.com/office/drawing/2014/main" val="4249726880"/>
                    </a:ext>
                  </a:extLst>
                </a:gridCol>
              </a:tblGrid>
              <a:tr h="634470">
                <a:tc>
                  <a:txBody>
                    <a:bodyPr/>
                    <a:lstStyle/>
                    <a:p>
                      <a:r>
                        <a:rPr lang="de-CH" dirty="0"/>
                        <a:t>Positionen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Kosten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573896"/>
                  </a:ext>
                </a:extLst>
              </a:tr>
              <a:tr h="456491">
                <a:tc>
                  <a:txBody>
                    <a:bodyPr/>
                    <a:lstStyle/>
                    <a:p>
                      <a:r>
                        <a:rPr lang="de-CH" dirty="0"/>
                        <a:t>Produktion von ca. 2’000 Spielen</a:t>
                      </a:r>
                    </a:p>
                  </a:txBody>
                  <a:tcPr>
                    <a:solidFill>
                      <a:srgbClr val="FFC00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CHF 60’000</a:t>
                      </a:r>
                    </a:p>
                  </a:txBody>
                  <a:tcPr>
                    <a:solidFill>
                      <a:srgbClr val="FFC000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53321"/>
                  </a:ext>
                </a:extLst>
              </a:tr>
              <a:tr h="456491">
                <a:tc>
                  <a:txBody>
                    <a:bodyPr/>
                    <a:lstStyle/>
                    <a:p>
                      <a:r>
                        <a:rPr lang="de-CH" dirty="0"/>
                        <a:t>Produktion der französischen Version</a:t>
                      </a:r>
                    </a:p>
                  </a:txBody>
                  <a:tcPr>
                    <a:solidFill>
                      <a:srgbClr val="FFC00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CHF 80’000</a:t>
                      </a:r>
                    </a:p>
                  </a:txBody>
                  <a:tcPr>
                    <a:solidFill>
                      <a:srgbClr val="FFC000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371146"/>
                  </a:ext>
                </a:extLst>
              </a:tr>
              <a:tr h="456491">
                <a:tc>
                  <a:txBody>
                    <a:bodyPr/>
                    <a:lstStyle/>
                    <a:p>
                      <a:r>
                        <a:rPr lang="de-CH" dirty="0" err="1"/>
                        <a:t>Social</a:t>
                      </a:r>
                      <a:r>
                        <a:rPr lang="de-CH" dirty="0"/>
                        <a:t> Media Strategie </a:t>
                      </a:r>
                    </a:p>
                  </a:txBody>
                  <a:tcPr>
                    <a:solidFill>
                      <a:srgbClr val="FFC00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CHF 20’000</a:t>
                      </a:r>
                    </a:p>
                  </a:txBody>
                  <a:tcPr>
                    <a:solidFill>
                      <a:srgbClr val="FFC000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92073"/>
                  </a:ext>
                </a:extLst>
              </a:tr>
              <a:tr h="456491">
                <a:tc>
                  <a:txBody>
                    <a:bodyPr/>
                    <a:lstStyle/>
                    <a:p>
                      <a:r>
                        <a:rPr lang="de-CH" dirty="0"/>
                        <a:t>Produktion Erklärungsvideos</a:t>
                      </a:r>
                    </a:p>
                  </a:txBody>
                  <a:tcPr>
                    <a:solidFill>
                      <a:srgbClr val="FFC00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CHF 70’000</a:t>
                      </a:r>
                    </a:p>
                  </a:txBody>
                  <a:tcPr>
                    <a:solidFill>
                      <a:srgbClr val="FFC000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99165"/>
                  </a:ext>
                </a:extLst>
              </a:tr>
              <a:tr h="456491">
                <a:tc>
                  <a:txBody>
                    <a:bodyPr/>
                    <a:lstStyle/>
                    <a:p>
                      <a:r>
                        <a:rPr lang="de-CH" dirty="0"/>
                        <a:t>Promotionskampagne</a:t>
                      </a:r>
                    </a:p>
                  </a:txBody>
                  <a:tcPr>
                    <a:solidFill>
                      <a:srgbClr val="FFC00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CHF 80’000</a:t>
                      </a:r>
                    </a:p>
                  </a:txBody>
                  <a:tcPr>
                    <a:solidFill>
                      <a:srgbClr val="FFC000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309270"/>
                  </a:ext>
                </a:extLst>
              </a:tr>
              <a:tr h="456491">
                <a:tc>
                  <a:txBody>
                    <a:bodyPr/>
                    <a:lstStyle/>
                    <a:p>
                      <a:r>
                        <a:rPr lang="de-CH" dirty="0"/>
                        <a:t>10 Turniere à CHF 10’000</a:t>
                      </a:r>
                    </a:p>
                  </a:txBody>
                  <a:tcPr>
                    <a:solidFill>
                      <a:srgbClr val="FFC00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CHF 100’000</a:t>
                      </a:r>
                    </a:p>
                  </a:txBody>
                  <a:tcPr>
                    <a:solidFill>
                      <a:srgbClr val="FFC000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605339"/>
                  </a:ext>
                </a:extLst>
              </a:tr>
              <a:tr h="456491">
                <a:tc>
                  <a:txBody>
                    <a:bodyPr/>
                    <a:lstStyle/>
                    <a:p>
                      <a:r>
                        <a:rPr lang="de-CH" b="1" dirty="0"/>
                        <a:t>Total</a:t>
                      </a:r>
                    </a:p>
                  </a:txBody>
                  <a:tcPr>
                    <a:solidFill>
                      <a:srgbClr val="FFC00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b="1" dirty="0"/>
                        <a:t>CHF 350’000</a:t>
                      </a:r>
                    </a:p>
                  </a:txBody>
                  <a:tcPr>
                    <a:solidFill>
                      <a:srgbClr val="FFC000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3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68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D948873-C1E0-41A7-A326-1BB82143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C3EE-F1F4-4FE4-BD4A-10815283424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207243-36D8-4024-AA42-78B1EAFD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C00000"/>
                </a:solidFill>
              </a:rPr>
              <a:t>Junge informieren und begeistern 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mit Vorsorgespiel und virtuellen Erklärungen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01EFBE-A003-434A-8FE8-53FB4E2DC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43" y="1198248"/>
            <a:ext cx="3816476" cy="540079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5596018"/>
            <a:ext cx="1201805" cy="126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9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76443E-85B4-47B4-9723-6B423483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C3EE-F1F4-4FE4-BD4A-10815283424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2EF938-67DF-42AD-80ED-0EC4AA5E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869" y="599568"/>
            <a:ext cx="4239880" cy="1040388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Virtuelle Erklärungen zu Vorsorgefragen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BF9579-FAF5-4432-B307-980095C951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0869" y="2486826"/>
            <a:ext cx="5691221" cy="3178477"/>
          </a:xfrm>
        </p:spPr>
        <p:txBody>
          <a:bodyPr/>
          <a:lstStyle/>
          <a:p>
            <a:r>
              <a:rPr lang="de-CH" sz="2000" dirty="0"/>
              <a:t>Vorteilen der 1. und 2. Säule von Vertretern aus der AHV, Pensionskassen und der Politik</a:t>
            </a:r>
          </a:p>
          <a:p>
            <a:r>
              <a:rPr lang="de-CH" sz="2000" dirty="0"/>
              <a:t>Vorsorge für die nächste Generation – ist unsere Altersvorsorge noch zeitgemäss?</a:t>
            </a:r>
          </a:p>
          <a:p>
            <a:r>
              <a:rPr lang="de-CH" sz="2000" dirty="0"/>
              <a:t>Vergleiche zwischen unserem und ausländischen Vorsorgesystemen – ist dies aussagekräftig?</a:t>
            </a:r>
          </a:p>
          <a:p>
            <a:pPr marL="0" indent="0">
              <a:buNone/>
            </a:pPr>
            <a:endParaRPr lang="de-CH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3F7EE26-E3D1-46F7-83DB-67AB172E5238}"/>
              </a:ext>
            </a:extLst>
          </p:cNvPr>
          <p:cNvSpPr/>
          <p:nvPr/>
        </p:nvSpPr>
        <p:spPr>
          <a:xfrm>
            <a:off x="0" y="1765005"/>
            <a:ext cx="4795284" cy="3434316"/>
          </a:xfrm>
          <a:prstGeom prst="rect">
            <a:avLst/>
          </a:prstGeom>
          <a:gradFill>
            <a:gsLst>
              <a:gs pos="40700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 descr="Route zwei Stecknadeln mit Weg Silhouette">
            <a:extLst>
              <a:ext uri="{FF2B5EF4-FFF2-40B4-BE49-F238E27FC236}">
                <a16:creationId xmlns:a16="http://schemas.microsoft.com/office/drawing/2014/main" id="{C89612DC-F90B-4A74-9AB5-B8D8441C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243" y="1876492"/>
            <a:ext cx="3211341" cy="3211341"/>
          </a:xfrm>
          <a:prstGeom prst="rect">
            <a:avLst/>
          </a:prstGeom>
          <a:gradFill>
            <a:gsLst>
              <a:gs pos="40700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201805" cy="126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5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76443E-85B4-47B4-9723-6B423483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C3EE-F1F4-4FE4-BD4A-10815283424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2EF938-67DF-42AD-80ED-0EC4AA5E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252" y="599568"/>
            <a:ext cx="4709651" cy="1040388"/>
          </a:xfrm>
        </p:spPr>
        <p:txBody>
          <a:bodyPr>
            <a:normAutofit/>
          </a:bodyPr>
          <a:lstStyle/>
          <a:p>
            <a:pPr algn="ctr"/>
            <a:r>
              <a:rPr lang="de-DE" sz="2800" dirty="0">
                <a:solidFill>
                  <a:srgbClr val="C00000"/>
                </a:solidFill>
              </a:rPr>
              <a:t>Weiterführung der Aktivitäten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BF9579-FAF5-4432-B307-980095C951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0869" y="1765004"/>
            <a:ext cx="5691221" cy="3900299"/>
          </a:xfrm>
        </p:spPr>
        <p:txBody>
          <a:bodyPr/>
          <a:lstStyle/>
          <a:p>
            <a:r>
              <a:rPr lang="de-CH" sz="2000" dirty="0"/>
              <a:t>Nach dem ersten schweizerischen Spielturnier kann das Spiel und die dazugehörenden Erläuterungen an Schulen weiter verbreitet werden. </a:t>
            </a:r>
          </a:p>
          <a:p>
            <a:r>
              <a:rPr lang="de-CH" sz="2000" dirty="0"/>
              <a:t>Für verschiedene Schulstufen können in Kombination mit der spielerischen Erarbeitung des Themas zielgruppenorientierte Ausbildungspakete, die crossmedial aufgebaut sind, zur Verfügung gestellt werden. </a:t>
            </a:r>
          </a:p>
          <a:p>
            <a:pPr marL="0" indent="0">
              <a:buNone/>
            </a:pPr>
            <a:endParaRPr lang="de-CH" sz="2000" dirty="0"/>
          </a:p>
        </p:txBody>
      </p:sp>
      <p:pic>
        <p:nvPicPr>
          <p:cNvPr id="5" name="Grafik 4" descr="Route zwei Stecknadeln mit Weg Silhouette">
            <a:extLst>
              <a:ext uri="{FF2B5EF4-FFF2-40B4-BE49-F238E27FC236}">
                <a16:creationId xmlns:a16="http://schemas.microsoft.com/office/drawing/2014/main" id="{C89612DC-F90B-4A74-9AB5-B8D8441C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243" y="1876492"/>
            <a:ext cx="3211341" cy="32113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201805" cy="126198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3F7EE26-E3D1-46F7-83DB-67AB172E5238}"/>
              </a:ext>
            </a:extLst>
          </p:cNvPr>
          <p:cNvSpPr/>
          <p:nvPr/>
        </p:nvSpPr>
        <p:spPr>
          <a:xfrm>
            <a:off x="0" y="1765005"/>
            <a:ext cx="4795284" cy="3434316"/>
          </a:xfrm>
          <a:prstGeom prst="rect">
            <a:avLst/>
          </a:prstGeom>
          <a:gradFill>
            <a:gsLst>
              <a:gs pos="40700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 descr="Route zwei Stecknadeln mit Weg Silhouette">
            <a:extLst>
              <a:ext uri="{FF2B5EF4-FFF2-40B4-BE49-F238E27FC236}">
                <a16:creationId xmlns:a16="http://schemas.microsoft.com/office/drawing/2014/main" id="{C89612DC-F90B-4A74-9AB5-B8D8441C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643" y="2028892"/>
            <a:ext cx="3211341" cy="3058941"/>
          </a:xfrm>
          <a:prstGeom prst="rect">
            <a:avLst/>
          </a:prstGeom>
          <a:gradFill>
            <a:gsLst>
              <a:gs pos="40700">
                <a:srgbClr val="FFC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51331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AV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A8B8"/>
      </a:accent1>
      <a:accent2>
        <a:srgbClr val="A0CED7"/>
      </a:accent2>
      <a:accent3>
        <a:srgbClr val="D0E6EC"/>
      </a:accent3>
      <a:accent4>
        <a:srgbClr val="ECF5F8"/>
      </a:accent4>
      <a:accent5>
        <a:srgbClr val="FFFFFF"/>
      </a:accent5>
      <a:accent6>
        <a:srgbClr val="000000"/>
      </a:accent6>
      <a:hlink>
        <a:srgbClr val="954F72"/>
      </a:hlink>
      <a:folHlink>
        <a:srgbClr val="A5A5A5"/>
      </a:folHlink>
    </a:clrScheme>
    <a:fontScheme name="HAVE">
      <a:majorFont>
        <a:latin typeface="Roboto Condensed Light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44A9D768CA6246B14EB81EA6C4DE0A" ma:contentTypeVersion="6" ma:contentTypeDescription="Ein neues Dokument erstellen." ma:contentTypeScope="" ma:versionID="5d0cbf1e10f896fc22d2befd29bac817">
  <xsd:schema xmlns:xsd="http://www.w3.org/2001/XMLSchema" xmlns:xs="http://www.w3.org/2001/XMLSchema" xmlns:p="http://schemas.microsoft.com/office/2006/metadata/properties" xmlns:ns2="7a074f60-bc7d-4e67-a43e-83ac03c840c0" targetNamespace="http://schemas.microsoft.com/office/2006/metadata/properties" ma:root="true" ma:fieldsID="386970d8322d38e7ad389be1403da279" ns2:_="">
    <xsd:import namespace="7a074f60-bc7d-4e67-a43e-83ac03c840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74f60-bc7d-4e67-a43e-83ac03c84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75679D-7EDD-4824-A615-049E6F20E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F57187-26CE-4B45-BDE2-BC2096A58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074f60-bc7d-4e67-a43e-83ac03c84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1246EE-7143-4642-AD3C-183C07477F5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a074f60-bc7d-4e67-a43e-83ac03c840c0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Macintosh PowerPoint</Application>
  <PresentationFormat>Breitbild</PresentationFormat>
  <Paragraphs>154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Roboto Condensed Light</vt:lpstr>
      <vt:lpstr>Wingdings</vt:lpstr>
      <vt:lpstr>Office</vt:lpstr>
      <vt:lpstr>50 Jahre Drei-Säulen-System</vt:lpstr>
      <vt:lpstr>Ein bewährtes System wird 50 Jahre!</vt:lpstr>
      <vt:lpstr>Zum Jubiläum der Bevölkerung unsere Vorsorge näher bringen</vt:lpstr>
      <vt:lpstr>Drei Wege zum und durchs Jubiläum</vt:lpstr>
      <vt:lpstr>Junge informieren und begeistern</vt:lpstr>
      <vt:lpstr>Budget – Junge informieren und begeistern  mit Vorsorgespiel und virtuellen Erklärungen</vt:lpstr>
      <vt:lpstr>Junge informieren und begeistern  mit Vorsorgespiel und virtuellen Erklärungen</vt:lpstr>
      <vt:lpstr>Virtuelle Erklärungen zu Vorsorgefragen</vt:lpstr>
      <vt:lpstr>Weiterführung der Aktivitäten</vt:lpstr>
      <vt:lpstr>Wissenschaftliche Aufarbeitung</vt:lpstr>
      <vt:lpstr>Budget – Wissenschaftliche Aufarbeitung</vt:lpstr>
      <vt:lpstr>Institutionen, die als Sponsoren/Partner gewonnen werden können</vt:lpstr>
      <vt:lpstr>Kommerzielle Sponsoren/Partner die angefragt werden können</vt:lpstr>
      <vt:lpstr>Sponsoring/Partnerschaft</vt:lpstr>
      <vt:lpstr>Varianten der Partnerschaft/Sponsoring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 Pusch</dc:creator>
  <cp:lastModifiedBy>Roland Kriemler</cp:lastModifiedBy>
  <cp:revision>34</cp:revision>
  <cp:lastPrinted>2022-04-01T11:40:23Z</cp:lastPrinted>
  <dcterms:created xsi:type="dcterms:W3CDTF">2021-11-21T05:55:39Z</dcterms:created>
  <dcterms:modified xsi:type="dcterms:W3CDTF">2022-07-07T08:47:06Z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0x010100B544A9D768CA6246B14EB81EA6C4DE0A</vt:lpwstr>
  </property>
</Properties>
</file>