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05" r:id="rId4"/>
    <p:sldMasterId id="2147484035" r:id="rId5"/>
  </p:sldMasterIdLst>
  <p:notesMasterIdLst>
    <p:notesMasterId r:id="rId22"/>
  </p:notesMasterIdLst>
  <p:handoutMasterIdLst>
    <p:handoutMasterId r:id="rId23"/>
  </p:handoutMasterIdLst>
  <p:sldIdLst>
    <p:sldId id="658" r:id="rId6"/>
    <p:sldId id="677" r:id="rId7"/>
    <p:sldId id="700" r:id="rId8"/>
    <p:sldId id="664" r:id="rId9"/>
    <p:sldId id="665" r:id="rId10"/>
    <p:sldId id="654" r:id="rId11"/>
    <p:sldId id="657" r:id="rId12"/>
    <p:sldId id="691" r:id="rId13"/>
    <p:sldId id="702" r:id="rId14"/>
    <p:sldId id="701" r:id="rId15"/>
    <p:sldId id="660" r:id="rId16"/>
    <p:sldId id="680" r:id="rId17"/>
    <p:sldId id="662" r:id="rId18"/>
    <p:sldId id="685" r:id="rId19"/>
    <p:sldId id="699" r:id="rId20"/>
    <p:sldId id="670" r:id="rId21"/>
  </p:sldIdLst>
  <p:sldSz cx="12192000" cy="6858000"/>
  <p:notesSz cx="9929813" cy="6799263"/>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utsch" id="{5D317743-A152-5645-A167-DFE519A4352F}">
          <p14:sldIdLst>
            <p14:sldId id="658"/>
            <p14:sldId id="677"/>
            <p14:sldId id="700"/>
            <p14:sldId id="664"/>
            <p14:sldId id="665"/>
            <p14:sldId id="654"/>
            <p14:sldId id="657"/>
            <p14:sldId id="691"/>
            <p14:sldId id="702"/>
            <p14:sldId id="701"/>
            <p14:sldId id="660"/>
            <p14:sldId id="680"/>
            <p14:sldId id="662"/>
            <p14:sldId id="685"/>
            <p14:sldId id="699"/>
            <p14:sldId id="670"/>
          </p14:sldIdLst>
        </p14:section>
        <p14:section name="Französisch" id="{4D21A2E2-EEC1-C84B-AC14-3B8F9AC460ED}">
          <p14:sldIdLst/>
        </p14:section>
      </p14:sectionLst>
    </p:ext>
    <p:ext uri="{EFAFB233-063F-42B5-8137-9DF3F51BA10A}">
      <p15:sldGuideLst xmlns:p15="http://schemas.microsoft.com/office/powerpoint/2012/main">
        <p15:guide id="1" userDrawn="1">
          <p15:clr>
            <a:srgbClr val="A4A3A4"/>
          </p15:clr>
        </p15:guide>
        <p15:guide id="2" orient="horz" pos="2251" userDrawn="1">
          <p15:clr>
            <a:srgbClr val="A4A3A4"/>
          </p15:clr>
        </p15:guide>
        <p15:guide id="3" pos="3840" userDrawn="1">
          <p15:clr>
            <a:srgbClr val="A4A3A4"/>
          </p15:clr>
        </p15:guide>
        <p15:guide id="4" orient="horz" pos="3430" userDrawn="1">
          <p15:clr>
            <a:srgbClr val="A4A3A4"/>
          </p15:clr>
        </p15:guide>
        <p15:guide id="5" orient="horz" pos="2976" userDrawn="1">
          <p15:clr>
            <a:srgbClr val="A4A3A4"/>
          </p15:clr>
        </p15:guide>
      </p15:sldGuideLst>
    </p:ext>
    <p:ext uri="{2D200454-40CA-4A62-9FC3-DE9A4176ACB9}">
      <p15:notesGuideLst xmlns:p15="http://schemas.microsoft.com/office/powerpoint/2012/main">
        <p15:guide id="1" orient="horz" pos="2142" userDrawn="1">
          <p15:clr>
            <a:srgbClr val="A4A3A4"/>
          </p15:clr>
        </p15:guide>
        <p15:guide id="2" pos="31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1D2D3"/>
    <a:srgbClr val="000000"/>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091BB1-DC14-481E-9D55-3E0341D0D0BB}" v="231" dt="2022-10-17T06:35:42.0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57" autoAdjust="0"/>
    <p:restoredTop sz="86306" autoAdjust="0"/>
  </p:normalViewPr>
  <p:slideViewPr>
    <p:cSldViewPr snapToObjects="1" showGuides="1">
      <p:cViewPr varScale="1">
        <p:scale>
          <a:sx n="76" d="100"/>
          <a:sy n="76" d="100"/>
        </p:scale>
        <p:origin x="912" y="84"/>
      </p:cViewPr>
      <p:guideLst>
        <p:guide/>
        <p:guide orient="horz" pos="2251"/>
        <p:guide pos="3840"/>
        <p:guide orient="horz" pos="3430"/>
        <p:guide orient="horz" pos="2976"/>
      </p:guideLst>
    </p:cSldViewPr>
  </p:slideViewPr>
  <p:outlineViewPr>
    <p:cViewPr>
      <p:scale>
        <a:sx n="33" d="100"/>
        <a:sy n="33" d="100"/>
      </p:scale>
      <p:origin x="0" y="0"/>
    </p:cViewPr>
  </p:outlineViewPr>
  <p:notesTextViewPr>
    <p:cViewPr>
      <p:scale>
        <a:sx n="135" d="100"/>
        <a:sy n="135" d="100"/>
      </p:scale>
      <p:origin x="0" y="0"/>
    </p:cViewPr>
  </p:notesTextViewPr>
  <p:sorterViewPr>
    <p:cViewPr varScale="1">
      <p:scale>
        <a:sx n="100" d="100"/>
        <a:sy n="100" d="100"/>
      </p:scale>
      <p:origin x="0" y="-55488"/>
    </p:cViewPr>
  </p:sorterViewPr>
  <p:notesViewPr>
    <p:cSldViewPr snapToObjects="1" showGuides="1">
      <p:cViewPr varScale="1">
        <p:scale>
          <a:sx n="96" d="100"/>
          <a:sy n="96" d="100"/>
        </p:scale>
        <p:origin x="2480" y="176"/>
      </p:cViewPr>
      <p:guideLst>
        <p:guide orient="horz" pos="2142"/>
        <p:guide pos="312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302919" cy="341144"/>
          </a:xfrm>
          <a:prstGeom prst="rect">
            <a:avLst/>
          </a:prstGeom>
        </p:spPr>
        <p:txBody>
          <a:bodyPr vert="horz" lIns="91458" tIns="45729" rIns="91458" bIns="45729" rtlCol="0"/>
          <a:lstStyle>
            <a:lvl1pPr algn="l">
              <a:defRPr sz="1200"/>
            </a:lvl1pPr>
          </a:lstStyle>
          <a:p>
            <a:endParaRPr lang="en-US" b="1" dirty="0">
              <a:latin typeface="Calibri" panose="020F0502020204030204" pitchFamily="34" charset="0"/>
            </a:endParaRPr>
          </a:p>
        </p:txBody>
      </p:sp>
      <p:sp>
        <p:nvSpPr>
          <p:cNvPr id="3" name="Date Placeholder 2"/>
          <p:cNvSpPr>
            <a:spLocks noGrp="1"/>
          </p:cNvSpPr>
          <p:nvPr>
            <p:ph type="dt" sz="quarter" idx="1"/>
          </p:nvPr>
        </p:nvSpPr>
        <p:spPr>
          <a:xfrm>
            <a:off x="5624598" y="1"/>
            <a:ext cx="4302919" cy="341144"/>
          </a:xfrm>
          <a:prstGeom prst="rect">
            <a:avLst/>
          </a:prstGeom>
        </p:spPr>
        <p:txBody>
          <a:bodyPr vert="horz" lIns="91458" tIns="45729" rIns="91458" bIns="45729" rtlCol="0"/>
          <a:lstStyle>
            <a:lvl1pPr algn="r">
              <a:defRPr sz="1200"/>
            </a:lvl1pPr>
          </a:lstStyle>
          <a:p>
            <a:fld id="{A6018781-FBF9-354C-A025-C49C596164BA}" type="datetimeFigureOut">
              <a:rPr lang="en-US" b="1" smtClean="0">
                <a:latin typeface="Calibri" panose="020F0502020204030204" pitchFamily="34" charset="0"/>
              </a:rPr>
              <a:t>10/17/2022</a:t>
            </a:fld>
            <a:endParaRPr lang="en-US" b="1" dirty="0">
              <a:latin typeface="Calibri" panose="020F0502020204030204" pitchFamily="34" charset="0"/>
            </a:endParaRPr>
          </a:p>
        </p:txBody>
      </p:sp>
      <p:sp>
        <p:nvSpPr>
          <p:cNvPr id="4" name="Footer Placeholder 3"/>
          <p:cNvSpPr>
            <a:spLocks noGrp="1"/>
          </p:cNvSpPr>
          <p:nvPr>
            <p:ph type="ftr" sz="quarter" idx="2"/>
          </p:nvPr>
        </p:nvSpPr>
        <p:spPr>
          <a:xfrm>
            <a:off x="1" y="6458122"/>
            <a:ext cx="4302919" cy="341143"/>
          </a:xfrm>
          <a:prstGeom prst="rect">
            <a:avLst/>
          </a:prstGeom>
        </p:spPr>
        <p:txBody>
          <a:bodyPr vert="horz" lIns="91458" tIns="45729" rIns="91458" bIns="45729" rtlCol="0" anchor="b"/>
          <a:lstStyle>
            <a:lvl1pPr algn="l">
              <a:defRPr sz="1200"/>
            </a:lvl1pPr>
          </a:lstStyle>
          <a:p>
            <a:endParaRPr lang="en-US" b="1" dirty="0">
              <a:latin typeface="Calibri" panose="020F0502020204030204" pitchFamily="34" charset="0"/>
            </a:endParaRPr>
          </a:p>
        </p:txBody>
      </p:sp>
      <p:sp>
        <p:nvSpPr>
          <p:cNvPr id="5" name="Slide Number Placeholder 4"/>
          <p:cNvSpPr>
            <a:spLocks noGrp="1"/>
          </p:cNvSpPr>
          <p:nvPr>
            <p:ph type="sldNum" sz="quarter" idx="3"/>
          </p:nvPr>
        </p:nvSpPr>
        <p:spPr>
          <a:xfrm>
            <a:off x="5624598" y="6458122"/>
            <a:ext cx="4302919" cy="341143"/>
          </a:xfrm>
          <a:prstGeom prst="rect">
            <a:avLst/>
          </a:prstGeom>
        </p:spPr>
        <p:txBody>
          <a:bodyPr vert="horz" lIns="91458" tIns="45729" rIns="91458" bIns="45729" rtlCol="0" anchor="b"/>
          <a:lstStyle>
            <a:lvl1pPr algn="r">
              <a:defRPr sz="1200"/>
            </a:lvl1pPr>
          </a:lstStyle>
          <a:p>
            <a:fld id="{F8F4EF74-8826-BD43-B880-7A8566D08AFF}" type="slidenum">
              <a:rPr lang="en-US" b="1" smtClean="0">
                <a:latin typeface="Calibri" panose="020F0502020204030204" pitchFamily="34" charset="0"/>
              </a:rPr>
              <a:t>‹Nr.›</a:t>
            </a:fld>
            <a:endParaRPr lang="en-US" b="1" dirty="0">
              <a:latin typeface="Calibri" panose="020F0502020204030204" pitchFamily="34" charset="0"/>
            </a:endParaRPr>
          </a:p>
        </p:txBody>
      </p:sp>
    </p:spTree>
    <p:extLst>
      <p:ext uri="{BB962C8B-B14F-4D97-AF65-F5344CB8AC3E}">
        <p14:creationId xmlns:p14="http://schemas.microsoft.com/office/powerpoint/2010/main" val="2462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302919" cy="341144"/>
          </a:xfrm>
          <a:prstGeom prst="rect">
            <a:avLst/>
          </a:prstGeom>
        </p:spPr>
        <p:txBody>
          <a:bodyPr vert="horz" lIns="91458" tIns="45729" rIns="91458" bIns="45729" rtlCol="0"/>
          <a:lstStyle>
            <a:lvl1pPr algn="l">
              <a:defRPr sz="1200" b="1"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5624598" y="1"/>
            <a:ext cx="4302919" cy="341144"/>
          </a:xfrm>
          <a:prstGeom prst="rect">
            <a:avLst/>
          </a:prstGeom>
        </p:spPr>
        <p:txBody>
          <a:bodyPr vert="horz" lIns="91458" tIns="45729" rIns="91458" bIns="45729" rtlCol="0"/>
          <a:lstStyle>
            <a:lvl1pPr algn="r">
              <a:defRPr sz="1200" b="1" i="0">
                <a:latin typeface="Calibri" panose="020F0502020204030204" pitchFamily="34" charset="0"/>
              </a:defRPr>
            </a:lvl1pPr>
          </a:lstStyle>
          <a:p>
            <a:fld id="{108FFD40-13C9-7B48-A0BE-E251E1E33FE5}" type="datetimeFigureOut">
              <a:rPr lang="en-US" smtClean="0"/>
              <a:pPr/>
              <a:t>10/17/2022</a:t>
            </a:fld>
            <a:endParaRPr lang="en-US" dirty="0"/>
          </a:p>
        </p:txBody>
      </p:sp>
      <p:sp>
        <p:nvSpPr>
          <p:cNvPr id="4" name="Slide Image Placeholder 3"/>
          <p:cNvSpPr>
            <a:spLocks noGrp="1" noRot="1" noChangeAspect="1"/>
          </p:cNvSpPr>
          <p:nvPr>
            <p:ph type="sldImg" idx="2"/>
          </p:nvPr>
        </p:nvSpPr>
        <p:spPr>
          <a:xfrm>
            <a:off x="2927350" y="849313"/>
            <a:ext cx="4075113" cy="2293937"/>
          </a:xfrm>
          <a:prstGeom prst="rect">
            <a:avLst/>
          </a:prstGeom>
          <a:noFill/>
          <a:ln w="12700">
            <a:solidFill>
              <a:prstClr val="black"/>
            </a:solidFill>
          </a:ln>
        </p:spPr>
        <p:txBody>
          <a:bodyPr vert="horz" lIns="91458" tIns="45729" rIns="91458" bIns="45729" rtlCol="0" anchor="ctr"/>
          <a:lstStyle/>
          <a:p>
            <a:endParaRPr lang="en-US" dirty="0"/>
          </a:p>
        </p:txBody>
      </p:sp>
      <p:sp>
        <p:nvSpPr>
          <p:cNvPr id="5" name="Notes Placeholder 4"/>
          <p:cNvSpPr>
            <a:spLocks noGrp="1"/>
          </p:cNvSpPr>
          <p:nvPr>
            <p:ph type="body" sz="quarter" idx="3"/>
          </p:nvPr>
        </p:nvSpPr>
        <p:spPr>
          <a:xfrm>
            <a:off x="992982" y="3272147"/>
            <a:ext cx="7943850" cy="2677210"/>
          </a:xfrm>
          <a:prstGeom prst="rect">
            <a:avLst/>
          </a:prstGeom>
        </p:spPr>
        <p:txBody>
          <a:bodyPr vert="horz" lIns="91458" tIns="45729" rIns="91458" bIns="4572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6458122"/>
            <a:ext cx="4302919" cy="341143"/>
          </a:xfrm>
          <a:prstGeom prst="rect">
            <a:avLst/>
          </a:prstGeom>
        </p:spPr>
        <p:txBody>
          <a:bodyPr vert="horz" lIns="91458" tIns="45729" rIns="91458" bIns="45729" rtlCol="0" anchor="b"/>
          <a:lstStyle>
            <a:lvl1pPr algn="l">
              <a:defRPr sz="1200" b="1"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5624598" y="6458122"/>
            <a:ext cx="4302919" cy="341143"/>
          </a:xfrm>
          <a:prstGeom prst="rect">
            <a:avLst/>
          </a:prstGeom>
        </p:spPr>
        <p:txBody>
          <a:bodyPr vert="horz" lIns="91458" tIns="45729" rIns="91458" bIns="45729" rtlCol="0" anchor="b"/>
          <a:lstStyle>
            <a:lvl1pPr algn="r">
              <a:defRPr sz="1200" b="1" i="0">
                <a:latin typeface="Calibri" panose="020F0502020204030204" pitchFamily="34" charset="0"/>
              </a:defRPr>
            </a:lvl1pPr>
          </a:lstStyle>
          <a:p>
            <a:fld id="{6F8E2375-F1B1-284C-A827-B0E603FDBDD8}" type="slidenum">
              <a:rPr lang="en-US" smtClean="0"/>
              <a:pPr/>
              <a:t>‹Nr.›</a:t>
            </a:fld>
            <a:endParaRPr lang="en-US" dirty="0"/>
          </a:p>
        </p:txBody>
      </p:sp>
    </p:spTree>
    <p:extLst>
      <p:ext uri="{BB962C8B-B14F-4D97-AF65-F5344CB8AC3E}">
        <p14:creationId xmlns:p14="http://schemas.microsoft.com/office/powerpoint/2010/main" val="93844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i="0" kern="1200">
        <a:solidFill>
          <a:schemeClr val="tx1"/>
        </a:solidFill>
        <a:latin typeface="Calibri" panose="020F0502020204030204" pitchFamily="34" charset="0"/>
        <a:ea typeface="+mn-ea"/>
        <a:cs typeface="+mn-cs"/>
      </a:defRPr>
    </a:lvl1pPr>
    <a:lvl2pPr marL="457200" algn="l" defTabSz="914400" rtl="0" eaLnBrk="1" latinLnBrk="0" hangingPunct="1">
      <a:defRPr sz="1200" b="1" i="0" kern="1200">
        <a:solidFill>
          <a:schemeClr val="tx1"/>
        </a:solidFill>
        <a:latin typeface="Calibri" panose="020F0502020204030204" pitchFamily="34" charset="0"/>
        <a:ea typeface="+mn-ea"/>
        <a:cs typeface="+mn-cs"/>
      </a:defRPr>
    </a:lvl2pPr>
    <a:lvl3pPr marL="914400" algn="l" defTabSz="914400" rtl="0" eaLnBrk="1" latinLnBrk="0" hangingPunct="1">
      <a:defRPr sz="1200" b="1" i="0" kern="1200">
        <a:solidFill>
          <a:schemeClr val="tx1"/>
        </a:solidFill>
        <a:latin typeface="Calibri" panose="020F0502020204030204" pitchFamily="34" charset="0"/>
        <a:ea typeface="+mn-ea"/>
        <a:cs typeface="+mn-cs"/>
      </a:defRPr>
    </a:lvl3pPr>
    <a:lvl4pPr marL="1371600" algn="l" defTabSz="914400" rtl="0" eaLnBrk="1" latinLnBrk="0" hangingPunct="1">
      <a:defRPr sz="1200" b="1" i="0" kern="1200">
        <a:solidFill>
          <a:schemeClr val="tx1"/>
        </a:solidFill>
        <a:latin typeface="Calibri" panose="020F0502020204030204" pitchFamily="34" charset="0"/>
        <a:ea typeface="+mn-ea"/>
        <a:cs typeface="+mn-cs"/>
      </a:defRPr>
    </a:lvl4pPr>
    <a:lvl5pPr marL="1828800" algn="l" defTabSz="914400" rtl="0" eaLnBrk="1" latinLnBrk="0" hangingPunct="1">
      <a:defRPr sz="1200" b="1"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F8E2375-F1B1-284C-A827-B0E603FDBDD8}" type="slidenum">
              <a:rPr lang="en-US" smtClean="0"/>
              <a:pPr/>
              <a:t>1</a:t>
            </a:fld>
            <a:endParaRPr lang="en-US" dirty="0"/>
          </a:p>
        </p:txBody>
      </p:sp>
    </p:spTree>
    <p:extLst>
      <p:ext uri="{BB962C8B-B14F-4D97-AF65-F5344CB8AC3E}">
        <p14:creationId xmlns:p14="http://schemas.microsoft.com/office/powerpoint/2010/main" val="433512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F8E2375-F1B1-284C-A827-B0E603FDBDD8}" type="slidenum">
              <a:rPr lang="en-US" smtClean="0"/>
              <a:pPr/>
              <a:t>12</a:t>
            </a:fld>
            <a:endParaRPr lang="en-US" dirty="0"/>
          </a:p>
        </p:txBody>
      </p:sp>
    </p:spTree>
    <p:extLst>
      <p:ext uri="{BB962C8B-B14F-4D97-AF65-F5344CB8AC3E}">
        <p14:creationId xmlns:p14="http://schemas.microsoft.com/office/powerpoint/2010/main" val="4117667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F8E2375-F1B1-284C-A827-B0E603FDBDD8}" type="slidenum">
              <a:rPr lang="en-US" smtClean="0"/>
              <a:pPr/>
              <a:t>13</a:t>
            </a:fld>
            <a:endParaRPr lang="en-US" dirty="0"/>
          </a:p>
        </p:txBody>
      </p:sp>
    </p:spTree>
    <p:extLst>
      <p:ext uri="{BB962C8B-B14F-4D97-AF65-F5344CB8AC3E}">
        <p14:creationId xmlns:p14="http://schemas.microsoft.com/office/powerpoint/2010/main" val="2482155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F8E2375-F1B1-284C-A827-B0E603FDBDD8}" type="slidenum">
              <a:rPr lang="en-US" smtClean="0"/>
              <a:pPr/>
              <a:t>14</a:t>
            </a:fld>
            <a:endParaRPr lang="en-US" dirty="0"/>
          </a:p>
        </p:txBody>
      </p:sp>
    </p:spTree>
    <p:extLst>
      <p:ext uri="{BB962C8B-B14F-4D97-AF65-F5344CB8AC3E}">
        <p14:creationId xmlns:p14="http://schemas.microsoft.com/office/powerpoint/2010/main" val="2957929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F8E2375-F1B1-284C-A827-B0E603FDBDD8}" type="slidenum">
              <a:rPr lang="en-US" smtClean="0"/>
              <a:pPr/>
              <a:t>15</a:t>
            </a:fld>
            <a:endParaRPr lang="en-US" dirty="0"/>
          </a:p>
        </p:txBody>
      </p:sp>
    </p:spTree>
    <p:extLst>
      <p:ext uri="{BB962C8B-B14F-4D97-AF65-F5344CB8AC3E}">
        <p14:creationId xmlns:p14="http://schemas.microsoft.com/office/powerpoint/2010/main" val="2067298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F8E2375-F1B1-284C-A827-B0E603FDBDD8}" type="slidenum">
              <a:rPr lang="en-US" smtClean="0"/>
              <a:pPr/>
              <a:t>3</a:t>
            </a:fld>
            <a:endParaRPr lang="en-US" dirty="0"/>
          </a:p>
        </p:txBody>
      </p:sp>
    </p:spTree>
    <p:extLst>
      <p:ext uri="{BB962C8B-B14F-4D97-AF65-F5344CB8AC3E}">
        <p14:creationId xmlns:p14="http://schemas.microsoft.com/office/powerpoint/2010/main" val="2858227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F8E2375-F1B1-284C-A827-B0E603FDBDD8}" type="slidenum">
              <a:rPr lang="en-US" smtClean="0"/>
              <a:pPr/>
              <a:t>4</a:t>
            </a:fld>
            <a:endParaRPr lang="en-US" dirty="0"/>
          </a:p>
        </p:txBody>
      </p:sp>
    </p:spTree>
    <p:extLst>
      <p:ext uri="{BB962C8B-B14F-4D97-AF65-F5344CB8AC3E}">
        <p14:creationId xmlns:p14="http://schemas.microsoft.com/office/powerpoint/2010/main" val="2884115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F8E2375-F1B1-284C-A827-B0E603FDBDD8}" type="slidenum">
              <a:rPr lang="en-US" smtClean="0"/>
              <a:pPr/>
              <a:t>5</a:t>
            </a:fld>
            <a:endParaRPr lang="en-US" dirty="0"/>
          </a:p>
        </p:txBody>
      </p:sp>
    </p:spTree>
    <p:extLst>
      <p:ext uri="{BB962C8B-B14F-4D97-AF65-F5344CB8AC3E}">
        <p14:creationId xmlns:p14="http://schemas.microsoft.com/office/powerpoint/2010/main" val="1071480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F8E2375-F1B1-284C-A827-B0E603FDBDD8}" type="slidenum">
              <a:rPr lang="en-US" smtClean="0"/>
              <a:t>6</a:t>
            </a:fld>
            <a:endParaRPr lang="en-US" dirty="0"/>
          </a:p>
        </p:txBody>
      </p:sp>
    </p:spTree>
    <p:extLst>
      <p:ext uri="{BB962C8B-B14F-4D97-AF65-F5344CB8AC3E}">
        <p14:creationId xmlns:p14="http://schemas.microsoft.com/office/powerpoint/2010/main" val="1867076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F8E2375-F1B1-284C-A827-B0E603FDBDD8}" type="slidenum">
              <a:rPr lang="en-US" smtClean="0"/>
              <a:pPr/>
              <a:t>7</a:t>
            </a:fld>
            <a:endParaRPr lang="en-US" dirty="0"/>
          </a:p>
        </p:txBody>
      </p:sp>
    </p:spTree>
    <p:extLst>
      <p:ext uri="{BB962C8B-B14F-4D97-AF65-F5344CB8AC3E}">
        <p14:creationId xmlns:p14="http://schemas.microsoft.com/office/powerpoint/2010/main" val="406222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F8E2375-F1B1-284C-A827-B0E603FDBDD8}" type="slidenum">
              <a:rPr lang="en-US" smtClean="0"/>
              <a:pPr/>
              <a:t>8</a:t>
            </a:fld>
            <a:endParaRPr lang="en-US" dirty="0"/>
          </a:p>
        </p:txBody>
      </p:sp>
    </p:spTree>
    <p:extLst>
      <p:ext uri="{BB962C8B-B14F-4D97-AF65-F5344CB8AC3E}">
        <p14:creationId xmlns:p14="http://schemas.microsoft.com/office/powerpoint/2010/main" val="4084892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F8E2375-F1B1-284C-A827-B0E603FDBDD8}" type="slidenum">
              <a:rPr lang="en-US" smtClean="0"/>
              <a:pPr/>
              <a:t>9</a:t>
            </a:fld>
            <a:endParaRPr lang="en-US" dirty="0"/>
          </a:p>
        </p:txBody>
      </p:sp>
    </p:spTree>
    <p:extLst>
      <p:ext uri="{BB962C8B-B14F-4D97-AF65-F5344CB8AC3E}">
        <p14:creationId xmlns:p14="http://schemas.microsoft.com/office/powerpoint/2010/main" val="1262795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F8E2375-F1B1-284C-A827-B0E603FDBDD8}" type="slidenum">
              <a:rPr lang="en-US" smtClean="0"/>
              <a:pPr/>
              <a:t>11</a:t>
            </a:fld>
            <a:endParaRPr lang="en-US" dirty="0"/>
          </a:p>
        </p:txBody>
      </p:sp>
    </p:spTree>
    <p:extLst>
      <p:ext uri="{BB962C8B-B14F-4D97-AF65-F5344CB8AC3E}">
        <p14:creationId xmlns:p14="http://schemas.microsoft.com/office/powerpoint/2010/main" val="4117667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5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a:xfrm>
            <a:off x="2028824" y="946702"/>
            <a:ext cx="9152697" cy="1249845"/>
          </a:xfrm>
          <a:prstGeom prst="rect">
            <a:avLst/>
          </a:prstGeom>
        </p:spPr>
        <p:txBody>
          <a:bodyPr/>
          <a:lstStyle>
            <a:lvl1pPr>
              <a:defRPr b="1" i="0">
                <a:latin typeface="Calibri" panose="020F0502020204030204" pitchFamily="34" charset="0"/>
                <a:cs typeface="Calibri" panose="020F0502020204030204" pitchFamily="34" charset="0"/>
              </a:defRPr>
            </a:lvl1pPr>
          </a:lstStyle>
          <a:p>
            <a:r>
              <a:rPr lang="de-DE"/>
              <a:t>Mastertitelformat bearbeiten</a:t>
            </a:r>
            <a:endParaRPr lang="en-US" dirty="0"/>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orient="horz" pos="1434">
          <p15:clr>
            <a:srgbClr val="547EBF"/>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67300" y="946702"/>
            <a:ext cx="6114221" cy="1249845"/>
          </a:xfrm>
          <a:prstGeom prst="rect">
            <a:avLst/>
          </a:prstGeom>
        </p:spPr>
        <p:txBody>
          <a:bodyPr/>
          <a:lstStyle>
            <a:lvl1pPr>
              <a:defRPr b="1" i="0">
                <a:latin typeface="Calibri" panose="020F0502020204030204" pitchFamily="34" charset="0"/>
                <a:cs typeface="Calibri" panose="020F0502020204030204" pitchFamily="34" charset="0"/>
              </a:defRPr>
            </a:lvl1pPr>
          </a:lstStyle>
          <a:p>
            <a:r>
              <a:rPr lang="de-DE"/>
              <a:t>Mastertitelformat bearbeiten</a:t>
            </a:r>
            <a:endParaRPr lang="en-US" dirty="0"/>
          </a:p>
        </p:txBody>
      </p:sp>
      <p:sp>
        <p:nvSpPr>
          <p:cNvPr id="4" name="Picture Placeholder 8"/>
          <p:cNvSpPr>
            <a:spLocks noGrp="1"/>
          </p:cNvSpPr>
          <p:nvPr>
            <p:ph type="pic" sz="quarter" idx="12"/>
          </p:nvPr>
        </p:nvSpPr>
        <p:spPr>
          <a:xfrm>
            <a:off x="1023580" y="0"/>
            <a:ext cx="3043596"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b="1" i="0">
                <a:solidFill>
                  <a:schemeClr val="tx1"/>
                </a:solidFill>
                <a:latin typeface="Calibri" panose="020F0502020204030204" pitchFamily="34" charset="0"/>
                <a:cs typeface="Calibri" panose="020F0502020204030204" pitchFamily="34" charset="0"/>
              </a:defRPr>
            </a:lvl1pPr>
          </a:lstStyle>
          <a:p>
            <a:r>
              <a:rPr lang="de-DE"/>
              <a:t>Bild durch Klicken auf Symbol hinzufügen</a:t>
            </a:r>
            <a:endParaRPr lang="en-US" dirty="0"/>
          </a:p>
        </p:txBody>
      </p:sp>
    </p:spTree>
    <p:extLst>
      <p:ext uri="{BB962C8B-B14F-4D97-AF65-F5344CB8AC3E}">
        <p14:creationId xmlns:p14="http://schemas.microsoft.com/office/powerpoint/2010/main" val="212209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99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b="1" i="0">
                <a:solidFill>
                  <a:schemeClr val="tx1"/>
                </a:solidFill>
                <a:latin typeface="Calibri" panose="020F0502020204030204" pitchFamily="34" charset="0"/>
                <a:cs typeface="Calibri" panose="020F0502020204030204" pitchFamily="34" charset="0"/>
              </a:defRPr>
            </a:lvl1pPr>
          </a:lstStyle>
          <a:p>
            <a:r>
              <a:rPr lang="de-DE"/>
              <a:t>Bild durch Klicken auf Symbol hinzufügen</a:t>
            </a:r>
            <a:endParaRPr lang="en-US" dirty="0"/>
          </a:p>
        </p:txBody>
      </p:sp>
    </p:spTree>
    <p:extLst>
      <p:ext uri="{BB962C8B-B14F-4D97-AF65-F5344CB8AC3E}">
        <p14:creationId xmlns:p14="http://schemas.microsoft.com/office/powerpoint/2010/main" val="86256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F5A8460D-BFF1-744A-B30F-84B6BED8E586}"/>
              </a:ext>
            </a:extLst>
          </p:cNvPr>
          <p:cNvSpPr/>
          <p:nvPr userDrawn="1"/>
        </p:nvSpPr>
        <p:spPr>
          <a:xfrm>
            <a:off x="3713501" y="1965227"/>
            <a:ext cx="184730" cy="553998"/>
          </a:xfrm>
          <a:prstGeom prst="rect">
            <a:avLst/>
          </a:prstGeom>
        </p:spPr>
        <p:txBody>
          <a:bodyPr wrap="none">
            <a:spAutoFit/>
          </a:bodyPr>
          <a:lstStyle/>
          <a:p>
            <a:pPr algn="ctr"/>
            <a:endParaRPr lang="de-DE" sz="1000" dirty="0">
              <a:solidFill>
                <a:schemeClr val="tx1">
                  <a:alpha val="80000"/>
                </a:schemeClr>
              </a:solidFill>
            </a:endParaRPr>
          </a:p>
          <a:p>
            <a:pPr algn="ctr"/>
            <a:endParaRPr lang="de-DE" sz="1000" dirty="0">
              <a:solidFill>
                <a:schemeClr val="tx1">
                  <a:alpha val="80000"/>
                </a:schemeClr>
              </a:solidFill>
            </a:endParaRPr>
          </a:p>
          <a:p>
            <a:pPr algn="ctr"/>
            <a:endParaRPr lang="de-DE" sz="1000" dirty="0">
              <a:solidFill>
                <a:schemeClr val="tx1">
                  <a:alpha val="80000"/>
                </a:schemeClr>
              </a:solidFill>
            </a:endParaRPr>
          </a:p>
        </p:txBody>
      </p:sp>
      <p:sp>
        <p:nvSpPr>
          <p:cNvPr id="6" name="Titel 1">
            <a:extLst>
              <a:ext uri="{FF2B5EF4-FFF2-40B4-BE49-F238E27FC236}">
                <a16:creationId xmlns:a16="http://schemas.microsoft.com/office/drawing/2014/main" id="{F71A56C7-A5EE-B945-924D-63C52097A8EE}"/>
              </a:ext>
            </a:extLst>
          </p:cNvPr>
          <p:cNvSpPr txBox="1">
            <a:spLocks/>
          </p:cNvSpPr>
          <p:nvPr userDrawn="1"/>
        </p:nvSpPr>
        <p:spPr>
          <a:xfrm>
            <a:off x="720001" y="360002"/>
            <a:ext cx="9882620" cy="359995"/>
          </a:xfrm>
          <a:prstGeom prst="rect">
            <a:avLst/>
          </a:prstGeom>
        </p:spPr>
        <p:txBody>
          <a:bodyPr/>
          <a:lstStyle>
            <a:lvl1pPr algn="l" defTabSz="914318" rtl="0" eaLnBrk="1" latinLnBrk="0" hangingPunct="1">
              <a:lnSpc>
                <a:spcPct val="80000"/>
              </a:lnSpc>
              <a:spcBef>
                <a:spcPct val="0"/>
              </a:spcBef>
              <a:buNone/>
              <a:defRPr sz="30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endParaRPr lang="de-CH" dirty="0"/>
          </a:p>
        </p:txBody>
      </p:sp>
      <p:sp>
        <p:nvSpPr>
          <p:cNvPr id="8" name="Bildplatzhalter 8">
            <a:extLst>
              <a:ext uri="{FF2B5EF4-FFF2-40B4-BE49-F238E27FC236}">
                <a16:creationId xmlns:a16="http://schemas.microsoft.com/office/drawing/2014/main" id="{0C6F49BC-AB90-FA4C-8674-9424524587CF}"/>
              </a:ext>
            </a:extLst>
          </p:cNvPr>
          <p:cNvSpPr>
            <a:spLocks noGrp="1"/>
          </p:cNvSpPr>
          <p:nvPr>
            <p:ph type="pic" sz="quarter" idx="10"/>
          </p:nvPr>
        </p:nvSpPr>
        <p:spPr>
          <a:xfrm>
            <a:off x="7031839" y="1409845"/>
            <a:ext cx="4140986" cy="3889229"/>
          </a:xfrm>
        </p:spPr>
        <p:txBody>
          <a:bodyPr/>
          <a:lstStyle/>
          <a:p>
            <a:r>
              <a:rPr lang="de-DE"/>
              <a:t>Bild durch Klicken auf Symbol hinzufügen</a:t>
            </a:r>
          </a:p>
        </p:txBody>
      </p:sp>
    </p:spTree>
    <p:extLst>
      <p:ext uri="{BB962C8B-B14F-4D97-AF65-F5344CB8AC3E}">
        <p14:creationId xmlns:p14="http://schemas.microsoft.com/office/powerpoint/2010/main" val="42623911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Текст 2"/>
          <p:cNvSpPr>
            <a:spLocks noGrp="1"/>
          </p:cNvSpPr>
          <p:nvPr>
            <p:ph type="body" idx="1"/>
          </p:nvPr>
        </p:nvSpPr>
        <p:spPr>
          <a:xfrm>
            <a:off x="2028824" y="2514600"/>
            <a:ext cx="9152698"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r>
              <a:rPr lang="en-US" dirty="0"/>
              <a:t>Write here subtitle</a:t>
            </a:r>
          </a:p>
          <a:p>
            <a:pPr lvl="2"/>
            <a:r>
              <a:rPr lang="en-US" dirty="0"/>
              <a:t>Write here text</a:t>
            </a:r>
          </a:p>
          <a:p>
            <a:pPr lvl="3"/>
            <a:r>
              <a:rPr lang="en-US" dirty="0"/>
              <a:t>Write here text</a:t>
            </a:r>
          </a:p>
          <a:p>
            <a:pPr lvl="4"/>
            <a:r>
              <a:rPr lang="en-US" dirty="0"/>
              <a:t>Write here text </a:t>
            </a:r>
          </a:p>
        </p:txBody>
      </p:sp>
      <p:sp>
        <p:nvSpPr>
          <p:cNvPr id="14" name="Rectangle 13"/>
          <p:cNvSpPr/>
          <p:nvPr userDrawn="1"/>
        </p:nvSpPr>
        <p:spPr>
          <a:xfrm>
            <a:off x="0" y="6291470"/>
            <a:ext cx="1003853" cy="5665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p:cNvSpPr txBox="1">
            <a:spLocks/>
          </p:cNvSpPr>
          <p:nvPr userDrawn="1"/>
        </p:nvSpPr>
        <p:spPr>
          <a:xfrm>
            <a:off x="0" y="6376228"/>
            <a:ext cx="1003852" cy="365125"/>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400055E9-16E0-9644-9D0B-A68D2C6DAAD6}" type="slidenum">
              <a:rPr lang="en-US" sz="1000" b="1" i="0" smtClean="0">
                <a:solidFill>
                  <a:schemeClr val="tx1"/>
                </a:solidFill>
                <a:latin typeface="Calibri" panose="020F0502020204030204" pitchFamily="34" charset="0"/>
                <a:ea typeface="Open Sans SemiBold" charset="0"/>
                <a:cs typeface="Calibri" panose="020F0502020204030204" pitchFamily="34" charset="0"/>
              </a:rPr>
              <a:t>‹Nr.›</a:t>
            </a:fld>
            <a:endParaRPr lang="en-US" sz="1000" b="1" i="0" dirty="0">
              <a:solidFill>
                <a:schemeClr val="tx1"/>
              </a:solidFill>
              <a:latin typeface="Calibri" panose="020F0502020204030204" pitchFamily="34" charset="0"/>
              <a:ea typeface="Open Sans SemiBold" charset="0"/>
              <a:cs typeface="Calibri" panose="020F0502020204030204" pitchFamily="34" charset="0"/>
            </a:endParaRPr>
          </a:p>
        </p:txBody>
      </p:sp>
      <p:pic>
        <p:nvPicPr>
          <p:cNvPr id="8" name="Grafik 7">
            <a:extLst>
              <a:ext uri="{FF2B5EF4-FFF2-40B4-BE49-F238E27FC236}">
                <a16:creationId xmlns:a16="http://schemas.microsoft.com/office/drawing/2014/main" id="{C39FCA16-1DEB-6D45-BA55-5EF08424FC34}"/>
              </a:ext>
            </a:extLst>
          </p:cNvPr>
          <p:cNvPicPr>
            <a:picLocks noChangeAspect="1"/>
          </p:cNvPicPr>
          <p:nvPr userDrawn="1"/>
        </p:nvPicPr>
        <p:blipFill>
          <a:blip r:embed="rId7"/>
          <a:stretch>
            <a:fillRect/>
          </a:stretch>
        </p:blipFill>
        <p:spPr>
          <a:xfrm>
            <a:off x="373852" y="320608"/>
            <a:ext cx="1260000" cy="386929"/>
          </a:xfrm>
          <a:prstGeom prst="rect">
            <a:avLst/>
          </a:prstGeom>
        </p:spPr>
      </p:pic>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8" r:id="rId3"/>
    <p:sldLayoutId id="2147484171" r:id="rId4"/>
    <p:sldLayoutId id="2147484219" r:id="rId5"/>
  </p:sldLayoutIdLst>
  <p:hf hdr="0" ftr="0" dt="0"/>
  <p:txStyles>
    <p:titleStyle>
      <a:lvl1pPr algn="l" defTabSz="914318" rtl="0" eaLnBrk="1" latinLnBrk="0" hangingPunct="1">
        <a:lnSpc>
          <a:spcPct val="80000"/>
        </a:lnSpc>
        <a:spcBef>
          <a:spcPct val="0"/>
        </a:spcBef>
        <a:buNone/>
        <a:defRPr sz="30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1" i="0" kern="1200" cap="all" spc="400" baseline="0">
          <a:solidFill>
            <a:schemeClr val="tx1"/>
          </a:solidFill>
          <a:latin typeface="Calibri" panose="020F0502020204030204" pitchFamily="34" charset="0"/>
          <a:ea typeface="+mn-ea"/>
          <a:cs typeface="Calibri" panose="020F0502020204030204" pitchFamily="34" charset="0"/>
        </a:defRPr>
      </a:lvl1pPr>
      <a:lvl2pPr marL="0" indent="0" algn="l" defTabSz="914318" rtl="0" eaLnBrk="1" latinLnBrk="0" hangingPunct="1">
        <a:lnSpc>
          <a:spcPct val="150000"/>
        </a:lnSpc>
        <a:spcBef>
          <a:spcPts val="499"/>
        </a:spcBef>
        <a:buFont typeface="Arial" panose="020B0604020202020204" pitchFamily="34" charset="0"/>
        <a:buNone/>
        <a:defRPr sz="1800" b="1" i="0" kern="1200" cap="all" spc="400" baseline="0">
          <a:solidFill>
            <a:schemeClr val="tx1"/>
          </a:solidFill>
          <a:latin typeface="Calibri" panose="020F0502020204030204" pitchFamily="34" charset="0"/>
          <a:ea typeface="+mn-ea"/>
          <a:cs typeface="Calibri" panose="020F0502020204030204" pitchFamily="34" charset="0"/>
        </a:defRPr>
      </a:lvl2pPr>
      <a:lvl3pPr marL="0" indent="0" algn="l" defTabSz="914318" rtl="0" eaLnBrk="1" latinLnBrk="0" hangingPunct="1">
        <a:lnSpc>
          <a:spcPct val="150000"/>
        </a:lnSpc>
        <a:spcBef>
          <a:spcPts val="499"/>
        </a:spcBef>
        <a:buFont typeface="Arial" panose="020B0604020202020204" pitchFamily="34" charset="0"/>
        <a:buNone/>
        <a:defRPr sz="1200" b="0" i="0" kern="1200">
          <a:solidFill>
            <a:schemeClr val="tx1"/>
          </a:solidFill>
          <a:latin typeface="+mn-lt"/>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b="0" i="0" kern="1200">
          <a:solidFill>
            <a:schemeClr val="tx1">
              <a:alpha val="70000"/>
            </a:schemeClr>
          </a:solidFill>
          <a:latin typeface="+mn-lt"/>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b="0" i="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14" orient="horz" pos="346">
          <p15:clr>
            <a:srgbClr val="F26B43"/>
          </p15:clr>
        </p15:guide>
        <p15:guide id="27" orient="horz" pos="3952">
          <p15:clr>
            <a:srgbClr val="F26B43"/>
          </p15:clr>
        </p15:guide>
        <p15:guide id="28" pos="642">
          <p15:clr>
            <a:srgbClr val="F26B43"/>
          </p15:clr>
        </p15:guide>
        <p15:guide id="29" pos="7038">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p15:clr>
            <a:srgbClr val="F26B43"/>
          </p15:clr>
        </p15:guide>
        <p15:guide id="51" orient="horz" pos="709">
          <p15:clr>
            <a:srgbClr val="F26B43"/>
          </p15:clr>
        </p15:guide>
        <p15:guide id="52" pos="1912">
          <p15:clr>
            <a:srgbClr val="F26B43"/>
          </p15:clr>
        </p15:guide>
        <p15:guide id="55" pos="6380">
          <p15:clr>
            <a:srgbClr val="F26B43"/>
          </p15:clr>
        </p15:guide>
        <p15:guide id="56" pos="3840">
          <p15:clr>
            <a:srgbClr val="F26B43"/>
          </p15:clr>
        </p15:guide>
        <p15:guide id="58" orient="horz" pos="1434">
          <p15:clr>
            <a:srgbClr val="5ACBF0"/>
          </p15:clr>
        </p15:guide>
        <p15:guide id="59" orient="horz" pos="799">
          <p15:clr>
            <a:srgbClr val="5ACBF0"/>
          </p15:clr>
        </p15:guide>
        <p15:guide id="60" orient="horz" pos="1026">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5EFCD60E-13BE-7442-B553-1507F69C06C5}"/>
              </a:ext>
            </a:extLst>
          </p:cNvPr>
          <p:cNvSpPr>
            <a:spLocks noGrp="1"/>
          </p:cNvSpPr>
          <p:nvPr userDrawn="1"/>
        </p:nvSpPr>
        <p:spPr>
          <a:xfrm>
            <a:off x="2028824" y="938766"/>
            <a:ext cx="9152697" cy="1249845"/>
          </a:xfrm>
          <a:prstGeom prst="rect">
            <a:avLst/>
          </a:prstGeom>
          <a:effectLst/>
        </p:spPr>
        <p:txBody>
          <a:bodyPr vert="horz" lIns="0" tIns="192024" rIns="0" bIns="0" rtlCol="0" anchor="t" anchorCtr="0">
            <a:noAutofit/>
          </a:bodyPr>
          <a:lstStyle>
            <a:lvl1pPr algn="l" defTabSz="914318" rtl="0" eaLnBrk="1" latinLnBrk="0" hangingPunct="1">
              <a:lnSpc>
                <a:spcPct val="80000"/>
              </a:lnSpc>
              <a:spcBef>
                <a:spcPct val="0"/>
              </a:spcBef>
              <a:buNone/>
              <a:defRPr sz="36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en-US" sz="3000" dirty="0"/>
              <a:t>Your title here</a:t>
            </a:r>
          </a:p>
        </p:txBody>
      </p:sp>
      <p:sp>
        <p:nvSpPr>
          <p:cNvPr id="7" name="Текст 2">
            <a:extLst>
              <a:ext uri="{FF2B5EF4-FFF2-40B4-BE49-F238E27FC236}">
                <a16:creationId xmlns:a16="http://schemas.microsoft.com/office/drawing/2014/main" id="{E37D9325-6D82-B943-AAF8-FB447333CFFB}"/>
              </a:ext>
            </a:extLst>
          </p:cNvPr>
          <p:cNvSpPr>
            <a:spLocks noGrp="1"/>
          </p:cNvSpPr>
          <p:nvPr userDrawn="1"/>
        </p:nvSpPr>
        <p:spPr>
          <a:xfrm>
            <a:off x="2028824" y="2506664"/>
            <a:ext cx="9152698" cy="3429000"/>
          </a:xfrm>
          <a:prstGeom prst="rect">
            <a:avLst/>
          </a:prstGeom>
        </p:spPr>
        <p:txBody>
          <a:bodyPr vert="horz" lIns="0" tIns="0" rIns="0" bIns="0" rtlCol="0">
            <a:normAutofit/>
          </a:bodyPr>
          <a:lstStyle>
            <a:lvl1pPr marL="0" indent="0" algn="l" defTabSz="914318" rtl="0" eaLnBrk="1" latinLnBrk="0" hangingPunct="1">
              <a:lnSpc>
                <a:spcPct val="150000"/>
              </a:lnSpc>
              <a:spcBef>
                <a:spcPts val="1000"/>
              </a:spcBef>
              <a:buFont typeface="Arial" panose="020B0604020202020204" pitchFamily="34" charset="0"/>
              <a:buNone/>
              <a:defRPr sz="2800" b="1" i="0" kern="1200" cap="all" spc="400" baseline="0">
                <a:solidFill>
                  <a:schemeClr val="tx1"/>
                </a:solidFill>
                <a:latin typeface="Calibri" panose="020F0502020204030204" pitchFamily="34" charset="0"/>
                <a:ea typeface="+mn-ea"/>
                <a:cs typeface="Calibri" panose="020F0502020204030204" pitchFamily="34" charset="0"/>
              </a:defRPr>
            </a:lvl1pPr>
            <a:lvl2pPr marL="0" indent="0" algn="l" defTabSz="914318" rtl="0" eaLnBrk="1" latinLnBrk="0" hangingPunct="1">
              <a:lnSpc>
                <a:spcPct val="150000"/>
              </a:lnSpc>
              <a:spcBef>
                <a:spcPts val="499"/>
              </a:spcBef>
              <a:buFont typeface="Arial" panose="020B0604020202020204" pitchFamily="34" charset="0"/>
              <a:buNone/>
              <a:defRPr sz="1800" b="1" i="0" kern="1200" cap="all" spc="400" baseline="0">
                <a:solidFill>
                  <a:schemeClr val="tx1"/>
                </a:solidFill>
                <a:latin typeface="Calibri" panose="020F0502020204030204" pitchFamily="34" charset="0"/>
                <a:ea typeface="+mn-ea"/>
                <a:cs typeface="Calibri" panose="020F0502020204030204" pitchFamily="34" charset="0"/>
              </a:defRPr>
            </a:lvl2pPr>
            <a:lvl3pPr marL="0" indent="0" algn="l" defTabSz="914318" rtl="0" eaLnBrk="1" latinLnBrk="0" hangingPunct="1">
              <a:lnSpc>
                <a:spcPct val="150000"/>
              </a:lnSpc>
              <a:spcBef>
                <a:spcPts val="499"/>
              </a:spcBef>
              <a:buFont typeface="Arial" panose="020B0604020202020204" pitchFamily="34" charset="0"/>
              <a:buNone/>
              <a:defRPr sz="1200" b="0" i="0" kern="1200">
                <a:solidFill>
                  <a:schemeClr val="tx1"/>
                </a:solidFill>
                <a:latin typeface="+mn-lt"/>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b="0" i="0" kern="1200">
                <a:solidFill>
                  <a:schemeClr val="tx1">
                    <a:alpha val="70000"/>
                  </a:schemeClr>
                </a:solidFill>
                <a:latin typeface="+mn-lt"/>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b="0" i="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0"/>
            <a:r>
              <a:rPr lang="en-US" dirty="0"/>
              <a:t>Write here subtitle</a:t>
            </a:r>
          </a:p>
          <a:p>
            <a:pPr lvl="1"/>
            <a:r>
              <a:rPr lang="en-US" dirty="0"/>
              <a:t>Write here subtitle</a:t>
            </a:r>
          </a:p>
          <a:p>
            <a:pPr lvl="1"/>
            <a:r>
              <a:rPr lang="en-US" dirty="0"/>
              <a:t>Write here subtitle</a:t>
            </a:r>
          </a:p>
          <a:p>
            <a:pPr lvl="2"/>
            <a:r>
              <a:rPr lang="en-US" b="0" i="0" dirty="0">
                <a:latin typeface="Calibri" panose="020F0502020204030204" pitchFamily="34" charset="0"/>
              </a:rPr>
              <a:t>Write here text</a:t>
            </a:r>
          </a:p>
          <a:p>
            <a:pPr lvl="3"/>
            <a:r>
              <a:rPr lang="en-US" b="0" i="0" dirty="0">
                <a:latin typeface="Calibri" panose="020F0502020204030204" pitchFamily="34" charset="0"/>
              </a:rPr>
              <a:t>Write here text</a:t>
            </a:r>
          </a:p>
          <a:p>
            <a:pPr lvl="4"/>
            <a:r>
              <a:rPr lang="en-US" b="0" i="0" dirty="0">
                <a:latin typeface="Calibri" panose="020F0502020204030204" pitchFamily="34" charset="0"/>
              </a:rPr>
              <a:t>Write here text </a:t>
            </a:r>
          </a:p>
        </p:txBody>
      </p:sp>
      <p:sp>
        <p:nvSpPr>
          <p:cNvPr id="8" name="Rectangle 13">
            <a:extLst>
              <a:ext uri="{FF2B5EF4-FFF2-40B4-BE49-F238E27FC236}">
                <a16:creationId xmlns:a16="http://schemas.microsoft.com/office/drawing/2014/main" id="{85A74BC6-4200-B74A-9ED0-7749EA7EA06F}"/>
              </a:ext>
            </a:extLst>
          </p:cNvPr>
          <p:cNvSpPr/>
          <p:nvPr userDrawn="1"/>
        </p:nvSpPr>
        <p:spPr>
          <a:xfrm>
            <a:off x="11172825" y="6283534"/>
            <a:ext cx="1003853" cy="5665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30" rtl="0" eaLnBrk="1" latinLnBrk="0" hangingPunct="1">
              <a:defRPr sz="1800" kern="1200">
                <a:solidFill>
                  <a:schemeClr val="lt1"/>
                </a:solidFill>
                <a:latin typeface="+mn-lt"/>
                <a:ea typeface="+mn-ea"/>
                <a:cs typeface="+mn-cs"/>
              </a:defRPr>
            </a:lvl1pPr>
            <a:lvl2pPr marL="457165" algn="l" defTabSz="914330" rtl="0" eaLnBrk="1" latinLnBrk="0" hangingPunct="1">
              <a:defRPr sz="1800" kern="1200">
                <a:solidFill>
                  <a:schemeClr val="lt1"/>
                </a:solidFill>
                <a:latin typeface="+mn-lt"/>
                <a:ea typeface="+mn-ea"/>
                <a:cs typeface="+mn-cs"/>
              </a:defRPr>
            </a:lvl2pPr>
            <a:lvl3pPr marL="914330" algn="l" defTabSz="914330" rtl="0" eaLnBrk="1" latinLnBrk="0" hangingPunct="1">
              <a:defRPr sz="1800" kern="1200">
                <a:solidFill>
                  <a:schemeClr val="lt1"/>
                </a:solidFill>
                <a:latin typeface="+mn-lt"/>
                <a:ea typeface="+mn-ea"/>
                <a:cs typeface="+mn-cs"/>
              </a:defRPr>
            </a:lvl3pPr>
            <a:lvl4pPr marL="1371495" algn="l" defTabSz="914330" rtl="0" eaLnBrk="1" latinLnBrk="0" hangingPunct="1">
              <a:defRPr sz="1800" kern="1200">
                <a:solidFill>
                  <a:schemeClr val="lt1"/>
                </a:solidFill>
                <a:latin typeface="+mn-lt"/>
                <a:ea typeface="+mn-ea"/>
                <a:cs typeface="+mn-cs"/>
              </a:defRPr>
            </a:lvl4pPr>
            <a:lvl5pPr marL="1828660" algn="l" defTabSz="914330" rtl="0" eaLnBrk="1" latinLnBrk="0" hangingPunct="1">
              <a:defRPr sz="1800" kern="1200">
                <a:solidFill>
                  <a:schemeClr val="lt1"/>
                </a:solidFill>
                <a:latin typeface="+mn-lt"/>
                <a:ea typeface="+mn-ea"/>
                <a:cs typeface="+mn-cs"/>
              </a:defRPr>
            </a:lvl5pPr>
            <a:lvl6pPr marL="2285825" algn="l" defTabSz="914330" rtl="0" eaLnBrk="1" latinLnBrk="0" hangingPunct="1">
              <a:defRPr sz="1800" kern="1200">
                <a:solidFill>
                  <a:schemeClr val="lt1"/>
                </a:solidFill>
                <a:latin typeface="+mn-lt"/>
                <a:ea typeface="+mn-ea"/>
                <a:cs typeface="+mn-cs"/>
              </a:defRPr>
            </a:lvl6pPr>
            <a:lvl7pPr marL="2742990" algn="l" defTabSz="914330" rtl="0" eaLnBrk="1" latinLnBrk="0" hangingPunct="1">
              <a:defRPr sz="1800" kern="1200">
                <a:solidFill>
                  <a:schemeClr val="lt1"/>
                </a:solidFill>
                <a:latin typeface="+mn-lt"/>
                <a:ea typeface="+mn-ea"/>
                <a:cs typeface="+mn-cs"/>
              </a:defRPr>
            </a:lvl7pPr>
            <a:lvl8pPr marL="3200155" algn="l" defTabSz="914330" rtl="0" eaLnBrk="1" latinLnBrk="0" hangingPunct="1">
              <a:defRPr sz="1800" kern="1200">
                <a:solidFill>
                  <a:schemeClr val="lt1"/>
                </a:solidFill>
                <a:latin typeface="+mn-lt"/>
                <a:ea typeface="+mn-ea"/>
                <a:cs typeface="+mn-cs"/>
              </a:defRPr>
            </a:lvl8pPr>
            <a:lvl9pPr marL="3657320" algn="l" defTabSz="914330" rtl="0" eaLnBrk="1" latinLnBrk="0" hangingPunct="1">
              <a:defRPr sz="1800" kern="1200">
                <a:solidFill>
                  <a:schemeClr val="lt1"/>
                </a:solidFill>
                <a:latin typeface="+mn-lt"/>
                <a:ea typeface="+mn-ea"/>
                <a:cs typeface="+mn-cs"/>
              </a:defRPr>
            </a:lvl9pPr>
          </a:lstStyle>
          <a:p>
            <a:pPr algn="ctr"/>
            <a:endParaRPr lang="en-US" b="0" i="0">
              <a:latin typeface="Calibri" panose="020F0502020204030204" pitchFamily="34" charset="0"/>
            </a:endParaRPr>
          </a:p>
        </p:txBody>
      </p:sp>
      <p:sp>
        <p:nvSpPr>
          <p:cNvPr id="9" name="Slide Number Placeholder 24">
            <a:extLst>
              <a:ext uri="{FF2B5EF4-FFF2-40B4-BE49-F238E27FC236}">
                <a16:creationId xmlns:a16="http://schemas.microsoft.com/office/drawing/2014/main" id="{C35932DD-84BA-5F42-9E61-8E8D866A9CFC}"/>
              </a:ext>
            </a:extLst>
          </p:cNvPr>
          <p:cNvSpPr txBox="1">
            <a:spLocks/>
          </p:cNvSpPr>
          <p:nvPr userDrawn="1"/>
        </p:nvSpPr>
        <p:spPr>
          <a:xfrm>
            <a:off x="11172825" y="6368292"/>
            <a:ext cx="1003852" cy="365125"/>
          </a:xfrm>
          <a:prstGeom prst="rect">
            <a:avLst/>
          </a:prstGeom>
        </p:spPr>
        <p:txBody>
          <a:bodyPr vert="horz" lIns="91440" tIns="45720" rIns="91440" bIns="45720" rtlCol="0" anchor="ct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1000" b="1" i="0" smtClean="0">
                <a:solidFill>
                  <a:schemeClr val="tx1"/>
                </a:solidFill>
                <a:latin typeface="Calibri" panose="020F0502020204030204" pitchFamily="34" charset="0"/>
                <a:ea typeface="Open Sans SemiBold" charset="0"/>
                <a:cs typeface="Calibri" panose="020F0502020204030204" pitchFamily="34" charset="0"/>
              </a:rPr>
              <a:pPr algn="ctr"/>
              <a:t>‹Nr.›</a:t>
            </a:fld>
            <a:endParaRPr lang="en-US" sz="1000" b="1" i="0" dirty="0">
              <a:solidFill>
                <a:schemeClr val="tx1"/>
              </a:solidFill>
              <a:latin typeface="Calibri" panose="020F0502020204030204" pitchFamily="34" charset="0"/>
              <a:ea typeface="Open Sans SemiBold" charset="0"/>
              <a:cs typeface="Calibri" panose="020F0502020204030204" pitchFamily="34" charset="0"/>
            </a:endParaRPr>
          </a:p>
        </p:txBody>
      </p:sp>
    </p:spTree>
    <p:extLst>
      <p:ext uri="{BB962C8B-B14F-4D97-AF65-F5344CB8AC3E}">
        <p14:creationId xmlns:p14="http://schemas.microsoft.com/office/powerpoint/2010/main" val="1130058543"/>
      </p:ext>
    </p:extLst>
  </p:cSld>
  <p:clrMap bg1="lt1" tx1="dk1" bg2="lt2" tx2="dk2" accent1="accent1" accent2="accent2" accent3="accent3" accent4="accent4" accent5="accent5" accent6="accent6" hlink="hlink" folHlink="folHlink"/>
  <p:hf hdr="0" ftr="0" dt="0"/>
  <p:txStyles>
    <p:titleStyle>
      <a:lvl1pPr algn="l" defTabSz="914318" rtl="0" eaLnBrk="1" latinLnBrk="0" hangingPunct="1">
        <a:lnSpc>
          <a:spcPct val="80000"/>
        </a:lnSpc>
        <a:spcBef>
          <a:spcPct val="0"/>
        </a:spcBef>
        <a:buNone/>
        <a:defRPr sz="3600" b="1" i="0" kern="1200" spc="-151"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1" i="0" kern="1200">
          <a:solidFill>
            <a:schemeClr val="tx1"/>
          </a:solidFill>
          <a:latin typeface="Calibri" panose="020F0502020204030204" pitchFamily="34" charset="0"/>
          <a:ea typeface="+mn-ea"/>
          <a:cs typeface="Calibri" panose="020F0502020204030204" pitchFamily="34" charset="0"/>
        </a:defRPr>
      </a:lvl1pPr>
      <a:lvl2pPr marL="0" indent="0" algn="l" defTabSz="914318" rtl="0" eaLnBrk="1" latinLnBrk="0" hangingPunct="1">
        <a:lnSpc>
          <a:spcPct val="150000"/>
        </a:lnSpc>
        <a:spcBef>
          <a:spcPts val="499"/>
        </a:spcBef>
        <a:buFont typeface="Arial" panose="020B0604020202020204" pitchFamily="34" charset="0"/>
        <a:buNone/>
        <a:defRPr sz="1800" b="1" i="0" kern="1200">
          <a:solidFill>
            <a:schemeClr val="tx1"/>
          </a:solidFill>
          <a:latin typeface="Calibri" panose="020F0502020204030204" pitchFamily="34" charset="0"/>
          <a:ea typeface="+mn-ea"/>
          <a:cs typeface="Calibri" panose="020F0502020204030204" pitchFamily="34" charset="0"/>
        </a:defRPr>
      </a:lvl2pPr>
      <a:lvl3pPr marL="0" indent="0" algn="l" defTabSz="914318" rtl="0" eaLnBrk="1" latinLnBrk="0" hangingPunct="1">
        <a:lnSpc>
          <a:spcPct val="150000"/>
        </a:lnSpc>
        <a:spcBef>
          <a:spcPts val="499"/>
        </a:spcBef>
        <a:buFont typeface="Arial" panose="020B0604020202020204" pitchFamily="34" charset="0"/>
        <a:buNone/>
        <a:defRPr sz="1200" b="0" i="0" kern="1200">
          <a:solidFill>
            <a:schemeClr val="tx1"/>
          </a:solidFill>
          <a:latin typeface="Calibri" panose="020F050202020403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b="0" i="0" kern="1200">
          <a:solidFill>
            <a:schemeClr val="tx1">
              <a:alpha val="70000"/>
            </a:schemeClr>
          </a:solidFill>
          <a:latin typeface="Calibri" panose="020F050202020403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b="0" i="0" kern="1200" baseline="0">
          <a:solidFill>
            <a:schemeClr val="tx1">
              <a:alpha val="50000"/>
            </a:schemeClr>
          </a:solidFill>
          <a:latin typeface="Calibri" panose="020F050202020403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p15:clr>
            <a:srgbClr val="F26B43"/>
          </p15:clr>
        </p15:guide>
        <p15:guide id="27" orient="horz" pos="3952">
          <p15:clr>
            <a:srgbClr val="F26B43"/>
          </p15:clr>
        </p15:guide>
        <p15:guide id="28" pos="642">
          <p15:clr>
            <a:srgbClr val="F26B43"/>
          </p15:clr>
        </p15:guide>
        <p15:guide id="29" pos="7038">
          <p15:clr>
            <a:srgbClr val="F26B43"/>
          </p15:clr>
        </p15:guide>
        <p15:guide id="44">
          <p15:clr>
            <a:srgbClr val="F26B43"/>
          </p15:clr>
        </p15:guide>
        <p15:guide id="45" pos="7680">
          <p15:clr>
            <a:srgbClr val="F26B43"/>
          </p15:clr>
        </p15:guide>
        <p15:guide id="46" orient="horz">
          <p15:clr>
            <a:srgbClr val="F26B43"/>
          </p15:clr>
        </p15:guide>
        <p15:guide id="47" orient="horz" pos="4315" userDrawn="1">
          <p15:clr>
            <a:srgbClr val="F26B43"/>
          </p15:clr>
        </p15:guide>
        <p15:guide id="48" pos="1277">
          <p15:clr>
            <a:srgbClr val="F26B43"/>
          </p15:clr>
        </p15:guide>
        <p15:guide id="51" orient="horz" pos="709">
          <p15:clr>
            <a:srgbClr val="F26B43"/>
          </p15:clr>
        </p15:guide>
        <p15:guide id="52" pos="1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außen, Wasser, Natur, Mann enthält.&#10;&#10;Automatisch generierte Beschreibung">
            <a:extLst>
              <a:ext uri="{FF2B5EF4-FFF2-40B4-BE49-F238E27FC236}">
                <a16:creationId xmlns:a16="http://schemas.microsoft.com/office/drawing/2014/main" id="{C10D8569-5C1F-2D4C-860E-3BB63E61C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0" y="0"/>
            <a:ext cx="12192000" cy="6858000"/>
          </a:xfrm>
          <a:prstGeom prst="rect">
            <a:avLst/>
          </a:prstGeom>
        </p:spPr>
      </p:pic>
      <p:pic>
        <p:nvPicPr>
          <p:cNvPr id="7" name="Grafik 6">
            <a:extLst>
              <a:ext uri="{FF2B5EF4-FFF2-40B4-BE49-F238E27FC236}">
                <a16:creationId xmlns:a16="http://schemas.microsoft.com/office/drawing/2014/main" id="{51AB7F83-E711-1C4E-9316-CCDD5CC8766A}"/>
              </a:ext>
            </a:extLst>
          </p:cNvPr>
          <p:cNvPicPr>
            <a:picLocks noChangeAspect="1"/>
          </p:cNvPicPr>
          <p:nvPr/>
        </p:nvPicPr>
        <p:blipFill>
          <a:blip r:embed="rId4"/>
          <a:stretch>
            <a:fillRect/>
          </a:stretch>
        </p:blipFill>
        <p:spPr>
          <a:xfrm>
            <a:off x="1019174" y="549275"/>
            <a:ext cx="2880000" cy="476220"/>
          </a:xfrm>
          <a:prstGeom prst="rect">
            <a:avLst/>
          </a:prstGeom>
        </p:spPr>
      </p:pic>
      <p:sp>
        <p:nvSpPr>
          <p:cNvPr id="8" name="Rechteck 7">
            <a:extLst>
              <a:ext uri="{FF2B5EF4-FFF2-40B4-BE49-F238E27FC236}">
                <a16:creationId xmlns:a16="http://schemas.microsoft.com/office/drawing/2014/main" id="{AB5184D1-7100-5B48-B6E6-69EE163FACA5}"/>
              </a:ext>
            </a:extLst>
          </p:cNvPr>
          <p:cNvSpPr/>
          <p:nvPr/>
        </p:nvSpPr>
        <p:spPr>
          <a:xfrm>
            <a:off x="5165724" y="5700219"/>
            <a:ext cx="6109079" cy="683585"/>
          </a:xfrm>
          <a:prstGeom prst="rect">
            <a:avLst/>
          </a:prstGeom>
        </p:spPr>
        <p:txBody>
          <a:bodyPr wrap="square">
            <a:spAutoFit/>
          </a:bodyPr>
          <a:lstStyle/>
          <a:p>
            <a:pPr algn="r">
              <a:lnSpc>
                <a:spcPts val="1800"/>
              </a:lnSpc>
              <a:spcBef>
                <a:spcPts val="1000"/>
              </a:spcBef>
            </a:pPr>
            <a:r>
              <a:rPr lang="en-US" sz="6000" b="1" cap="all" spc="300" dirty="0" err="1">
                <a:solidFill>
                  <a:srgbClr val="FFFFFF"/>
                </a:solidFill>
                <a:latin typeface="+mj-lt"/>
              </a:rPr>
              <a:t>präsentation</a:t>
            </a:r>
            <a:endParaRPr lang="en-US" sz="6000" b="1" cap="all" spc="300" dirty="0">
              <a:solidFill>
                <a:srgbClr val="FFFFFF"/>
              </a:solidFill>
              <a:latin typeface="+mj-lt"/>
            </a:endParaRPr>
          </a:p>
          <a:p>
            <a:pPr algn="r">
              <a:lnSpc>
                <a:spcPts val="1800"/>
              </a:lnSpc>
              <a:spcBef>
                <a:spcPts val="1000"/>
              </a:spcBef>
            </a:pPr>
            <a:r>
              <a:rPr lang="en-US" b="1" cap="all" spc="300" dirty="0">
                <a:solidFill>
                  <a:srgbClr val="FFFFFF"/>
                </a:solidFill>
                <a:latin typeface="+mj-lt"/>
              </a:rPr>
              <a:t>25. </a:t>
            </a:r>
            <a:r>
              <a:rPr lang="en-US" b="1" cap="all" spc="300" dirty="0" err="1">
                <a:solidFill>
                  <a:srgbClr val="FFFFFF"/>
                </a:solidFill>
                <a:latin typeface="+mj-lt"/>
              </a:rPr>
              <a:t>oktober</a:t>
            </a:r>
            <a:r>
              <a:rPr lang="en-US" b="1" cap="all" spc="300" dirty="0">
                <a:solidFill>
                  <a:srgbClr val="FFFFFF"/>
                </a:solidFill>
                <a:latin typeface="+mj-lt"/>
              </a:rPr>
              <a:t> 2022 </a:t>
            </a:r>
          </a:p>
        </p:txBody>
      </p:sp>
      <p:cxnSp>
        <p:nvCxnSpPr>
          <p:cNvPr id="3" name="Gerade Verbindung 2">
            <a:extLst>
              <a:ext uri="{FF2B5EF4-FFF2-40B4-BE49-F238E27FC236}">
                <a16:creationId xmlns:a16="http://schemas.microsoft.com/office/drawing/2014/main" id="{7E3EE2A3-65E5-1A41-AA3A-5DA2AEED502F}"/>
              </a:ext>
            </a:extLst>
          </p:cNvPr>
          <p:cNvCxnSpPr>
            <a:cxnSpLocks/>
          </p:cNvCxnSpPr>
          <p:nvPr/>
        </p:nvCxnSpPr>
        <p:spPr>
          <a:xfrm>
            <a:off x="7740000" y="6021288"/>
            <a:ext cx="3359800" cy="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AE2D1F82-1313-5143-9BDE-657D481DCE84}"/>
              </a:ext>
            </a:extLst>
          </p:cNvPr>
          <p:cNvSpPr txBox="1">
            <a:spLocks/>
          </p:cNvSpPr>
          <p:nvPr/>
        </p:nvSpPr>
        <p:spPr>
          <a:xfrm>
            <a:off x="1519652" y="2708920"/>
            <a:ext cx="9152697" cy="1136223"/>
          </a:xfrm>
          <a:prstGeom prst="rect">
            <a:avLst/>
          </a:prstGeom>
        </p:spPr>
        <p:txBody>
          <a:bodyPr/>
          <a:lstStyle>
            <a:lvl1pPr algn="l" defTabSz="914318" rtl="0" eaLnBrk="1" latinLnBrk="0" hangingPunct="1">
              <a:lnSpc>
                <a:spcPct val="80000"/>
              </a:lnSpc>
              <a:spcBef>
                <a:spcPct val="0"/>
              </a:spcBef>
              <a:buNone/>
              <a:defRPr sz="30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endParaRPr lang="en-US" dirty="0">
              <a:solidFill>
                <a:srgbClr val="FFFFFF"/>
              </a:solidFill>
            </a:endParaRPr>
          </a:p>
          <a:p>
            <a:pPr algn="ctr"/>
            <a:r>
              <a:rPr lang="de-CH" sz="3200" dirty="0">
                <a:solidFill>
                  <a:srgbClr val="FFFFFF"/>
                </a:solidFill>
              </a:rPr>
              <a:t>Vorstandsitzung der KGAST</a:t>
            </a:r>
            <a:endParaRPr lang="en-US" sz="3200" dirty="0">
              <a:solidFill>
                <a:srgbClr val="FFFFFF"/>
              </a:solidFill>
            </a:endParaRPr>
          </a:p>
        </p:txBody>
      </p:sp>
    </p:spTree>
    <p:extLst>
      <p:ext uri="{BB962C8B-B14F-4D97-AF65-F5344CB8AC3E}">
        <p14:creationId xmlns:p14="http://schemas.microsoft.com/office/powerpoint/2010/main" val="34070037"/>
      </p:ext>
    </p:extLst>
  </p:cSld>
  <p:clrMapOvr>
    <a:masterClrMapping/>
  </p:clrMapOvr>
  <mc:AlternateContent xmlns:mc="http://schemas.openxmlformats.org/markup-compatibility/2006" xmlns:p14="http://schemas.microsoft.com/office/powerpoint/2010/main">
    <mc:Choice Requires="p14">
      <p:transition p14:dur="0" advTm="11279"/>
    </mc:Choice>
    <mc:Fallback xmlns="">
      <p:transition advTm="1127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7">
            <a:extLst>
              <a:ext uri="{FF2B5EF4-FFF2-40B4-BE49-F238E27FC236}">
                <a16:creationId xmlns:a16="http://schemas.microsoft.com/office/drawing/2014/main" id="{7CEB95FE-69D9-FD44-95E9-8B11D05F10F3}"/>
              </a:ext>
            </a:extLst>
          </p:cNvPr>
          <p:cNvGraphicFramePr>
            <a:graphicFrameLocks noGrp="1"/>
          </p:cNvGraphicFramePr>
          <p:nvPr>
            <p:extLst>
              <p:ext uri="{D42A27DB-BD31-4B8C-83A1-F6EECF244321}">
                <p14:modId xmlns:p14="http://schemas.microsoft.com/office/powerpoint/2010/main" val="2230370061"/>
              </p:ext>
            </p:extLst>
          </p:nvPr>
        </p:nvGraphicFramePr>
        <p:xfrm>
          <a:off x="1019175" y="2272194"/>
          <a:ext cx="4567977" cy="3474720"/>
        </p:xfrm>
        <a:graphic>
          <a:graphicData uri="http://schemas.openxmlformats.org/drawingml/2006/table">
            <a:tbl>
              <a:tblPr firstRow="1" bandRow="1">
                <a:effectLst>
                  <a:outerShdw blurRad="762000" dist="254000" dir="5400000" algn="ctr" rotWithShape="0">
                    <a:srgbClr val="000000">
                      <a:alpha val="30000"/>
                    </a:srgbClr>
                  </a:outerShdw>
                </a:effectLst>
                <a:tableStyleId>{5C22544A-7EE6-4342-B048-85BDC9FD1C3A}</a:tableStyleId>
              </a:tblPr>
              <a:tblGrid>
                <a:gridCol w="2880000">
                  <a:extLst>
                    <a:ext uri="{9D8B030D-6E8A-4147-A177-3AD203B41FA5}">
                      <a16:colId xmlns:a16="http://schemas.microsoft.com/office/drawing/2014/main" val="4112481053"/>
                    </a:ext>
                  </a:extLst>
                </a:gridCol>
                <a:gridCol w="1687977">
                  <a:extLst>
                    <a:ext uri="{9D8B030D-6E8A-4147-A177-3AD203B41FA5}">
                      <a16:colId xmlns:a16="http://schemas.microsoft.com/office/drawing/2014/main" val="974213807"/>
                    </a:ext>
                  </a:extLst>
                </a:gridCol>
              </a:tblGrid>
              <a:tr h="0">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3594100" algn="l"/>
                        </a:tabLst>
                        <a:defRPr/>
                      </a:pPr>
                      <a:r>
                        <a:rPr lang="de-CH" sz="1000" b="1" i="0" kern="1200" spc="0" noProof="0" dirty="0">
                          <a:solidFill>
                            <a:srgbClr val="000000"/>
                          </a:solidFill>
                          <a:latin typeface="+mn-lt"/>
                          <a:ea typeface="Roboto Medium" charset="0"/>
                          <a:cs typeface="+mn-cs"/>
                        </a:rPr>
                        <a:t>Immobilienvermögen</a:t>
                      </a:r>
                    </a:p>
                  </a:txBody>
                  <a:tcPr marL="137160" marR="137160" marT="137160" marB="137160">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3594100" algn="l"/>
                        </a:tabLst>
                        <a:defRPr/>
                      </a:pPr>
                      <a:r>
                        <a:rPr kumimoji="0" lang="de-CH" sz="1050" b="0" i="0" u="none" strike="noStrike" kern="1200" cap="none" spc="0" normalizeH="0" baseline="0" noProof="0" dirty="0">
                          <a:ln>
                            <a:noFill/>
                          </a:ln>
                          <a:solidFill>
                            <a:schemeClr val="tx1"/>
                          </a:solidFill>
                          <a:effectLst/>
                          <a:uLnTx/>
                          <a:uFillTx/>
                          <a:latin typeface="+mn-lt"/>
                          <a:ea typeface="+mn-ea"/>
                          <a:cs typeface="+mn-cs"/>
                        </a:rPr>
                        <a:t>CHF 120.0 Mio.</a:t>
                      </a:r>
                    </a:p>
                  </a:txBody>
                  <a:tcPr marL="137160" marR="137160" marT="137160" marB="137160" anchor="ctr">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07124748"/>
                  </a:ext>
                </a:extLst>
              </a:tr>
              <a:tr h="0">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de-CH" sz="1000" b="1" i="0" kern="1200" spc="0" noProof="0" dirty="0">
                          <a:solidFill>
                            <a:srgbClr val="000000"/>
                          </a:solidFill>
                          <a:latin typeface="+mn-lt"/>
                          <a:ea typeface="Roboto Medium" charset="0"/>
                          <a:cs typeface="+mn-cs"/>
                        </a:rPr>
                        <a:t>Nettovermögen</a:t>
                      </a:r>
                    </a:p>
                  </a:txBody>
                  <a:tcPr marL="137160" marR="137160" marT="137160" marB="137160">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3594100" algn="l"/>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CHF 106.7 Mio.</a:t>
                      </a:r>
                    </a:p>
                  </a:txBody>
                  <a:tcPr marL="137160" marR="137160" marT="137160" marB="137160">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50695361"/>
                  </a:ext>
                </a:extLst>
              </a:tr>
              <a:tr h="0">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de-CH" sz="1000" b="1" i="0" kern="1200" spc="0" noProof="0" dirty="0">
                          <a:solidFill>
                            <a:srgbClr val="000000"/>
                          </a:solidFill>
                          <a:latin typeface="+mn-lt"/>
                          <a:ea typeface="Roboto Medium" charset="0"/>
                          <a:cs typeface="+mn-cs"/>
                        </a:rPr>
                        <a:t>Anzahl Investoren</a:t>
                      </a:r>
                    </a:p>
                  </a:txBody>
                  <a:tcPr marL="137160" marR="137160" marT="137160" marB="137160">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3594100" algn="l"/>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28</a:t>
                      </a:r>
                    </a:p>
                  </a:txBody>
                  <a:tcPr marL="137160" marR="137160" marT="137160" marB="137160">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28336451"/>
                  </a:ext>
                </a:extLst>
              </a:tr>
              <a:tr h="0">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de-CH" sz="1000" b="1" i="0" kern="1200" spc="0" noProof="0" dirty="0">
                          <a:solidFill>
                            <a:srgbClr val="000000"/>
                          </a:solidFill>
                          <a:latin typeface="+mn-lt"/>
                          <a:ea typeface="Roboto Medium" charset="0"/>
                          <a:cs typeface="+mn-cs"/>
                        </a:rPr>
                        <a:t>Anzahl Liegenschaften</a:t>
                      </a:r>
                    </a:p>
                  </a:txBody>
                  <a:tcPr marL="137160" marR="137160" marT="137160" marB="137160">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3594100" algn="l"/>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16</a:t>
                      </a:r>
                    </a:p>
                  </a:txBody>
                  <a:tcPr marL="137160" marR="137160" marT="137160" marB="137160">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62508741"/>
                  </a:ext>
                </a:extLst>
              </a:tr>
              <a:tr h="0">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000" b="1" i="0" kern="1200" spc="0" noProof="0" dirty="0" err="1">
                          <a:solidFill>
                            <a:srgbClr val="000000"/>
                          </a:solidFill>
                          <a:latin typeface="+mn-lt"/>
                          <a:ea typeface="Roboto Medium" charset="0"/>
                          <a:cs typeface="+mn-cs"/>
                        </a:rPr>
                        <a:t>Bruttorendite</a:t>
                      </a:r>
                      <a:endParaRPr lang="en-US" sz="1000" b="1" i="0" kern="1200" spc="0" noProof="0" dirty="0">
                        <a:solidFill>
                          <a:srgbClr val="000000"/>
                        </a:solidFill>
                        <a:latin typeface="+mn-lt"/>
                        <a:ea typeface="Roboto Medium" charset="0"/>
                        <a:cs typeface="+mn-cs"/>
                      </a:endParaRPr>
                    </a:p>
                  </a:txBody>
                  <a:tcPr marL="137160" marR="137160" marT="137160" marB="137160">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3594100" algn="l"/>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4.22%</a:t>
                      </a:r>
                    </a:p>
                  </a:txBody>
                  <a:tcPr marL="137160" marR="137160" marT="137160" marB="137160">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86130375"/>
                  </a:ext>
                </a:extLst>
              </a:tr>
              <a:tr h="0">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000" b="1" i="0" kern="1200" spc="0" noProof="0" dirty="0" err="1">
                          <a:solidFill>
                            <a:srgbClr val="000000"/>
                          </a:solidFill>
                          <a:latin typeface="+mn-lt"/>
                          <a:ea typeface="Roboto Medium" charset="0"/>
                          <a:cs typeface="+mn-cs"/>
                        </a:rPr>
                        <a:t>Anteil</a:t>
                      </a:r>
                      <a:r>
                        <a:rPr lang="en-US" sz="1000" b="1" i="0" kern="1200" spc="0" noProof="0" dirty="0">
                          <a:solidFill>
                            <a:srgbClr val="000000"/>
                          </a:solidFill>
                          <a:latin typeface="+mn-lt"/>
                          <a:ea typeface="Roboto Medium" charset="0"/>
                          <a:cs typeface="+mn-cs"/>
                        </a:rPr>
                        <a:t> </a:t>
                      </a:r>
                      <a:r>
                        <a:rPr lang="en-US" sz="1000" b="1" i="0" kern="1200" spc="0" noProof="0" dirty="0" err="1">
                          <a:solidFill>
                            <a:srgbClr val="000000"/>
                          </a:solidFill>
                          <a:latin typeface="+mn-lt"/>
                          <a:ea typeface="Roboto Medium" charset="0"/>
                          <a:cs typeface="+mn-cs"/>
                        </a:rPr>
                        <a:t>Wohnen</a:t>
                      </a:r>
                      <a:r>
                        <a:rPr lang="en-US" sz="1000" b="1" i="0" kern="1200" spc="0" noProof="0" dirty="0">
                          <a:solidFill>
                            <a:srgbClr val="000000"/>
                          </a:solidFill>
                          <a:latin typeface="+mn-lt"/>
                          <a:ea typeface="Roboto Medium" charset="0"/>
                          <a:cs typeface="+mn-cs"/>
                        </a:rPr>
                        <a:t> / </a:t>
                      </a:r>
                      <a:r>
                        <a:rPr lang="en-US" sz="1000" b="1" i="0" kern="1200" spc="0" noProof="0" dirty="0" err="1">
                          <a:solidFill>
                            <a:srgbClr val="000000"/>
                          </a:solidFill>
                          <a:latin typeface="+mn-lt"/>
                          <a:ea typeface="Roboto Medium" charset="0"/>
                          <a:cs typeface="+mn-cs"/>
                        </a:rPr>
                        <a:t>Gewerbe</a:t>
                      </a:r>
                      <a:endParaRPr lang="en-US" sz="1000" b="1" i="0" kern="1200" spc="0" noProof="0" dirty="0">
                        <a:solidFill>
                          <a:srgbClr val="000000"/>
                        </a:solidFill>
                        <a:latin typeface="+mn-lt"/>
                        <a:ea typeface="Roboto Medium" charset="0"/>
                        <a:cs typeface="+mn-cs"/>
                      </a:endParaRPr>
                    </a:p>
                  </a:txBody>
                  <a:tcPr marL="137160" marR="137160" marT="137160" marB="137160">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3594100" algn="l"/>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91% / 9%</a:t>
                      </a:r>
                    </a:p>
                  </a:txBody>
                  <a:tcPr marL="137160" marR="137160" marT="137160" marB="137160">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95020387"/>
                  </a:ext>
                </a:extLst>
              </a:tr>
              <a:tr h="0">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000" b="1" i="0" kern="1200" spc="0" noProof="0" dirty="0" err="1">
                          <a:solidFill>
                            <a:srgbClr val="000000"/>
                          </a:solidFill>
                          <a:latin typeface="+mn-lt"/>
                          <a:ea typeface="Roboto Medium" charset="0"/>
                          <a:cs typeface="+mn-cs"/>
                        </a:rPr>
                        <a:t>Anzahl</a:t>
                      </a:r>
                      <a:r>
                        <a:rPr lang="en-US" sz="1000" b="1" i="0" kern="1200" spc="0" noProof="0" dirty="0">
                          <a:solidFill>
                            <a:srgbClr val="000000"/>
                          </a:solidFill>
                          <a:latin typeface="+mn-lt"/>
                          <a:ea typeface="Roboto Medium" charset="0"/>
                          <a:cs typeface="+mn-cs"/>
                        </a:rPr>
                        <a:t> </a:t>
                      </a:r>
                      <a:r>
                        <a:rPr lang="en-US" sz="1000" b="1" i="0" kern="1200" spc="0" noProof="0" dirty="0" err="1">
                          <a:solidFill>
                            <a:srgbClr val="000000"/>
                          </a:solidFill>
                          <a:latin typeface="+mn-lt"/>
                          <a:ea typeface="Roboto Medium" charset="0"/>
                          <a:cs typeface="+mn-cs"/>
                        </a:rPr>
                        <a:t>Mietwohnungen</a:t>
                      </a:r>
                      <a:endParaRPr lang="en-US" sz="1000" b="1" i="0" kern="1200" spc="0" noProof="0" dirty="0">
                        <a:solidFill>
                          <a:srgbClr val="000000"/>
                        </a:solidFill>
                        <a:latin typeface="+mn-lt"/>
                        <a:ea typeface="Roboto Medium" charset="0"/>
                        <a:cs typeface="+mn-cs"/>
                      </a:endParaRPr>
                    </a:p>
                  </a:txBody>
                  <a:tcPr marL="137160" marR="137160" marT="137160" marB="137160">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3594100" algn="l"/>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274</a:t>
                      </a:r>
                    </a:p>
                  </a:txBody>
                  <a:tcPr marL="137160" marR="137160" marT="137160" marB="137160">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67472304"/>
                  </a:ext>
                </a:extLst>
              </a:tr>
              <a:tr h="0">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000" b="1" i="0" kern="1200" spc="0" noProof="0" dirty="0">
                          <a:solidFill>
                            <a:srgbClr val="000000"/>
                          </a:solidFill>
                          <a:latin typeface="+mn-lt"/>
                          <a:ea typeface="Roboto Medium" charset="0"/>
                          <a:cs typeface="+mn-cs"/>
                        </a:rPr>
                        <a:t>TER ISA (GAV) per 31.12.2021</a:t>
                      </a:r>
                    </a:p>
                  </a:txBody>
                  <a:tcPr marL="137160" marR="137160" marT="137160" marB="137160">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3594100" algn="l"/>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0.74%</a:t>
                      </a:r>
                    </a:p>
                  </a:txBody>
                  <a:tcPr marL="137160" marR="137160" marT="137160" marB="137160">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34569136"/>
                  </a:ext>
                </a:extLst>
              </a:tr>
            </a:tbl>
          </a:graphicData>
        </a:graphic>
      </p:graphicFrame>
      <p:sp>
        <p:nvSpPr>
          <p:cNvPr id="2" name="Title 4">
            <a:extLst>
              <a:ext uri="{FF2B5EF4-FFF2-40B4-BE49-F238E27FC236}">
                <a16:creationId xmlns:a16="http://schemas.microsoft.com/office/drawing/2014/main" id="{898AC3EC-E2FA-0846-B66E-8722B0451AE0}"/>
              </a:ext>
            </a:extLst>
          </p:cNvPr>
          <p:cNvSpPr txBox="1">
            <a:spLocks/>
          </p:cNvSpPr>
          <p:nvPr/>
        </p:nvSpPr>
        <p:spPr>
          <a:xfrm>
            <a:off x="911424" y="946702"/>
            <a:ext cx="10153650" cy="1249845"/>
          </a:xfrm>
          <a:prstGeom prst="rect">
            <a:avLst/>
          </a:prstGeom>
        </p:spPr>
        <p:txBody>
          <a:bodyPr/>
          <a:lstStyle>
            <a:lvl1pPr algn="l" defTabSz="914318" rtl="0" eaLnBrk="1" latinLnBrk="0" hangingPunct="1">
              <a:lnSpc>
                <a:spcPct val="80000"/>
              </a:lnSpc>
              <a:spcBef>
                <a:spcPct val="0"/>
              </a:spcBef>
              <a:buNone/>
              <a:defRPr sz="30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endParaRPr lang="de-CH" dirty="0"/>
          </a:p>
          <a:p>
            <a:r>
              <a:rPr lang="de-CH" dirty="0"/>
              <a:t>Kennzahlen</a:t>
            </a:r>
            <a:r>
              <a:rPr lang="en-US" dirty="0"/>
              <a:t> Anlagestiftung</a:t>
            </a:r>
            <a:r>
              <a:rPr lang="en-US" dirty="0">
                <a:solidFill>
                  <a:schemeClr val="accent1"/>
                </a:solidFill>
              </a:rPr>
              <a:t> per 30.09.2022</a:t>
            </a:r>
          </a:p>
        </p:txBody>
      </p:sp>
      <p:graphicFrame>
        <p:nvGraphicFramePr>
          <p:cNvPr id="6" name="Table 7">
            <a:extLst>
              <a:ext uri="{FF2B5EF4-FFF2-40B4-BE49-F238E27FC236}">
                <a16:creationId xmlns:a16="http://schemas.microsoft.com/office/drawing/2014/main" id="{ACCD8805-8EC1-8C4A-ABB1-70FB557E6269}"/>
              </a:ext>
            </a:extLst>
          </p:cNvPr>
          <p:cNvGraphicFramePr>
            <a:graphicFrameLocks noGrp="1"/>
          </p:cNvGraphicFramePr>
          <p:nvPr>
            <p:extLst>
              <p:ext uri="{D42A27DB-BD31-4B8C-83A1-F6EECF244321}">
                <p14:modId xmlns:p14="http://schemas.microsoft.com/office/powerpoint/2010/main" val="3979945014"/>
              </p:ext>
            </p:extLst>
          </p:nvPr>
        </p:nvGraphicFramePr>
        <p:xfrm>
          <a:off x="5998175" y="2272194"/>
          <a:ext cx="4850353" cy="3413758"/>
        </p:xfrm>
        <a:graphic>
          <a:graphicData uri="http://schemas.openxmlformats.org/drawingml/2006/table">
            <a:tbl>
              <a:tblPr firstRow="1" bandRow="1">
                <a:effectLst>
                  <a:outerShdw blurRad="762000" dist="254000" dir="5400000" algn="ctr" rotWithShape="0">
                    <a:srgbClr val="000000">
                      <a:alpha val="30000"/>
                    </a:srgbClr>
                  </a:outerShdw>
                </a:effectLst>
                <a:tableStyleId>{5C22544A-7EE6-4342-B048-85BDC9FD1C3A}</a:tableStyleId>
              </a:tblPr>
              <a:tblGrid>
                <a:gridCol w="2978145">
                  <a:extLst>
                    <a:ext uri="{9D8B030D-6E8A-4147-A177-3AD203B41FA5}">
                      <a16:colId xmlns:a16="http://schemas.microsoft.com/office/drawing/2014/main" val="823830057"/>
                    </a:ext>
                  </a:extLst>
                </a:gridCol>
                <a:gridCol w="1872208">
                  <a:extLst>
                    <a:ext uri="{9D8B030D-6E8A-4147-A177-3AD203B41FA5}">
                      <a16:colId xmlns:a16="http://schemas.microsoft.com/office/drawing/2014/main" val="1205141084"/>
                    </a:ext>
                  </a:extLst>
                </a:gridCol>
              </a:tblGrid>
              <a:tr h="597736">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000" b="1" i="0" kern="1200" spc="0" noProof="0" dirty="0">
                          <a:solidFill>
                            <a:srgbClr val="000000"/>
                          </a:solidFill>
                          <a:latin typeface="+mn-lt"/>
                          <a:ea typeface="Roboto Medium" charset="0"/>
                          <a:cs typeface="+mn-cs"/>
                        </a:rPr>
                        <a:t>TER ISA (NAV) per 31.12.2021</a:t>
                      </a:r>
                    </a:p>
                  </a:txBody>
                  <a:tcPr marL="137160" marR="137160" marT="137160" marB="137160">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3594100" algn="l"/>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0.87%</a:t>
                      </a:r>
                    </a:p>
                  </a:txBody>
                  <a:tcPr marL="137160" marR="137160" marT="137160" marB="137160">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07124748"/>
                  </a:ext>
                </a:extLst>
              </a:tr>
              <a:tr h="527137">
                <a:tc>
                  <a:txBody>
                    <a:bodyPr/>
                    <a:lstStyle/>
                    <a:p>
                      <a:pPr marL="0" marR="0" lvl="0" indent="0" algn="l" defTabSz="91431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i="0" kern="1200" spc="0" noProof="0" dirty="0" err="1">
                          <a:solidFill>
                            <a:srgbClr val="000000"/>
                          </a:solidFill>
                          <a:latin typeface="+mn-lt"/>
                          <a:ea typeface="Roboto Medium" charset="0"/>
                          <a:cs typeface="+mn-cs"/>
                        </a:rPr>
                        <a:t>Kapitalwert</a:t>
                      </a:r>
                      <a:r>
                        <a:rPr lang="en-US" sz="1000" b="1" i="0" kern="1200" spc="0" noProof="0" dirty="0">
                          <a:solidFill>
                            <a:srgbClr val="000000"/>
                          </a:solidFill>
                          <a:latin typeface="+mn-lt"/>
                          <a:ea typeface="Roboto Medium" charset="0"/>
                          <a:cs typeface="+mn-cs"/>
                        </a:rPr>
                        <a:t> je </a:t>
                      </a:r>
                      <a:r>
                        <a:rPr lang="en-US" sz="1000" b="1" i="0" kern="1200" spc="0" noProof="0" dirty="0" err="1">
                          <a:solidFill>
                            <a:srgbClr val="000000"/>
                          </a:solidFill>
                          <a:latin typeface="+mn-lt"/>
                          <a:ea typeface="Roboto Medium" charset="0"/>
                          <a:cs typeface="+mn-cs"/>
                        </a:rPr>
                        <a:t>Anspruch</a:t>
                      </a:r>
                      <a:r>
                        <a:rPr lang="en-US" sz="1000" b="1" i="0" kern="1200" spc="0" noProof="0" dirty="0">
                          <a:solidFill>
                            <a:srgbClr val="000000"/>
                          </a:solidFill>
                          <a:latin typeface="+mn-lt"/>
                          <a:ea typeface="Roboto Medium" charset="0"/>
                          <a:cs typeface="+mn-cs"/>
                        </a:rPr>
                        <a:t> per Start November 2020</a:t>
                      </a:r>
                    </a:p>
                  </a:txBody>
                  <a:tcPr marL="137160" marR="137160" marT="137160" marB="137160" anchor="ctr">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1’000</a:t>
                      </a:r>
                    </a:p>
                  </a:txBody>
                  <a:tcPr marL="137160" marR="137160" marT="137160" marB="137160" anchor="ctr">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50695361"/>
                  </a:ext>
                </a:extLst>
              </a:tr>
              <a:tr h="440437">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000" b="1" i="0" kern="1200" spc="0" noProof="0" dirty="0" err="1">
                          <a:solidFill>
                            <a:srgbClr val="000000"/>
                          </a:solidFill>
                          <a:latin typeface="+mn-lt"/>
                          <a:ea typeface="Roboto Medium" charset="0"/>
                          <a:cs typeface="+mn-cs"/>
                        </a:rPr>
                        <a:t>Kapitalwert</a:t>
                      </a:r>
                      <a:r>
                        <a:rPr lang="en-US" sz="1000" b="1" i="0" kern="1200" spc="0" noProof="0" dirty="0">
                          <a:solidFill>
                            <a:srgbClr val="000000"/>
                          </a:solidFill>
                          <a:latin typeface="+mn-lt"/>
                          <a:ea typeface="Roboto Medium" charset="0"/>
                          <a:cs typeface="+mn-cs"/>
                        </a:rPr>
                        <a:t> je </a:t>
                      </a:r>
                      <a:r>
                        <a:rPr lang="en-US" sz="1000" b="1" i="0" kern="1200" spc="0" noProof="0" dirty="0" err="1">
                          <a:solidFill>
                            <a:srgbClr val="000000"/>
                          </a:solidFill>
                          <a:latin typeface="+mn-lt"/>
                          <a:ea typeface="Roboto Medium" charset="0"/>
                          <a:cs typeface="+mn-cs"/>
                        </a:rPr>
                        <a:t>Anspruch</a:t>
                      </a:r>
                      <a:r>
                        <a:rPr lang="en-US" sz="1000" b="1" i="0" kern="1200" spc="0" noProof="0" dirty="0">
                          <a:solidFill>
                            <a:srgbClr val="000000"/>
                          </a:solidFill>
                          <a:latin typeface="+mn-lt"/>
                          <a:ea typeface="Roboto Medium" charset="0"/>
                          <a:cs typeface="+mn-cs"/>
                        </a:rPr>
                        <a:t> per 30.09.2022</a:t>
                      </a:r>
                    </a:p>
                  </a:txBody>
                  <a:tcPr marL="137160" marR="137160" marT="137160" marB="137160" anchor="ctr">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1’053</a:t>
                      </a:r>
                    </a:p>
                  </a:txBody>
                  <a:tcPr marL="137160" marR="137160" marT="137160" marB="137160" anchor="ctr">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28336451"/>
                  </a:ext>
                </a:extLst>
              </a:tr>
              <a:tr h="527137">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000" b="1" i="0" kern="1200" spc="0" noProof="0" dirty="0" err="1">
                          <a:solidFill>
                            <a:srgbClr val="000000"/>
                          </a:solidFill>
                          <a:latin typeface="+mn-lt"/>
                          <a:ea typeface="Roboto Medium" charset="0"/>
                          <a:cs typeface="+mn-cs"/>
                        </a:rPr>
                        <a:t>Fremdfinanzierungsquote</a:t>
                      </a:r>
                      <a:endParaRPr lang="en-US" sz="1000" b="1" i="0" kern="1200" spc="0" noProof="0" dirty="0">
                        <a:solidFill>
                          <a:srgbClr val="000000"/>
                        </a:solidFill>
                        <a:latin typeface="+mn-lt"/>
                        <a:ea typeface="Roboto Medium" charset="0"/>
                        <a:cs typeface="+mn-cs"/>
                      </a:endParaRPr>
                    </a:p>
                  </a:txBody>
                  <a:tcPr marL="137160" marR="137160" marT="137160" marB="137160" anchor="ctr">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9.19%</a:t>
                      </a:r>
                    </a:p>
                  </a:txBody>
                  <a:tcPr marL="137160" marR="137160" marT="137160" marB="137160" anchor="ctr">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62508741"/>
                  </a:ext>
                </a:extLst>
              </a:tr>
              <a:tr h="440437">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000" b="1" i="0" kern="1200" spc="0" noProof="0" dirty="0" err="1">
                          <a:solidFill>
                            <a:srgbClr val="000000"/>
                          </a:solidFill>
                          <a:latin typeface="+mn-lt"/>
                          <a:ea typeface="Roboto Medium" charset="0"/>
                          <a:cs typeface="+mn-cs"/>
                        </a:rPr>
                        <a:t>Anlagerendite</a:t>
                      </a:r>
                      <a:r>
                        <a:rPr lang="en-US" sz="1000" b="1" i="0" kern="1200" spc="0" noProof="0" dirty="0">
                          <a:solidFill>
                            <a:srgbClr val="000000"/>
                          </a:solidFill>
                          <a:latin typeface="+mn-lt"/>
                          <a:ea typeface="Roboto Medium" charset="0"/>
                          <a:cs typeface="+mn-cs"/>
                        </a:rPr>
                        <a:t> per 31.12.2021</a:t>
                      </a:r>
                    </a:p>
                  </a:txBody>
                  <a:tcPr marL="137160" marR="137160" marT="137160" marB="137160" anchor="ctr">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3.32%</a:t>
                      </a:r>
                    </a:p>
                  </a:txBody>
                  <a:tcPr marL="137160" marR="137160" marT="137160" marB="137160" anchor="ctr">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86130375"/>
                  </a:ext>
                </a:extLst>
              </a:tr>
              <a:tr h="440437">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000" b="1" i="0" kern="1200" spc="0" noProof="0" dirty="0" err="1">
                          <a:solidFill>
                            <a:srgbClr val="000000"/>
                          </a:solidFill>
                          <a:latin typeface="+mn-lt"/>
                          <a:ea typeface="Roboto Medium" charset="0"/>
                          <a:cs typeface="+mn-cs"/>
                        </a:rPr>
                        <a:t>Investitionsräume</a:t>
                      </a:r>
                      <a:endParaRPr lang="en-US" sz="1000" b="1" i="0" kern="1200" spc="0" noProof="0" dirty="0">
                        <a:solidFill>
                          <a:srgbClr val="000000"/>
                        </a:solidFill>
                        <a:latin typeface="+mn-lt"/>
                        <a:ea typeface="Roboto Medium" charset="0"/>
                        <a:cs typeface="+mn-cs"/>
                      </a:endParaRPr>
                    </a:p>
                  </a:txBody>
                  <a:tcPr marL="137160" marR="137160" marT="137160" marB="137160" anchor="ctr">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schemeClr val="tx1"/>
                          </a:solidFill>
                          <a:effectLst/>
                          <a:uLnTx/>
                          <a:uFillTx/>
                          <a:latin typeface="+mn-lt"/>
                          <a:ea typeface="+mn-ea"/>
                          <a:cs typeface="+mn-cs"/>
                        </a:rPr>
                        <a:t>Deutschschweiz</a:t>
                      </a:r>
                      <a:r>
                        <a:rPr kumimoji="0" lang="en-US" sz="1050" b="0" i="0" u="none" strike="noStrike" kern="1200" cap="none" spc="0" normalizeH="0" baseline="0" noProof="0" dirty="0">
                          <a:ln>
                            <a:noFill/>
                          </a:ln>
                          <a:solidFill>
                            <a:schemeClr val="tx1"/>
                          </a:solidFill>
                          <a:effectLst/>
                          <a:uLnTx/>
                          <a:uFillTx/>
                          <a:latin typeface="+mn-lt"/>
                          <a:ea typeface="+mn-ea"/>
                          <a:cs typeface="+mn-cs"/>
                        </a:rPr>
                        <a:t> &amp; Tessin</a:t>
                      </a:r>
                    </a:p>
                  </a:txBody>
                  <a:tcPr marL="137160" marR="137160" marT="137160" marB="137160" anchor="ctr">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67472304"/>
                  </a:ext>
                </a:extLst>
              </a:tr>
              <a:tr h="440437">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endParaRPr lang="en-US" sz="1000" b="1" i="0" kern="1200" spc="0" noProof="0" dirty="0">
                        <a:solidFill>
                          <a:srgbClr val="000000"/>
                        </a:solidFill>
                        <a:latin typeface="+mn-lt"/>
                        <a:ea typeface="Roboto Medium" charset="0"/>
                        <a:cs typeface="+mn-cs"/>
                      </a:endParaRPr>
                    </a:p>
                  </a:txBody>
                  <a:tcPr marL="137160" marR="137160" marT="137160" marB="137160" anchor="ctr">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137160" marR="137160" marT="137160" marB="137160" anchor="ctr">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34569136"/>
                  </a:ext>
                </a:extLst>
              </a:tr>
            </a:tbl>
          </a:graphicData>
        </a:graphic>
      </p:graphicFrame>
      <p:cxnSp>
        <p:nvCxnSpPr>
          <p:cNvPr id="7" name="Straight Connector 4">
            <a:extLst>
              <a:ext uri="{FF2B5EF4-FFF2-40B4-BE49-F238E27FC236}">
                <a16:creationId xmlns:a16="http://schemas.microsoft.com/office/drawing/2014/main" id="{96763493-7FFB-544E-A51A-2E54040A3CCF}"/>
              </a:ext>
            </a:extLst>
          </p:cNvPr>
          <p:cNvCxnSpPr>
            <a:cxnSpLocks/>
          </p:cNvCxnSpPr>
          <p:nvPr/>
        </p:nvCxnSpPr>
        <p:spPr>
          <a:xfrm>
            <a:off x="1019175" y="2264178"/>
            <a:ext cx="4567977" cy="0"/>
          </a:xfrm>
          <a:prstGeom prst="line">
            <a:avLst/>
          </a:prstGeom>
          <a:solidFill>
            <a:srgbClr val="FFFFFF"/>
          </a:solidFill>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4">
            <a:extLst>
              <a:ext uri="{FF2B5EF4-FFF2-40B4-BE49-F238E27FC236}">
                <a16:creationId xmlns:a16="http://schemas.microsoft.com/office/drawing/2014/main" id="{FC483789-3DA8-B347-B76F-467CF9CE9B0D}"/>
              </a:ext>
            </a:extLst>
          </p:cNvPr>
          <p:cNvCxnSpPr>
            <a:cxnSpLocks/>
          </p:cNvCxnSpPr>
          <p:nvPr/>
        </p:nvCxnSpPr>
        <p:spPr>
          <a:xfrm>
            <a:off x="5998175" y="2264178"/>
            <a:ext cx="4850353" cy="8016"/>
          </a:xfrm>
          <a:prstGeom prst="line">
            <a:avLst/>
          </a:prstGeom>
          <a:grpFill/>
          <a:ln w="635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97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40">
            <a:extLst>
              <a:ext uri="{FF2B5EF4-FFF2-40B4-BE49-F238E27FC236}">
                <a16:creationId xmlns:a16="http://schemas.microsoft.com/office/drawing/2014/main" id="{FF5F7476-E615-3E45-B9AC-C3166AD090DC}"/>
              </a:ext>
            </a:extLst>
          </p:cNvPr>
          <p:cNvGrpSpPr/>
          <p:nvPr/>
        </p:nvGrpSpPr>
        <p:grpSpPr>
          <a:xfrm>
            <a:off x="8294191" y="2247592"/>
            <a:ext cx="2878634" cy="4021120"/>
            <a:chOff x="8482912" y="2426289"/>
            <a:chExt cx="2238376" cy="3574041"/>
          </a:xfrm>
          <a:solidFill>
            <a:srgbClr val="FFFFFF"/>
          </a:solidFill>
          <a:effectLst>
            <a:outerShdw blurRad="38100" dist="12700" dir="5400000" algn="t" rotWithShape="0">
              <a:prstClr val="black">
                <a:alpha val="15000"/>
              </a:prstClr>
            </a:outerShdw>
          </a:effectLst>
        </p:grpSpPr>
        <p:sp>
          <p:nvSpPr>
            <p:cNvPr id="30" name="Rectangle 41">
              <a:extLst>
                <a:ext uri="{FF2B5EF4-FFF2-40B4-BE49-F238E27FC236}">
                  <a16:creationId xmlns:a16="http://schemas.microsoft.com/office/drawing/2014/main" id="{6ECC4A5D-0601-1448-B539-D8988A5DBA22}"/>
                </a:ext>
              </a:extLst>
            </p:cNvPr>
            <p:cNvSpPr/>
            <p:nvPr/>
          </p:nvSpPr>
          <p:spPr>
            <a:xfrm>
              <a:off x="8482912" y="2426289"/>
              <a:ext cx="2238376" cy="35740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620000" rIns="180000" rtlCol="0" anchor="t"/>
            <a:lstStyle/>
            <a:p>
              <a:pPr algn="ctr">
                <a:spcBef>
                  <a:spcPts val="1000"/>
                </a:spcBef>
              </a:pPr>
              <a:r>
                <a:rPr lang="en-US" sz="1400" b="1" dirty="0">
                  <a:solidFill>
                    <a:schemeClr val="tx1"/>
                  </a:solidFill>
                </a:rPr>
                <a:t>Dr. Thomas Bergmann</a:t>
              </a:r>
              <a:br>
                <a:rPr lang="en-US" sz="1400" b="1" dirty="0">
                  <a:solidFill>
                    <a:schemeClr val="tx1"/>
                  </a:solidFill>
                </a:rPr>
              </a:br>
              <a:r>
                <a:rPr lang="en-US" sz="1000" dirty="0">
                  <a:solidFill>
                    <a:schemeClr val="tx1"/>
                  </a:solidFill>
                </a:rPr>
                <a:t> </a:t>
              </a:r>
              <a:r>
                <a:rPr lang="en-US" sz="1000" dirty="0" err="1">
                  <a:solidFill>
                    <a:schemeClr val="tx1"/>
                  </a:solidFill>
                </a:rPr>
                <a:t>Mitglied</a:t>
              </a:r>
              <a:r>
                <a:rPr lang="en-US" sz="1000" dirty="0">
                  <a:solidFill>
                    <a:schemeClr val="tx1"/>
                  </a:solidFill>
                </a:rPr>
                <a:t> </a:t>
              </a:r>
              <a:r>
                <a:rPr lang="en-US" sz="1000" dirty="0" err="1">
                  <a:solidFill>
                    <a:schemeClr val="tx1"/>
                  </a:solidFill>
                </a:rPr>
                <a:t>Stiftungsrat</a:t>
              </a:r>
              <a:endParaRPr lang="en-US" sz="1000" dirty="0">
                <a:solidFill>
                  <a:schemeClr val="tx1"/>
                </a:solidFill>
              </a:endParaRPr>
            </a:p>
            <a:p>
              <a:pPr>
                <a:lnSpc>
                  <a:spcPct val="120000"/>
                </a:lnSpc>
                <a:spcBef>
                  <a:spcPts val="1000"/>
                </a:spcBef>
              </a:pPr>
              <a:r>
                <a:rPr lang="de-CH" sz="1000" dirty="0">
                  <a:solidFill>
                    <a:schemeClr val="tx1"/>
                  </a:solidFill>
                </a:rPr>
                <a:t>ist Mitbesitzer und VRP  der </a:t>
              </a:r>
              <a:r>
                <a:rPr lang="de-CH" sz="1000" dirty="0" err="1">
                  <a:solidFill>
                    <a:schemeClr val="tx1"/>
                  </a:solidFill>
                </a:rPr>
                <a:t>Palisis</a:t>
              </a:r>
              <a:r>
                <a:rPr lang="de-CH" sz="1000" dirty="0">
                  <a:solidFill>
                    <a:schemeClr val="tx1"/>
                  </a:solidFill>
                </a:rPr>
                <a:t> AG sowie VR der Benninger Immobilien AG, der Benninger Guss AG sowie der </a:t>
              </a:r>
              <a:r>
                <a:rPr lang="de-CH" sz="1000" dirty="0" err="1">
                  <a:solidFill>
                    <a:schemeClr val="tx1"/>
                  </a:solidFill>
                </a:rPr>
                <a:t>Candoria</a:t>
              </a:r>
              <a:r>
                <a:rPr lang="de-CH" sz="1000" dirty="0">
                  <a:solidFill>
                    <a:schemeClr val="tx1"/>
                  </a:solidFill>
                </a:rPr>
                <a:t> Holding AG. Zudem war er Miteigentümer und Gesellschafter der Infrareal-Gruppe. Seine langjährige Immobilienerfahrung beruht auf dem Aufbau, der Bewirtschaftung und des Transaktions-managements. Dr. Bergmann ist Vollblut-Unternehmer mit starkem Fokus in der Immobilienwirtschaft.</a:t>
              </a:r>
            </a:p>
            <a:p>
              <a:pPr algn="ctr">
                <a:lnSpc>
                  <a:spcPct val="130000"/>
                </a:lnSpc>
                <a:spcBef>
                  <a:spcPts val="1000"/>
                </a:spcBef>
              </a:pPr>
              <a:endParaRPr lang="en-US" sz="1000" dirty="0">
                <a:solidFill>
                  <a:schemeClr val="tx1"/>
                </a:solidFill>
              </a:endParaRPr>
            </a:p>
          </p:txBody>
        </p:sp>
        <p:cxnSp>
          <p:nvCxnSpPr>
            <p:cNvPr id="31" name="Straight Connector 42">
              <a:extLst>
                <a:ext uri="{FF2B5EF4-FFF2-40B4-BE49-F238E27FC236}">
                  <a16:creationId xmlns:a16="http://schemas.microsoft.com/office/drawing/2014/main" id="{C8D7E5B2-7392-4341-8DE3-9DC104CBD859}"/>
                </a:ext>
              </a:extLst>
            </p:cNvPr>
            <p:cNvCxnSpPr/>
            <p:nvPr/>
          </p:nvCxnSpPr>
          <p:spPr>
            <a:xfrm>
              <a:off x="8482912" y="2455784"/>
              <a:ext cx="2235269" cy="0"/>
            </a:xfrm>
            <a:prstGeom prst="line">
              <a:avLst/>
            </a:prstGeom>
            <a:grpFill/>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2" name="Group 28">
            <a:extLst>
              <a:ext uri="{FF2B5EF4-FFF2-40B4-BE49-F238E27FC236}">
                <a16:creationId xmlns:a16="http://schemas.microsoft.com/office/drawing/2014/main" id="{22B4478E-57A4-494D-BD75-A02D89AFE6EF}"/>
              </a:ext>
            </a:extLst>
          </p:cNvPr>
          <p:cNvGrpSpPr/>
          <p:nvPr/>
        </p:nvGrpSpPr>
        <p:grpSpPr>
          <a:xfrm>
            <a:off x="2028824" y="2252681"/>
            <a:ext cx="2878635" cy="4021120"/>
            <a:chOff x="8482912" y="2440117"/>
            <a:chExt cx="2238377" cy="3747712"/>
          </a:xfrm>
          <a:solidFill>
            <a:srgbClr val="FFFFFF"/>
          </a:solidFill>
          <a:effectLst>
            <a:outerShdw blurRad="38100" dist="12700" dir="5400000" algn="t" rotWithShape="0">
              <a:prstClr val="black">
                <a:alpha val="15000"/>
              </a:prstClr>
            </a:outerShdw>
          </a:effectLst>
        </p:grpSpPr>
        <p:sp>
          <p:nvSpPr>
            <p:cNvPr id="33" name="Rectangle 29">
              <a:extLst>
                <a:ext uri="{FF2B5EF4-FFF2-40B4-BE49-F238E27FC236}">
                  <a16:creationId xmlns:a16="http://schemas.microsoft.com/office/drawing/2014/main" id="{8AEF044C-F908-FF40-A4A4-E6F6CB07A3DD}"/>
                </a:ext>
              </a:extLst>
            </p:cNvPr>
            <p:cNvSpPr/>
            <p:nvPr/>
          </p:nvSpPr>
          <p:spPr>
            <a:xfrm>
              <a:off x="8482913" y="2440117"/>
              <a:ext cx="2238376" cy="3747712"/>
            </a:xfrm>
            <a:prstGeom prst="rect">
              <a:avLst/>
            </a:prstGeom>
            <a:grpFill/>
            <a:ln>
              <a:noFill/>
            </a:ln>
            <a:effectLst>
              <a:outerShdw blurRad="762000" dist="2540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620000" rIns="180000" rtlCol="0" anchor="t"/>
            <a:lstStyle/>
            <a:p>
              <a:pPr algn="ctr">
                <a:spcBef>
                  <a:spcPts val="1000"/>
                </a:spcBef>
              </a:pPr>
              <a:r>
                <a:rPr lang="en-US" sz="1400" b="1" dirty="0">
                  <a:solidFill>
                    <a:schemeClr val="tx1"/>
                  </a:solidFill>
                </a:rPr>
                <a:t>André Schlatter </a:t>
              </a:r>
              <a:br>
                <a:rPr lang="en-US" sz="1400" b="1" dirty="0">
                  <a:solidFill>
                    <a:schemeClr val="tx1"/>
                  </a:solidFill>
                </a:rPr>
              </a:br>
              <a:r>
                <a:rPr lang="en-US" sz="1000" dirty="0" err="1">
                  <a:solidFill>
                    <a:schemeClr val="tx1"/>
                  </a:solidFill>
                </a:rPr>
                <a:t>Präsident</a:t>
              </a:r>
              <a:r>
                <a:rPr lang="en-US" sz="1000" dirty="0">
                  <a:solidFill>
                    <a:schemeClr val="tx1"/>
                  </a:solidFill>
                </a:rPr>
                <a:t> </a:t>
              </a:r>
              <a:r>
                <a:rPr lang="en-US" sz="1000" dirty="0" err="1">
                  <a:solidFill>
                    <a:schemeClr val="tx1"/>
                  </a:solidFill>
                </a:rPr>
                <a:t>Stiftungsrat</a:t>
              </a:r>
              <a:endParaRPr lang="en-US" sz="1000" dirty="0">
                <a:solidFill>
                  <a:schemeClr val="tx1"/>
                </a:solidFill>
              </a:endParaRPr>
            </a:p>
            <a:p>
              <a:pPr>
                <a:lnSpc>
                  <a:spcPct val="120000"/>
                </a:lnSpc>
                <a:spcBef>
                  <a:spcPts val="1000"/>
                </a:spcBef>
              </a:pPr>
              <a:r>
                <a:rPr lang="de-CH" sz="1000" dirty="0" err="1">
                  <a:solidFill>
                    <a:schemeClr val="tx1"/>
                  </a:solidFill>
                </a:rPr>
                <a:t>lic.</a:t>
              </a:r>
              <a:r>
                <a:rPr lang="de-CH" sz="1000" dirty="0">
                  <a:solidFill>
                    <a:schemeClr val="tx1"/>
                  </a:solidFill>
                </a:rPr>
                <a:t> </a:t>
              </a:r>
              <a:r>
                <a:rPr lang="de-CH" sz="1000" dirty="0" err="1">
                  <a:solidFill>
                    <a:schemeClr val="tx1"/>
                  </a:solidFill>
                </a:rPr>
                <a:t>iur</a:t>
              </a:r>
              <a:r>
                <a:rPr lang="de-CH" sz="1000" dirty="0">
                  <a:solidFill>
                    <a:schemeClr val="tx1"/>
                  </a:solidFill>
                </a:rPr>
                <a:t>. HSG, selbständiger Rechtsanwalt und Partner bei Grand &amp; </a:t>
              </a:r>
              <a:r>
                <a:rPr lang="de-CH" sz="1000" dirty="0" err="1">
                  <a:solidFill>
                    <a:schemeClr val="tx1"/>
                  </a:solidFill>
                </a:rPr>
                <a:t>Nisple</a:t>
              </a:r>
              <a:r>
                <a:rPr lang="de-CH" sz="1000" dirty="0">
                  <a:solidFill>
                    <a:schemeClr val="tx1"/>
                  </a:solidFill>
                </a:rPr>
                <a:t> Rechtsanwälte, St. Gallen, ehemaliger Vizestadtpräsident von Amriswil, mit diversen Verwaltungsrats-mandaten bei KMU, als Zivilrechtler sehr erfahren in den Bereichen Immobilienrecht und Immobilientransaktionen sowie im Bereich BVG </a:t>
              </a:r>
              <a:endParaRPr lang="en-US" sz="1000" dirty="0">
                <a:solidFill>
                  <a:schemeClr val="tx1"/>
                </a:solidFill>
              </a:endParaRPr>
            </a:p>
          </p:txBody>
        </p:sp>
        <p:cxnSp>
          <p:nvCxnSpPr>
            <p:cNvPr id="34" name="Straight Connector 30">
              <a:extLst>
                <a:ext uri="{FF2B5EF4-FFF2-40B4-BE49-F238E27FC236}">
                  <a16:creationId xmlns:a16="http://schemas.microsoft.com/office/drawing/2014/main" id="{FDDEB2E1-145B-FB4A-A1DF-FB244E17417D}"/>
                </a:ext>
              </a:extLst>
            </p:cNvPr>
            <p:cNvCxnSpPr/>
            <p:nvPr/>
          </p:nvCxnSpPr>
          <p:spPr>
            <a:xfrm>
              <a:off x="8482912" y="2466303"/>
              <a:ext cx="2235269" cy="0"/>
            </a:xfrm>
            <a:prstGeom prst="line">
              <a:avLst/>
            </a:prstGeom>
            <a:grpFill/>
            <a:ln w="635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26">
            <a:extLst>
              <a:ext uri="{FF2B5EF4-FFF2-40B4-BE49-F238E27FC236}">
                <a16:creationId xmlns:a16="http://schemas.microsoft.com/office/drawing/2014/main" id="{99DD7423-FD6E-9548-B6C4-95A093D7CE0D}"/>
              </a:ext>
            </a:extLst>
          </p:cNvPr>
          <p:cNvGrpSpPr/>
          <p:nvPr/>
        </p:nvGrpSpPr>
        <p:grpSpPr>
          <a:xfrm>
            <a:off x="5167431" y="2252681"/>
            <a:ext cx="2878634" cy="4021120"/>
            <a:chOff x="6096000" y="2439791"/>
            <a:chExt cx="2238376" cy="3656428"/>
          </a:xfrm>
          <a:solidFill>
            <a:srgbClr val="FFFFFF"/>
          </a:solidFill>
        </p:grpSpPr>
        <p:sp>
          <p:nvSpPr>
            <p:cNvPr id="39" name="Rectangle 24">
              <a:extLst>
                <a:ext uri="{FF2B5EF4-FFF2-40B4-BE49-F238E27FC236}">
                  <a16:creationId xmlns:a16="http://schemas.microsoft.com/office/drawing/2014/main" id="{2BAF9EBA-9EF8-AF4B-9B22-5E51597CCDFD}"/>
                </a:ext>
              </a:extLst>
            </p:cNvPr>
            <p:cNvSpPr/>
            <p:nvPr/>
          </p:nvSpPr>
          <p:spPr>
            <a:xfrm>
              <a:off x="6096000" y="2439791"/>
              <a:ext cx="2238376" cy="3656428"/>
            </a:xfrm>
            <a:prstGeom prst="rect">
              <a:avLst/>
            </a:prstGeom>
            <a:grp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620000" rIns="180000" rtlCol="0" anchor="t"/>
            <a:lstStyle/>
            <a:p>
              <a:pPr algn="ctr">
                <a:spcBef>
                  <a:spcPts val="1000"/>
                </a:spcBef>
              </a:pPr>
              <a:r>
                <a:rPr lang="en-US" sz="1400" b="1" dirty="0" err="1">
                  <a:solidFill>
                    <a:schemeClr val="tx1"/>
                  </a:solidFill>
                </a:rPr>
                <a:t>Urs</a:t>
              </a:r>
              <a:r>
                <a:rPr lang="en-US" sz="1400" b="1" dirty="0">
                  <a:solidFill>
                    <a:schemeClr val="tx1"/>
                  </a:solidFill>
                </a:rPr>
                <a:t> </a:t>
              </a:r>
              <a:r>
                <a:rPr lang="en-US" sz="1400" b="1" dirty="0" err="1">
                  <a:solidFill>
                    <a:schemeClr val="tx1"/>
                  </a:solidFill>
                </a:rPr>
                <a:t>Rüdin</a:t>
              </a:r>
              <a:r>
                <a:rPr lang="en-US" sz="1400" b="1" dirty="0">
                  <a:solidFill>
                    <a:schemeClr val="tx1"/>
                  </a:solidFill>
                </a:rPr>
                <a:t> </a:t>
              </a:r>
              <a:br>
                <a:rPr lang="en-US" sz="1400" b="1" dirty="0">
                  <a:solidFill>
                    <a:schemeClr val="tx1"/>
                  </a:solidFill>
                </a:rPr>
              </a:br>
              <a:r>
                <a:rPr lang="en-US" sz="1000" dirty="0" err="1">
                  <a:solidFill>
                    <a:schemeClr val="tx1"/>
                  </a:solidFill>
                </a:rPr>
                <a:t>Vizepräsident</a:t>
              </a:r>
              <a:r>
                <a:rPr lang="en-US" sz="1000" dirty="0">
                  <a:solidFill>
                    <a:schemeClr val="tx1"/>
                  </a:solidFill>
                </a:rPr>
                <a:t> </a:t>
              </a:r>
              <a:r>
                <a:rPr lang="en-US" sz="1000" dirty="0" err="1">
                  <a:solidFill>
                    <a:schemeClr val="tx1"/>
                  </a:solidFill>
                </a:rPr>
                <a:t>Stiftungsrat</a:t>
              </a:r>
              <a:endParaRPr lang="en-US" sz="1000" dirty="0">
                <a:solidFill>
                  <a:schemeClr val="tx1"/>
                </a:solidFill>
              </a:endParaRPr>
            </a:p>
            <a:p>
              <a:pPr>
                <a:lnSpc>
                  <a:spcPct val="120000"/>
                </a:lnSpc>
                <a:spcBef>
                  <a:spcPts val="1000"/>
                </a:spcBef>
              </a:pPr>
              <a:r>
                <a:rPr lang="en-US" sz="1000" dirty="0" err="1">
                  <a:solidFill>
                    <a:schemeClr val="tx1"/>
                  </a:solidFill>
                </a:rPr>
                <a:t>ist</a:t>
              </a:r>
              <a:r>
                <a:rPr lang="en-US" sz="1000" dirty="0">
                  <a:solidFill>
                    <a:schemeClr val="tx1"/>
                  </a:solidFill>
                </a:rPr>
                <a:t> CEO der Admicasa Vertriebs AG. </a:t>
              </a:r>
              <a:r>
                <a:rPr lang="en-US" sz="1000" dirty="0" err="1">
                  <a:solidFill>
                    <a:schemeClr val="tx1"/>
                  </a:solidFill>
                </a:rPr>
                <a:t>Er</a:t>
              </a:r>
              <a:r>
                <a:rPr lang="en-US" sz="1000" dirty="0">
                  <a:solidFill>
                    <a:schemeClr val="tx1"/>
                  </a:solidFill>
                </a:rPr>
                <a:t> hat </a:t>
              </a:r>
              <a:r>
                <a:rPr lang="en-US" sz="1000" dirty="0" err="1">
                  <a:solidFill>
                    <a:schemeClr val="tx1"/>
                  </a:solidFill>
                </a:rPr>
                <a:t>langjährige</a:t>
              </a:r>
              <a:r>
                <a:rPr lang="en-US" sz="1000" dirty="0">
                  <a:solidFill>
                    <a:schemeClr val="tx1"/>
                  </a:solidFill>
                </a:rPr>
                <a:t> </a:t>
              </a:r>
              <a:r>
                <a:rPr lang="en-US" sz="1000" dirty="0" err="1">
                  <a:solidFill>
                    <a:schemeClr val="tx1"/>
                  </a:solidFill>
                </a:rPr>
                <a:t>Erfahrungen</a:t>
              </a:r>
              <a:r>
                <a:rPr lang="en-US" sz="1000" dirty="0">
                  <a:solidFill>
                    <a:schemeClr val="tx1"/>
                  </a:solidFill>
                </a:rPr>
                <a:t> in </a:t>
              </a:r>
              <a:r>
                <a:rPr lang="en-US" sz="1000" dirty="0" err="1">
                  <a:solidFill>
                    <a:schemeClr val="tx1"/>
                  </a:solidFill>
                </a:rPr>
                <a:t>diversen</a:t>
              </a:r>
              <a:r>
                <a:rPr lang="en-US" sz="1000" dirty="0">
                  <a:solidFill>
                    <a:schemeClr val="tx1"/>
                  </a:solidFill>
                </a:rPr>
                <a:t> </a:t>
              </a:r>
              <a:r>
                <a:rPr lang="en-US" sz="1000" dirty="0" err="1">
                  <a:solidFill>
                    <a:schemeClr val="tx1"/>
                  </a:solidFill>
                </a:rPr>
                <a:t>Gremien</a:t>
              </a:r>
              <a:r>
                <a:rPr lang="en-US" sz="1000" dirty="0">
                  <a:solidFill>
                    <a:schemeClr val="tx1"/>
                  </a:solidFill>
                </a:rPr>
                <a:t> von Fonds und </a:t>
              </a:r>
              <a:r>
                <a:rPr lang="en-US" sz="1000" dirty="0" err="1">
                  <a:solidFill>
                    <a:schemeClr val="tx1"/>
                  </a:solidFill>
                </a:rPr>
                <a:t>Anlagestiftungen</a:t>
              </a:r>
              <a:r>
                <a:rPr lang="en-US" sz="1000" dirty="0">
                  <a:solidFill>
                    <a:schemeClr val="tx1"/>
                  </a:solidFill>
                </a:rPr>
                <a:t> und </a:t>
              </a:r>
              <a:r>
                <a:rPr lang="en-US" sz="1000" dirty="0" err="1">
                  <a:solidFill>
                    <a:schemeClr val="tx1"/>
                  </a:solidFill>
                </a:rPr>
                <a:t>betreut</a:t>
              </a:r>
              <a:r>
                <a:rPr lang="en-US" sz="1000" dirty="0">
                  <a:solidFill>
                    <a:schemeClr val="tx1"/>
                  </a:solidFill>
                </a:rPr>
                <a:t> </a:t>
              </a:r>
              <a:r>
                <a:rPr lang="en-US" sz="1000" dirty="0" err="1">
                  <a:solidFill>
                    <a:schemeClr val="tx1"/>
                  </a:solidFill>
                </a:rPr>
                <a:t>aktiv</a:t>
              </a:r>
              <a:r>
                <a:rPr lang="en-US" sz="1000" dirty="0">
                  <a:solidFill>
                    <a:schemeClr val="tx1"/>
                  </a:solidFill>
                </a:rPr>
                <a:t> </a:t>
              </a:r>
              <a:r>
                <a:rPr lang="en-US" sz="1000" dirty="0" err="1">
                  <a:solidFill>
                    <a:schemeClr val="tx1"/>
                  </a:solidFill>
                </a:rPr>
                <a:t>ein</a:t>
              </a:r>
              <a:r>
                <a:rPr lang="en-US" sz="1000" dirty="0">
                  <a:solidFill>
                    <a:schemeClr val="tx1"/>
                  </a:solidFill>
                </a:rPr>
                <a:t> </a:t>
              </a:r>
              <a:r>
                <a:rPr lang="en-US" sz="1000" dirty="0" err="1">
                  <a:solidFill>
                    <a:schemeClr val="tx1"/>
                  </a:solidFill>
                </a:rPr>
                <a:t>Immobilienportfolio</a:t>
              </a:r>
              <a:r>
                <a:rPr lang="en-US" sz="1000" dirty="0">
                  <a:solidFill>
                    <a:schemeClr val="tx1"/>
                  </a:solidFill>
                </a:rPr>
                <a:t> in der Gruppe. </a:t>
              </a:r>
              <a:r>
                <a:rPr lang="en-US" sz="1000" dirty="0" err="1">
                  <a:solidFill>
                    <a:schemeClr val="tx1"/>
                  </a:solidFill>
                </a:rPr>
                <a:t>Er</a:t>
              </a:r>
              <a:r>
                <a:rPr lang="en-US" sz="1000" dirty="0">
                  <a:solidFill>
                    <a:schemeClr val="tx1"/>
                  </a:solidFill>
                </a:rPr>
                <a:t> hat </a:t>
              </a:r>
              <a:r>
                <a:rPr lang="en-US" sz="1000" dirty="0" err="1">
                  <a:solidFill>
                    <a:schemeClr val="tx1"/>
                  </a:solidFill>
                </a:rPr>
                <a:t>während</a:t>
              </a:r>
              <a:r>
                <a:rPr lang="en-US" sz="1000" dirty="0">
                  <a:solidFill>
                    <a:schemeClr val="tx1"/>
                  </a:solidFill>
                </a:rPr>
                <a:t> </a:t>
              </a:r>
              <a:r>
                <a:rPr lang="en-US" sz="1000" dirty="0" err="1">
                  <a:solidFill>
                    <a:schemeClr val="tx1"/>
                  </a:solidFill>
                </a:rPr>
                <a:t>zehn</a:t>
              </a:r>
              <a:r>
                <a:rPr lang="en-US" sz="1000" dirty="0">
                  <a:solidFill>
                    <a:schemeClr val="tx1"/>
                  </a:solidFill>
                </a:rPr>
                <a:t> Jahren </a:t>
              </a:r>
              <a:r>
                <a:rPr lang="en-US" sz="1000" dirty="0" err="1">
                  <a:solidFill>
                    <a:schemeClr val="tx1"/>
                  </a:solidFill>
                </a:rPr>
                <a:t>bei</a:t>
              </a:r>
              <a:r>
                <a:rPr lang="en-US" sz="1000" dirty="0">
                  <a:solidFill>
                    <a:schemeClr val="tx1"/>
                  </a:solidFill>
                </a:rPr>
                <a:t> </a:t>
              </a:r>
              <a:r>
                <a:rPr lang="en-US" sz="1000" dirty="0" err="1">
                  <a:solidFill>
                    <a:schemeClr val="tx1"/>
                  </a:solidFill>
                </a:rPr>
                <a:t>vielen</a:t>
              </a:r>
              <a:r>
                <a:rPr lang="en-US" sz="1000" dirty="0">
                  <a:solidFill>
                    <a:schemeClr val="tx1"/>
                  </a:solidFill>
                </a:rPr>
                <a:t> </a:t>
              </a:r>
              <a:r>
                <a:rPr lang="en-US" sz="1000" dirty="0" err="1">
                  <a:solidFill>
                    <a:schemeClr val="tx1"/>
                  </a:solidFill>
                </a:rPr>
                <a:t>Neuemissionen</a:t>
              </a:r>
              <a:r>
                <a:rPr lang="en-US" sz="1000" dirty="0">
                  <a:solidFill>
                    <a:schemeClr val="tx1"/>
                  </a:solidFill>
                </a:rPr>
                <a:t> und </a:t>
              </a:r>
              <a:r>
                <a:rPr lang="en-US" sz="1000" dirty="0" err="1">
                  <a:solidFill>
                    <a:schemeClr val="tx1"/>
                  </a:solidFill>
                </a:rPr>
                <a:t>Kapitalerhöhungen</a:t>
              </a:r>
              <a:r>
                <a:rPr lang="en-US" sz="1000" dirty="0">
                  <a:solidFill>
                    <a:schemeClr val="tx1"/>
                  </a:solidFill>
                </a:rPr>
                <a:t> </a:t>
              </a:r>
              <a:r>
                <a:rPr lang="en-US" sz="1000" dirty="0" err="1">
                  <a:solidFill>
                    <a:schemeClr val="tx1"/>
                  </a:solidFill>
                </a:rPr>
                <a:t>aktiv</a:t>
              </a:r>
              <a:r>
                <a:rPr lang="en-US" sz="1000" dirty="0">
                  <a:solidFill>
                    <a:schemeClr val="tx1"/>
                  </a:solidFill>
                </a:rPr>
                <a:t> </a:t>
              </a:r>
              <a:r>
                <a:rPr lang="en-US" sz="1000" dirty="0" err="1">
                  <a:solidFill>
                    <a:schemeClr val="tx1"/>
                  </a:solidFill>
                </a:rPr>
                <a:t>mitgearbeitet</a:t>
              </a:r>
              <a:r>
                <a:rPr lang="en-US" sz="1000" dirty="0">
                  <a:solidFill>
                    <a:schemeClr val="tx1"/>
                  </a:solidFill>
                </a:rPr>
                <a:t> und </a:t>
              </a:r>
              <a:r>
                <a:rPr lang="en-US" sz="1000" dirty="0" err="1">
                  <a:solidFill>
                    <a:schemeClr val="tx1"/>
                  </a:solidFill>
                </a:rPr>
                <a:t>ist</a:t>
              </a:r>
              <a:r>
                <a:rPr lang="en-US" sz="1000" dirty="0">
                  <a:solidFill>
                    <a:schemeClr val="tx1"/>
                  </a:solidFill>
                </a:rPr>
                <a:t> </a:t>
              </a:r>
              <a:r>
                <a:rPr lang="en-US" sz="1000" dirty="0" err="1">
                  <a:solidFill>
                    <a:schemeClr val="tx1"/>
                  </a:solidFill>
                </a:rPr>
                <a:t>im</a:t>
              </a:r>
              <a:r>
                <a:rPr lang="en-US" sz="1000" dirty="0">
                  <a:solidFill>
                    <a:schemeClr val="tx1"/>
                  </a:solidFill>
                </a:rPr>
                <a:t> </a:t>
              </a:r>
              <a:r>
                <a:rPr lang="en-US" sz="1000" dirty="0" err="1">
                  <a:solidFill>
                    <a:schemeClr val="tx1"/>
                  </a:solidFill>
                </a:rPr>
                <a:t>institutionellen</a:t>
              </a:r>
              <a:r>
                <a:rPr lang="en-US" sz="1000" dirty="0">
                  <a:solidFill>
                    <a:schemeClr val="tx1"/>
                  </a:solidFill>
                </a:rPr>
                <a:t> </a:t>
              </a:r>
              <a:r>
                <a:rPr lang="en-US" sz="1000" dirty="0" err="1">
                  <a:solidFill>
                    <a:schemeClr val="tx1"/>
                  </a:solidFill>
                </a:rPr>
                <a:t>Bereich</a:t>
              </a:r>
              <a:r>
                <a:rPr lang="en-US" sz="1000" dirty="0">
                  <a:solidFill>
                    <a:schemeClr val="tx1"/>
                  </a:solidFill>
                </a:rPr>
                <a:t> </a:t>
              </a:r>
              <a:r>
                <a:rPr lang="en-US" sz="1000" dirty="0" err="1">
                  <a:solidFill>
                    <a:schemeClr val="tx1"/>
                  </a:solidFill>
                </a:rPr>
                <a:t>sehr</a:t>
              </a:r>
              <a:r>
                <a:rPr lang="en-US" sz="1000" dirty="0">
                  <a:solidFill>
                    <a:schemeClr val="tx1"/>
                  </a:solidFill>
                </a:rPr>
                <a:t> gut </a:t>
              </a:r>
              <a:r>
                <a:rPr lang="en-US" sz="1000" dirty="0" err="1">
                  <a:solidFill>
                    <a:schemeClr val="tx1"/>
                  </a:solidFill>
                </a:rPr>
                <a:t>vernetzt</a:t>
              </a:r>
              <a:r>
                <a:rPr lang="en-US" sz="1000" dirty="0">
                  <a:solidFill>
                    <a:schemeClr val="tx1"/>
                  </a:solidFill>
                </a:rPr>
                <a:t>.</a:t>
              </a:r>
            </a:p>
            <a:p>
              <a:pPr algn="ctr">
                <a:lnSpc>
                  <a:spcPct val="130000"/>
                </a:lnSpc>
                <a:spcBef>
                  <a:spcPts val="1000"/>
                </a:spcBef>
              </a:pPr>
              <a:endParaRPr lang="en-US" sz="1000" dirty="0">
                <a:solidFill>
                  <a:schemeClr val="tx1">
                    <a:alpha val="70000"/>
                  </a:schemeClr>
                </a:solidFill>
              </a:endParaRPr>
            </a:p>
          </p:txBody>
        </p:sp>
        <p:cxnSp>
          <p:nvCxnSpPr>
            <p:cNvPr id="40" name="Straight Connector 25">
              <a:extLst>
                <a:ext uri="{FF2B5EF4-FFF2-40B4-BE49-F238E27FC236}">
                  <a16:creationId xmlns:a16="http://schemas.microsoft.com/office/drawing/2014/main" id="{27FD1AE2-25FE-4D49-910D-4FC578AA1394}"/>
                </a:ext>
              </a:extLst>
            </p:cNvPr>
            <p:cNvCxnSpPr/>
            <p:nvPr/>
          </p:nvCxnSpPr>
          <p:spPr>
            <a:xfrm>
              <a:off x="6096000" y="2465339"/>
              <a:ext cx="2234172" cy="0"/>
            </a:xfrm>
            <a:prstGeom prst="line">
              <a:avLst/>
            </a:prstGeom>
            <a:grpFill/>
            <a:ln w="635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2" name="Title 1">
            <a:extLst>
              <a:ext uri="{FF2B5EF4-FFF2-40B4-BE49-F238E27FC236}">
                <a16:creationId xmlns:a16="http://schemas.microsoft.com/office/drawing/2014/main" id="{E5F1D585-C0D8-6E45-A878-25484C947D74}"/>
              </a:ext>
            </a:extLst>
          </p:cNvPr>
          <p:cNvSpPr txBox="1">
            <a:spLocks/>
          </p:cNvSpPr>
          <p:nvPr/>
        </p:nvSpPr>
        <p:spPr>
          <a:xfrm>
            <a:off x="1919536" y="935236"/>
            <a:ext cx="9152697" cy="863597"/>
          </a:xfrm>
          <a:prstGeom prst="rect">
            <a:avLst/>
          </a:prstGeom>
        </p:spPr>
        <p:txBody>
          <a:bodyPr anchor="ctr"/>
          <a:lstStyle>
            <a:lvl1pPr algn="l" defTabSz="914318" rtl="0" eaLnBrk="1" latinLnBrk="0" hangingPunct="1">
              <a:lnSpc>
                <a:spcPct val="80000"/>
              </a:lnSpc>
              <a:spcBef>
                <a:spcPct val="0"/>
              </a:spcBef>
              <a:buNone/>
              <a:defRPr sz="36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de-CH" sz="3000" dirty="0"/>
              <a:t>Organisation und </a:t>
            </a:r>
            <a:r>
              <a:rPr lang="de-CH" sz="3000" dirty="0" err="1"/>
              <a:t>organe</a:t>
            </a:r>
            <a:r>
              <a:rPr lang="de-CH" sz="3000" dirty="0"/>
              <a:t> </a:t>
            </a:r>
          </a:p>
          <a:p>
            <a:r>
              <a:rPr lang="de-CH" sz="3000" dirty="0">
                <a:solidFill>
                  <a:schemeClr val="accent1"/>
                </a:solidFill>
              </a:rPr>
              <a:t>Stiftungsrat</a:t>
            </a:r>
          </a:p>
        </p:txBody>
      </p:sp>
      <p:pic>
        <p:nvPicPr>
          <p:cNvPr id="54" name="Grafik 53">
            <a:extLst>
              <a:ext uri="{FF2B5EF4-FFF2-40B4-BE49-F238E27FC236}">
                <a16:creationId xmlns:a16="http://schemas.microsoft.com/office/drawing/2014/main" id="{27F07B30-B599-8F4B-989C-6EE438D5BB7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 t="5841" r="-1" b="20244"/>
          <a:stretch/>
        </p:blipFill>
        <p:spPr>
          <a:xfrm>
            <a:off x="6064045" y="2573572"/>
            <a:ext cx="1080000" cy="108000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effectLst>
            <a:outerShdw blurRad="762000" dist="254000" dir="5400000" algn="ctr" rotWithShape="0">
              <a:srgbClr val="000000">
                <a:alpha val="30000"/>
              </a:srgbClr>
            </a:outerShdw>
          </a:effectLst>
        </p:spPr>
      </p:pic>
      <p:pic>
        <p:nvPicPr>
          <p:cNvPr id="56" name="Grafik 55">
            <a:extLst>
              <a:ext uri="{FF2B5EF4-FFF2-40B4-BE49-F238E27FC236}">
                <a16:creationId xmlns:a16="http://schemas.microsoft.com/office/drawing/2014/main" id="{9A01EC4B-BF48-134F-9810-92129B97B8B3}"/>
              </a:ext>
            </a:extLst>
          </p:cNvPr>
          <p:cNvPicPr>
            <a:picLocks noChangeAspect="1"/>
          </p:cNvPicPr>
          <p:nvPr/>
        </p:nvPicPr>
        <p:blipFill rotWithShape="1">
          <a:blip r:embed="rId4">
            <a:extLst>
              <a:ext uri="{28A0092B-C50C-407E-A947-70E740481C1C}">
                <a14:useLocalDpi xmlns:a14="http://schemas.microsoft.com/office/drawing/2010/main" val="0"/>
              </a:ext>
            </a:extLst>
          </a:blip>
          <a:srcRect l="-5989" t="491" r="-15562" b="9837"/>
          <a:stretch/>
        </p:blipFill>
        <p:spPr>
          <a:xfrm>
            <a:off x="2840736" y="2573572"/>
            <a:ext cx="1087509" cy="108000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solidFill>
            <a:srgbClr val="D1D2D3"/>
          </a:solidFill>
          <a:effectLst>
            <a:outerShdw blurRad="762000" dist="254000" dir="5400000" algn="ctr" rotWithShape="0">
              <a:srgbClr val="000000">
                <a:alpha val="30000"/>
              </a:srgbClr>
            </a:outerShdw>
          </a:effectLst>
        </p:spPr>
      </p:pic>
      <p:pic>
        <p:nvPicPr>
          <p:cNvPr id="2" name="Grafik 1">
            <a:extLst>
              <a:ext uri="{FF2B5EF4-FFF2-40B4-BE49-F238E27FC236}">
                <a16:creationId xmlns:a16="http://schemas.microsoft.com/office/drawing/2014/main" id="{C6922FDE-2576-4D05-851C-E461FFA73009}"/>
              </a:ext>
            </a:extLst>
          </p:cNvPr>
          <p:cNvPicPr>
            <a:picLocks noChangeAspect="1"/>
          </p:cNvPicPr>
          <p:nvPr/>
        </p:nvPicPr>
        <p:blipFill rotWithShape="1">
          <a:blip r:embed="rId5"/>
          <a:srcRect t="5457" b="21496"/>
          <a:stretch/>
        </p:blipFill>
        <p:spPr>
          <a:xfrm>
            <a:off x="9191510" y="2573572"/>
            <a:ext cx="1080000" cy="1079998"/>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effectLst>
            <a:outerShdw blurRad="762000" dist="254000" dir="5400000" algn="ctr" rotWithShape="0">
              <a:srgbClr val="000000">
                <a:alpha val="30000"/>
              </a:srgbClr>
            </a:outerShdw>
          </a:effectLst>
        </p:spPr>
      </p:pic>
    </p:spTree>
    <p:extLst>
      <p:ext uri="{BB962C8B-B14F-4D97-AF65-F5344CB8AC3E}">
        <p14:creationId xmlns:p14="http://schemas.microsoft.com/office/powerpoint/2010/main" val="12813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6" presetClass="emph" presetSubtype="0" accel="50000" decel="50000" autoRev="1" fill="hold" nodeType="withEffect">
                                  <p:stCondLst>
                                    <p:cond delay="1000"/>
                                  </p:stCondLst>
                                  <p:childTnLst>
                                    <p:animScale>
                                      <p:cBhvr>
                                        <p:cTn id="9" dur="500" fill="hold"/>
                                        <p:tgtEl>
                                          <p:spTgt spid="38"/>
                                        </p:tgtEl>
                                      </p:cBhvr>
                                      <p:by x="110000" y="110000"/>
                                    </p:animScale>
                                  </p:childTnLst>
                                </p:cTn>
                              </p:par>
                              <p:par>
                                <p:cTn id="10" presetID="22" presetClass="entr" presetSubtype="8" fill="hold" nodeType="withEffect">
                                  <p:stCondLst>
                                    <p:cond delay="1000"/>
                                  </p:stCondLst>
                                  <p:childTnLst>
                                    <p:set>
                                      <p:cBhvr>
                                        <p:cTn id="11" dur="1" fill="hold">
                                          <p:stCondLst>
                                            <p:cond delay="0"/>
                                          </p:stCondLst>
                                        </p:cTn>
                                        <p:tgtEl>
                                          <p:spTgt spid="56"/>
                                        </p:tgtEl>
                                        <p:attrNameLst>
                                          <p:attrName>style.visibility</p:attrName>
                                        </p:attrNameLst>
                                      </p:cBhvr>
                                      <p:to>
                                        <p:strVal val="visible"/>
                                      </p:to>
                                    </p:set>
                                    <p:animEffect transition="in" filter="wipe(left)">
                                      <p:cBhvr>
                                        <p:cTn id="12" dur="500"/>
                                        <p:tgtEl>
                                          <p:spTgt spid="56"/>
                                        </p:tgtEl>
                                      </p:cBhvr>
                                    </p:animEffect>
                                  </p:childTnLst>
                                </p:cTn>
                              </p:par>
                              <p:par>
                                <p:cTn id="13" presetID="6" presetClass="emph" presetSubtype="0" accel="50000" decel="50000" autoRev="1" fill="hold" nodeType="withEffect">
                                  <p:stCondLst>
                                    <p:cond delay="1000"/>
                                  </p:stCondLst>
                                  <p:childTnLst>
                                    <p:animScale>
                                      <p:cBhvr>
                                        <p:cTn id="14" dur="500" fill="hold"/>
                                        <p:tgtEl>
                                          <p:spTgt spid="56"/>
                                        </p:tgtEl>
                                      </p:cBhvr>
                                      <p:by x="105000" y="105000"/>
                                    </p:animScale>
                                  </p:childTnLst>
                                </p:cTn>
                              </p:par>
                              <p:par>
                                <p:cTn id="15" presetID="22" presetClass="entr" presetSubtype="8" fill="hold" nodeType="withEffect">
                                  <p:stCondLst>
                                    <p:cond delay="1000"/>
                                  </p:stCondLst>
                                  <p:childTnLst>
                                    <p:set>
                                      <p:cBhvr>
                                        <p:cTn id="16" dur="1" fill="hold">
                                          <p:stCondLst>
                                            <p:cond delay="0"/>
                                          </p:stCondLst>
                                        </p:cTn>
                                        <p:tgtEl>
                                          <p:spTgt spid="54"/>
                                        </p:tgtEl>
                                        <p:attrNameLst>
                                          <p:attrName>style.visibility</p:attrName>
                                        </p:attrNameLst>
                                      </p:cBhvr>
                                      <p:to>
                                        <p:strVal val="visible"/>
                                      </p:to>
                                    </p:set>
                                    <p:animEffect transition="in" filter="wipe(left)">
                                      <p:cBhvr>
                                        <p:cTn id="17" dur="500"/>
                                        <p:tgtEl>
                                          <p:spTgt spid="54"/>
                                        </p:tgtEl>
                                      </p:cBhvr>
                                    </p:animEffect>
                                  </p:childTnLst>
                                </p:cTn>
                              </p:par>
                              <p:par>
                                <p:cTn id="18" presetID="6" presetClass="emph" presetSubtype="0" accel="50000" decel="50000" autoRev="1" fill="hold" nodeType="withEffect">
                                  <p:stCondLst>
                                    <p:cond delay="1000"/>
                                  </p:stCondLst>
                                  <p:childTnLst>
                                    <p:animScale>
                                      <p:cBhvr>
                                        <p:cTn id="19" dur="500" fill="hold"/>
                                        <p:tgtEl>
                                          <p:spTgt spid="54"/>
                                        </p:tgtEl>
                                      </p:cBhvr>
                                      <p:by x="105000" y="105000"/>
                                    </p:animScale>
                                  </p:childTnLst>
                                </p:cTn>
                              </p:par>
                              <p:par>
                                <p:cTn id="20" presetID="22" presetClass="entr" presetSubtype="8" fill="hold" nodeType="withEffect">
                                  <p:stCondLst>
                                    <p:cond delay="140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par>
                                <p:cTn id="23" presetID="6" presetClass="emph" presetSubtype="0" accel="50000" decel="50000" autoRev="1" fill="hold" nodeType="withEffect">
                                  <p:stCondLst>
                                    <p:cond delay="1400"/>
                                  </p:stCondLst>
                                  <p:childTnLst>
                                    <p:animScale>
                                      <p:cBhvr>
                                        <p:cTn id="24" dur="500" fill="hold"/>
                                        <p:tgtEl>
                                          <p:spTgt spid="29"/>
                                        </p:tgtEl>
                                      </p:cBhvr>
                                      <p:by x="110000" y="110000"/>
                                    </p:animScale>
                                  </p:childTnLst>
                                </p:cTn>
                              </p:par>
                              <p:par>
                                <p:cTn id="25" presetID="22" presetClass="entr" presetSubtype="8" fill="hold" nodeType="withEffect">
                                  <p:stCondLst>
                                    <p:cond delay="50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par>
                                <p:cTn id="28" presetID="6" presetClass="emph" presetSubtype="0" accel="50000" decel="50000" autoRev="1" fill="hold" nodeType="withEffect">
                                  <p:stCondLst>
                                    <p:cond delay="500"/>
                                  </p:stCondLst>
                                  <p:childTnLst>
                                    <p:animScale>
                                      <p:cBhvr>
                                        <p:cTn id="29" dur="500" fill="hold"/>
                                        <p:tgtEl>
                                          <p:spTgt spid="3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28">
            <a:extLst>
              <a:ext uri="{FF2B5EF4-FFF2-40B4-BE49-F238E27FC236}">
                <a16:creationId xmlns:a16="http://schemas.microsoft.com/office/drawing/2014/main" id="{22B4478E-57A4-494D-BD75-A02D89AFE6EF}"/>
              </a:ext>
            </a:extLst>
          </p:cNvPr>
          <p:cNvGrpSpPr/>
          <p:nvPr/>
        </p:nvGrpSpPr>
        <p:grpSpPr>
          <a:xfrm>
            <a:off x="2028824" y="2252681"/>
            <a:ext cx="2878635" cy="4021120"/>
            <a:chOff x="8482912" y="2440117"/>
            <a:chExt cx="2238377" cy="3747712"/>
          </a:xfrm>
          <a:solidFill>
            <a:srgbClr val="FFFFFF"/>
          </a:solidFill>
          <a:effectLst>
            <a:outerShdw blurRad="38100" dist="12700" dir="5400000" algn="t" rotWithShape="0">
              <a:prstClr val="black">
                <a:alpha val="15000"/>
              </a:prstClr>
            </a:outerShdw>
          </a:effectLst>
        </p:grpSpPr>
        <p:sp>
          <p:nvSpPr>
            <p:cNvPr id="33" name="Rectangle 29">
              <a:extLst>
                <a:ext uri="{FF2B5EF4-FFF2-40B4-BE49-F238E27FC236}">
                  <a16:creationId xmlns:a16="http://schemas.microsoft.com/office/drawing/2014/main" id="{8AEF044C-F908-FF40-A4A4-E6F6CB07A3DD}"/>
                </a:ext>
              </a:extLst>
            </p:cNvPr>
            <p:cNvSpPr/>
            <p:nvPr/>
          </p:nvSpPr>
          <p:spPr>
            <a:xfrm>
              <a:off x="8482913" y="2440117"/>
              <a:ext cx="2238376" cy="3747712"/>
            </a:xfrm>
            <a:prstGeom prst="rect">
              <a:avLst/>
            </a:prstGeom>
            <a:grpFill/>
            <a:ln>
              <a:noFill/>
            </a:ln>
            <a:effectLst>
              <a:outerShdw blurRad="762000" dist="2540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620000" rIns="180000" rtlCol="0" anchor="t"/>
            <a:lstStyle/>
            <a:p>
              <a:pPr algn="ctr">
                <a:spcBef>
                  <a:spcPts val="1000"/>
                </a:spcBef>
              </a:pPr>
              <a:r>
                <a:rPr lang="en-US" sz="1400" b="1" dirty="0">
                  <a:solidFill>
                    <a:schemeClr val="tx1"/>
                  </a:solidFill>
                </a:rPr>
                <a:t>Johann Candrian</a:t>
              </a:r>
              <a:br>
                <a:rPr lang="en-US" sz="1400" b="1" dirty="0">
                  <a:solidFill>
                    <a:schemeClr val="tx1"/>
                  </a:solidFill>
                </a:rPr>
              </a:br>
              <a:r>
                <a:rPr lang="en-US" sz="1000" dirty="0" err="1">
                  <a:solidFill>
                    <a:schemeClr val="tx1"/>
                  </a:solidFill>
                </a:rPr>
                <a:t>Geschäftsführer</a:t>
              </a:r>
              <a:r>
                <a:rPr lang="en-US" sz="1000" dirty="0">
                  <a:solidFill>
                    <a:schemeClr val="tx1"/>
                  </a:solidFill>
                </a:rPr>
                <a:t> / Portfolio-Manager</a:t>
              </a:r>
            </a:p>
            <a:p>
              <a:pPr>
                <a:lnSpc>
                  <a:spcPct val="120000"/>
                </a:lnSpc>
                <a:spcBef>
                  <a:spcPts val="1000"/>
                </a:spcBef>
              </a:pPr>
              <a:r>
                <a:rPr lang="en-US" sz="1000" dirty="0" err="1">
                  <a:solidFill>
                    <a:schemeClr val="tx1"/>
                  </a:solidFill>
                </a:rPr>
                <a:t>ist</a:t>
              </a:r>
              <a:r>
                <a:rPr lang="en-US" sz="1000" dirty="0">
                  <a:solidFill>
                    <a:schemeClr val="tx1"/>
                  </a:solidFill>
                </a:rPr>
                <a:t> CEO der Admicasa Immobilien AG. Er </a:t>
              </a:r>
              <a:r>
                <a:rPr lang="en-US" sz="1000" dirty="0" err="1">
                  <a:solidFill>
                    <a:schemeClr val="tx1"/>
                  </a:solidFill>
                </a:rPr>
                <a:t>kann</a:t>
              </a:r>
              <a:r>
                <a:rPr lang="en-US" sz="1000" dirty="0">
                  <a:solidFill>
                    <a:schemeClr val="tx1"/>
                  </a:solidFill>
                </a:rPr>
                <a:t> auf </a:t>
              </a:r>
              <a:r>
                <a:rPr lang="en-US" sz="1000" dirty="0" err="1">
                  <a:solidFill>
                    <a:schemeClr val="tx1"/>
                  </a:solidFill>
                </a:rPr>
                <a:t>einen</a:t>
              </a:r>
              <a:r>
                <a:rPr lang="en-US" sz="1000" dirty="0">
                  <a:solidFill>
                    <a:schemeClr val="tx1"/>
                  </a:solidFill>
                </a:rPr>
                <a:t> </a:t>
              </a:r>
              <a:r>
                <a:rPr lang="en-US" sz="1000" dirty="0" err="1">
                  <a:solidFill>
                    <a:schemeClr val="tx1"/>
                  </a:solidFill>
                </a:rPr>
                <a:t>umfangreichen</a:t>
              </a:r>
              <a:r>
                <a:rPr lang="en-US" sz="1000" dirty="0">
                  <a:solidFill>
                    <a:schemeClr val="tx1"/>
                  </a:solidFill>
                </a:rPr>
                <a:t> </a:t>
              </a:r>
              <a:r>
                <a:rPr lang="en-US" sz="1000" dirty="0" err="1">
                  <a:solidFill>
                    <a:schemeClr val="tx1"/>
                  </a:solidFill>
                </a:rPr>
                <a:t>Erfahrungsschatz</a:t>
              </a:r>
              <a:r>
                <a:rPr lang="en-US" sz="1000" dirty="0">
                  <a:solidFill>
                    <a:schemeClr val="tx1"/>
                  </a:solidFill>
                </a:rPr>
                <a:t> in </a:t>
              </a:r>
              <a:r>
                <a:rPr lang="en-US" sz="1000" dirty="0" err="1">
                  <a:solidFill>
                    <a:schemeClr val="tx1"/>
                  </a:solidFill>
                </a:rPr>
                <a:t>verschiedenen</a:t>
              </a:r>
              <a:r>
                <a:rPr lang="en-US" sz="1000" dirty="0">
                  <a:solidFill>
                    <a:schemeClr val="tx1"/>
                  </a:solidFill>
                </a:rPr>
                <a:t> </a:t>
              </a:r>
              <a:r>
                <a:rPr lang="en-US" sz="1000" dirty="0" err="1">
                  <a:solidFill>
                    <a:schemeClr val="tx1"/>
                  </a:solidFill>
                </a:rPr>
                <a:t>Führungspositionen</a:t>
              </a:r>
              <a:r>
                <a:rPr lang="en-US" sz="1000" dirty="0">
                  <a:solidFill>
                    <a:schemeClr val="tx1"/>
                  </a:solidFill>
                </a:rPr>
                <a:t> in </a:t>
              </a:r>
              <a:r>
                <a:rPr lang="en-US" sz="1000" dirty="0" err="1">
                  <a:solidFill>
                    <a:schemeClr val="tx1"/>
                  </a:solidFill>
                </a:rPr>
                <a:t>Direktion</a:t>
              </a:r>
              <a:r>
                <a:rPr lang="en-US" sz="1000" dirty="0">
                  <a:solidFill>
                    <a:schemeClr val="tx1"/>
                  </a:solidFill>
                </a:rPr>
                <a:t> und </a:t>
              </a:r>
              <a:r>
                <a:rPr lang="en-US" sz="1000" dirty="0" err="1">
                  <a:solidFill>
                    <a:schemeClr val="tx1"/>
                  </a:solidFill>
                </a:rPr>
                <a:t>Geschäftsleitung</a:t>
              </a:r>
              <a:r>
                <a:rPr lang="en-US" sz="1000" dirty="0">
                  <a:solidFill>
                    <a:schemeClr val="tx1"/>
                  </a:solidFill>
                </a:rPr>
                <a:t> </a:t>
              </a:r>
              <a:r>
                <a:rPr lang="en-US" sz="1000" dirty="0" err="1">
                  <a:solidFill>
                    <a:schemeClr val="tx1"/>
                  </a:solidFill>
                </a:rPr>
                <a:t>bei</a:t>
              </a:r>
              <a:r>
                <a:rPr lang="en-US" sz="1000" dirty="0">
                  <a:solidFill>
                    <a:schemeClr val="tx1"/>
                  </a:solidFill>
                </a:rPr>
                <a:t> der </a:t>
              </a:r>
              <a:r>
                <a:rPr lang="en-US" sz="1000" dirty="0" err="1">
                  <a:solidFill>
                    <a:schemeClr val="tx1"/>
                  </a:solidFill>
                </a:rPr>
                <a:t>Schweizerischen</a:t>
              </a:r>
              <a:r>
                <a:rPr lang="en-US" sz="1000" dirty="0">
                  <a:solidFill>
                    <a:schemeClr val="tx1"/>
                  </a:solidFill>
                </a:rPr>
                <a:t> Post, </a:t>
              </a:r>
              <a:r>
                <a:rPr lang="en-US" sz="1000" dirty="0" err="1">
                  <a:solidFill>
                    <a:schemeClr val="tx1"/>
                  </a:solidFill>
                </a:rPr>
                <a:t>Migros</a:t>
              </a:r>
              <a:r>
                <a:rPr lang="en-US" sz="1000" dirty="0">
                  <a:solidFill>
                    <a:schemeClr val="tx1"/>
                  </a:solidFill>
                </a:rPr>
                <a:t> und </a:t>
              </a:r>
              <a:r>
                <a:rPr lang="en-US" sz="1000" dirty="0" err="1">
                  <a:solidFill>
                    <a:schemeClr val="tx1"/>
                  </a:solidFill>
                </a:rPr>
                <a:t>Livit</a:t>
              </a:r>
              <a:r>
                <a:rPr lang="en-US" sz="1000" dirty="0">
                  <a:solidFill>
                    <a:schemeClr val="tx1"/>
                  </a:solidFill>
                </a:rPr>
                <a:t> </a:t>
              </a:r>
              <a:r>
                <a:rPr lang="en-US" sz="1000" dirty="0" err="1">
                  <a:solidFill>
                    <a:schemeClr val="tx1"/>
                  </a:solidFill>
                </a:rPr>
                <a:t>zählen</a:t>
              </a:r>
              <a:r>
                <a:rPr lang="en-US" sz="1000" dirty="0">
                  <a:solidFill>
                    <a:schemeClr val="tx1"/>
                  </a:solidFill>
                </a:rPr>
                <a:t>. </a:t>
              </a:r>
              <a:r>
                <a:rPr lang="en-US" sz="1000" dirty="0" err="1">
                  <a:solidFill>
                    <a:schemeClr val="tx1"/>
                  </a:solidFill>
                </a:rPr>
                <a:t>Als</a:t>
              </a:r>
              <a:r>
                <a:rPr lang="en-US" sz="1000" dirty="0">
                  <a:solidFill>
                    <a:schemeClr val="tx1"/>
                  </a:solidFill>
                </a:rPr>
                <a:t> </a:t>
              </a:r>
              <a:r>
                <a:rPr lang="en-US" sz="1000" dirty="0" err="1">
                  <a:solidFill>
                    <a:schemeClr val="tx1"/>
                  </a:solidFill>
                </a:rPr>
                <a:t>eidg</a:t>
              </a:r>
              <a:r>
                <a:rPr lang="en-US" sz="1000" dirty="0">
                  <a:solidFill>
                    <a:schemeClr val="tx1"/>
                  </a:solidFill>
                </a:rPr>
                <a:t>. diplo-</a:t>
              </a:r>
              <a:r>
                <a:rPr lang="en-US" sz="1000" dirty="0" err="1">
                  <a:solidFill>
                    <a:schemeClr val="tx1"/>
                  </a:solidFill>
                </a:rPr>
                <a:t>mierter</a:t>
              </a:r>
              <a:r>
                <a:rPr lang="en-US" sz="1000" dirty="0">
                  <a:solidFill>
                    <a:schemeClr val="tx1"/>
                  </a:solidFill>
                </a:rPr>
                <a:t> </a:t>
              </a:r>
              <a:r>
                <a:rPr lang="en-US" sz="1000" dirty="0" err="1">
                  <a:solidFill>
                    <a:schemeClr val="tx1"/>
                  </a:solidFill>
                </a:rPr>
                <a:t>Immbilientreuhänder</a:t>
              </a:r>
              <a:r>
                <a:rPr lang="en-US" sz="1000" dirty="0">
                  <a:solidFill>
                    <a:schemeClr val="tx1"/>
                  </a:solidFill>
                </a:rPr>
                <a:t> </a:t>
              </a:r>
              <a:r>
                <a:rPr lang="en-US" sz="1000" dirty="0" err="1">
                  <a:solidFill>
                    <a:schemeClr val="tx1"/>
                  </a:solidFill>
                </a:rPr>
                <a:t>sowie</a:t>
              </a:r>
              <a:r>
                <a:rPr lang="en-US" sz="1000" dirty="0">
                  <a:solidFill>
                    <a:schemeClr val="tx1"/>
                  </a:solidFill>
                </a:rPr>
                <a:t> </a:t>
              </a:r>
              <a:r>
                <a:rPr lang="en-US" sz="1000" dirty="0" err="1">
                  <a:solidFill>
                    <a:schemeClr val="tx1"/>
                  </a:solidFill>
                </a:rPr>
                <a:t>durch</a:t>
              </a:r>
              <a:r>
                <a:rPr lang="en-US" sz="1000" dirty="0">
                  <a:solidFill>
                    <a:schemeClr val="tx1"/>
                  </a:solidFill>
                </a:rPr>
                <a:t> den </a:t>
              </a:r>
              <a:r>
                <a:rPr lang="en-US" sz="1000" dirty="0" err="1">
                  <a:solidFill>
                    <a:schemeClr val="tx1"/>
                  </a:solidFill>
                </a:rPr>
                <a:t>Masterabschluss</a:t>
              </a:r>
              <a:r>
                <a:rPr lang="en-US" sz="1000" dirty="0">
                  <a:solidFill>
                    <a:schemeClr val="tx1"/>
                  </a:solidFill>
                </a:rPr>
                <a:t> </a:t>
              </a:r>
              <a:r>
                <a:rPr lang="en-US" sz="1000" dirty="0" err="1">
                  <a:solidFill>
                    <a:schemeClr val="tx1"/>
                  </a:solidFill>
                </a:rPr>
                <a:t>im</a:t>
              </a:r>
              <a:r>
                <a:rPr lang="en-US" sz="1000" dirty="0">
                  <a:solidFill>
                    <a:schemeClr val="tx1"/>
                  </a:solidFill>
                </a:rPr>
                <a:t> Real Estate Management </a:t>
              </a:r>
              <a:r>
                <a:rPr lang="en-US" sz="1000" dirty="0" err="1">
                  <a:solidFill>
                    <a:schemeClr val="tx1"/>
                  </a:solidFill>
                </a:rPr>
                <a:t>verfügt</a:t>
              </a:r>
              <a:r>
                <a:rPr lang="en-US" sz="1000" dirty="0">
                  <a:solidFill>
                    <a:schemeClr val="tx1"/>
                  </a:solidFill>
                </a:rPr>
                <a:t> er </a:t>
              </a:r>
              <a:r>
                <a:rPr lang="en-US" sz="1000" dirty="0" err="1">
                  <a:solidFill>
                    <a:schemeClr val="tx1"/>
                  </a:solidFill>
                </a:rPr>
                <a:t>über</a:t>
              </a:r>
              <a:r>
                <a:rPr lang="en-US" sz="1000" dirty="0">
                  <a:solidFill>
                    <a:schemeClr val="tx1"/>
                  </a:solidFill>
                </a:rPr>
                <a:t> die </a:t>
              </a:r>
              <a:r>
                <a:rPr lang="en-US" sz="1000" dirty="0" err="1">
                  <a:solidFill>
                    <a:schemeClr val="tx1"/>
                  </a:solidFill>
                </a:rPr>
                <a:t>fachliche</a:t>
              </a:r>
              <a:r>
                <a:rPr lang="en-US" sz="1000" dirty="0">
                  <a:solidFill>
                    <a:schemeClr val="tx1"/>
                  </a:solidFill>
                </a:rPr>
                <a:t> </a:t>
              </a:r>
              <a:r>
                <a:rPr lang="en-US" sz="1000" dirty="0" err="1">
                  <a:solidFill>
                    <a:schemeClr val="tx1"/>
                  </a:solidFill>
                </a:rPr>
                <a:t>Qualifikation</a:t>
              </a:r>
              <a:r>
                <a:rPr lang="en-US" sz="1000" dirty="0">
                  <a:solidFill>
                    <a:schemeClr val="tx1"/>
                  </a:solidFill>
                </a:rPr>
                <a:t> </a:t>
              </a:r>
              <a:r>
                <a:rPr lang="en-US" sz="1000" dirty="0" err="1">
                  <a:solidFill>
                    <a:schemeClr val="tx1"/>
                  </a:solidFill>
                </a:rPr>
                <a:t>auch</a:t>
              </a:r>
              <a:r>
                <a:rPr lang="en-US" sz="1000" dirty="0">
                  <a:solidFill>
                    <a:schemeClr val="tx1"/>
                  </a:solidFill>
                </a:rPr>
                <a:t> </a:t>
              </a:r>
              <a:r>
                <a:rPr lang="en-US" sz="1000" dirty="0" err="1">
                  <a:solidFill>
                    <a:schemeClr val="tx1"/>
                  </a:solidFill>
                </a:rPr>
                <a:t>im</a:t>
              </a:r>
              <a:r>
                <a:rPr lang="en-US" sz="1000" dirty="0">
                  <a:solidFill>
                    <a:schemeClr val="tx1"/>
                  </a:solidFill>
                </a:rPr>
                <a:t> </a:t>
              </a:r>
              <a:r>
                <a:rPr lang="en-US" sz="1000" dirty="0" err="1">
                  <a:solidFill>
                    <a:schemeClr val="tx1"/>
                  </a:solidFill>
                </a:rPr>
                <a:t>Portfoliomangement</a:t>
              </a:r>
              <a:r>
                <a:rPr lang="en-US" sz="1000" dirty="0">
                  <a:solidFill>
                    <a:schemeClr val="tx1"/>
                  </a:solidFill>
                </a:rPr>
                <a:t> und </a:t>
              </a:r>
              <a:r>
                <a:rPr lang="en-US" sz="1000" dirty="0" err="1">
                  <a:solidFill>
                    <a:schemeClr val="tx1"/>
                  </a:solidFill>
                </a:rPr>
                <a:t>Schätzungswesen</a:t>
              </a:r>
              <a:r>
                <a:rPr lang="en-US" sz="1000" dirty="0">
                  <a:solidFill>
                    <a:schemeClr val="tx1"/>
                  </a:solidFill>
                </a:rPr>
                <a:t>. </a:t>
              </a:r>
            </a:p>
            <a:p>
              <a:pPr algn="ctr">
                <a:lnSpc>
                  <a:spcPct val="130000"/>
                </a:lnSpc>
                <a:spcBef>
                  <a:spcPts val="1000"/>
                </a:spcBef>
              </a:pPr>
              <a:endParaRPr lang="en-US" sz="1000" dirty="0">
                <a:solidFill>
                  <a:schemeClr val="tx1">
                    <a:alpha val="70000"/>
                  </a:schemeClr>
                </a:solidFill>
              </a:endParaRPr>
            </a:p>
          </p:txBody>
        </p:sp>
        <p:cxnSp>
          <p:nvCxnSpPr>
            <p:cNvPr id="34" name="Straight Connector 30">
              <a:extLst>
                <a:ext uri="{FF2B5EF4-FFF2-40B4-BE49-F238E27FC236}">
                  <a16:creationId xmlns:a16="http://schemas.microsoft.com/office/drawing/2014/main" id="{FDDEB2E1-145B-FB4A-A1DF-FB244E17417D}"/>
                </a:ext>
              </a:extLst>
            </p:cNvPr>
            <p:cNvCxnSpPr/>
            <p:nvPr/>
          </p:nvCxnSpPr>
          <p:spPr>
            <a:xfrm>
              <a:off x="8482912" y="2466303"/>
              <a:ext cx="2235269" cy="0"/>
            </a:xfrm>
            <a:prstGeom prst="line">
              <a:avLst/>
            </a:prstGeom>
            <a:grpFill/>
            <a:ln w="635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2" name="Title 1">
            <a:extLst>
              <a:ext uri="{FF2B5EF4-FFF2-40B4-BE49-F238E27FC236}">
                <a16:creationId xmlns:a16="http://schemas.microsoft.com/office/drawing/2014/main" id="{E5F1D585-C0D8-6E45-A878-25484C947D74}"/>
              </a:ext>
            </a:extLst>
          </p:cNvPr>
          <p:cNvSpPr txBox="1">
            <a:spLocks/>
          </p:cNvSpPr>
          <p:nvPr/>
        </p:nvSpPr>
        <p:spPr>
          <a:xfrm>
            <a:off x="1919536" y="1041287"/>
            <a:ext cx="9721080" cy="1019561"/>
          </a:xfrm>
          <a:prstGeom prst="rect">
            <a:avLst/>
          </a:prstGeom>
        </p:spPr>
        <p:txBody>
          <a:bodyPr anchor="ctr"/>
          <a:lstStyle>
            <a:lvl1pPr algn="l" defTabSz="914318" rtl="0" eaLnBrk="1" latinLnBrk="0" hangingPunct="1">
              <a:lnSpc>
                <a:spcPct val="80000"/>
              </a:lnSpc>
              <a:spcBef>
                <a:spcPct val="0"/>
              </a:spcBef>
              <a:buNone/>
              <a:defRPr sz="36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de-CH" sz="3000" dirty="0"/>
              <a:t>Organisation und </a:t>
            </a:r>
            <a:r>
              <a:rPr lang="de-CH" sz="3000" dirty="0" err="1"/>
              <a:t>organe</a:t>
            </a:r>
            <a:r>
              <a:rPr lang="de-CH" sz="3000" dirty="0"/>
              <a:t> </a:t>
            </a:r>
          </a:p>
          <a:p>
            <a:r>
              <a:rPr lang="de-CH" sz="3000" dirty="0">
                <a:solidFill>
                  <a:schemeClr val="accent1"/>
                </a:solidFill>
              </a:rPr>
              <a:t>Geschäftsführung / Portfolio-management</a:t>
            </a:r>
          </a:p>
        </p:txBody>
      </p:sp>
      <p:pic>
        <p:nvPicPr>
          <p:cNvPr id="15" name="Grafik 14">
            <a:extLst>
              <a:ext uri="{FF2B5EF4-FFF2-40B4-BE49-F238E27FC236}">
                <a16:creationId xmlns:a16="http://schemas.microsoft.com/office/drawing/2014/main" id="{94D16D07-CD69-4130-A389-27DE05CD5FC5}"/>
              </a:ext>
            </a:extLst>
          </p:cNvPr>
          <p:cNvPicPr preferRelativeResize="0">
            <a:picLocks/>
          </p:cNvPicPr>
          <p:nvPr/>
        </p:nvPicPr>
        <p:blipFill rotWithShape="1">
          <a:blip r:embed="rId3">
            <a:alphaModFix amt="85000"/>
            <a:extLst>
              <a:ext uri="{28A0092B-C50C-407E-A947-70E740481C1C}">
                <a14:useLocalDpi xmlns:a14="http://schemas.microsoft.com/office/drawing/2010/main" val="0"/>
              </a:ext>
            </a:extLst>
          </a:blip>
          <a:srcRect l="5029" r="5801" b="39516"/>
          <a:stretch/>
        </p:blipFill>
        <p:spPr>
          <a:xfrm>
            <a:off x="2927768" y="2594114"/>
            <a:ext cx="1080000" cy="108000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solidFill>
            <a:schemeClr val="bg1">
              <a:lumMod val="50000"/>
            </a:schemeClr>
          </a:solidFill>
          <a:effectLst>
            <a:outerShdw blurRad="762000" dist="254000" dir="5400000" algn="ctr" rotWithShape="0">
              <a:srgbClr val="000000">
                <a:alpha val="30000"/>
              </a:srgbClr>
            </a:outerShdw>
          </a:effectLst>
        </p:spPr>
      </p:pic>
      <p:grpSp>
        <p:nvGrpSpPr>
          <p:cNvPr id="14" name="Group 40">
            <a:extLst>
              <a:ext uri="{FF2B5EF4-FFF2-40B4-BE49-F238E27FC236}">
                <a16:creationId xmlns:a16="http://schemas.microsoft.com/office/drawing/2014/main" id="{FF5F7476-E615-3E45-B9AC-C3166AD090DC}"/>
              </a:ext>
            </a:extLst>
          </p:cNvPr>
          <p:cNvGrpSpPr/>
          <p:nvPr/>
        </p:nvGrpSpPr>
        <p:grpSpPr>
          <a:xfrm>
            <a:off x="5447928" y="2252681"/>
            <a:ext cx="2878634" cy="4021120"/>
            <a:chOff x="8482912" y="2426289"/>
            <a:chExt cx="2238376" cy="3574041"/>
          </a:xfrm>
          <a:solidFill>
            <a:srgbClr val="FFFFFF"/>
          </a:solidFill>
          <a:effectLst>
            <a:outerShdw blurRad="38100" dist="12700" dir="5400000" algn="t" rotWithShape="0">
              <a:prstClr val="black">
                <a:alpha val="15000"/>
              </a:prstClr>
            </a:outerShdw>
          </a:effectLst>
        </p:grpSpPr>
        <p:sp>
          <p:nvSpPr>
            <p:cNvPr id="17" name="Rectangle 41">
              <a:extLst>
                <a:ext uri="{FF2B5EF4-FFF2-40B4-BE49-F238E27FC236}">
                  <a16:creationId xmlns:a16="http://schemas.microsoft.com/office/drawing/2014/main" id="{6ECC4A5D-0601-1448-B539-D8988A5DBA22}"/>
                </a:ext>
              </a:extLst>
            </p:cNvPr>
            <p:cNvSpPr/>
            <p:nvPr/>
          </p:nvSpPr>
          <p:spPr>
            <a:xfrm>
              <a:off x="8482912" y="2426289"/>
              <a:ext cx="2238376" cy="35740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620000" rIns="180000" rtlCol="0" anchor="t"/>
            <a:lstStyle>
              <a:defPPr>
                <a:defRPr lang="en-US"/>
              </a:defPPr>
              <a:lvl1pPr marL="0" algn="l" defTabSz="914330" rtl="0" eaLnBrk="1" latinLnBrk="0" hangingPunct="1">
                <a:defRPr sz="1800" kern="1200">
                  <a:solidFill>
                    <a:schemeClr val="lt1"/>
                  </a:solidFill>
                  <a:latin typeface="+mn-lt"/>
                  <a:ea typeface="+mn-ea"/>
                  <a:cs typeface="+mn-cs"/>
                </a:defRPr>
              </a:lvl1pPr>
              <a:lvl2pPr marL="457165" algn="l" defTabSz="914330" rtl="0" eaLnBrk="1" latinLnBrk="0" hangingPunct="1">
                <a:defRPr sz="1800" kern="1200">
                  <a:solidFill>
                    <a:schemeClr val="lt1"/>
                  </a:solidFill>
                  <a:latin typeface="+mn-lt"/>
                  <a:ea typeface="+mn-ea"/>
                  <a:cs typeface="+mn-cs"/>
                </a:defRPr>
              </a:lvl2pPr>
              <a:lvl3pPr marL="914330" algn="l" defTabSz="914330" rtl="0" eaLnBrk="1" latinLnBrk="0" hangingPunct="1">
                <a:defRPr sz="1800" kern="1200">
                  <a:solidFill>
                    <a:schemeClr val="lt1"/>
                  </a:solidFill>
                  <a:latin typeface="+mn-lt"/>
                  <a:ea typeface="+mn-ea"/>
                  <a:cs typeface="+mn-cs"/>
                </a:defRPr>
              </a:lvl3pPr>
              <a:lvl4pPr marL="1371495" algn="l" defTabSz="914330" rtl="0" eaLnBrk="1" latinLnBrk="0" hangingPunct="1">
                <a:defRPr sz="1800" kern="1200">
                  <a:solidFill>
                    <a:schemeClr val="lt1"/>
                  </a:solidFill>
                  <a:latin typeface="+mn-lt"/>
                  <a:ea typeface="+mn-ea"/>
                  <a:cs typeface="+mn-cs"/>
                </a:defRPr>
              </a:lvl4pPr>
              <a:lvl5pPr marL="1828660" algn="l" defTabSz="914330" rtl="0" eaLnBrk="1" latinLnBrk="0" hangingPunct="1">
                <a:defRPr sz="1800" kern="1200">
                  <a:solidFill>
                    <a:schemeClr val="lt1"/>
                  </a:solidFill>
                  <a:latin typeface="+mn-lt"/>
                  <a:ea typeface="+mn-ea"/>
                  <a:cs typeface="+mn-cs"/>
                </a:defRPr>
              </a:lvl5pPr>
              <a:lvl6pPr marL="2285825" algn="l" defTabSz="914330" rtl="0" eaLnBrk="1" latinLnBrk="0" hangingPunct="1">
                <a:defRPr sz="1800" kern="1200">
                  <a:solidFill>
                    <a:schemeClr val="lt1"/>
                  </a:solidFill>
                  <a:latin typeface="+mn-lt"/>
                  <a:ea typeface="+mn-ea"/>
                  <a:cs typeface="+mn-cs"/>
                </a:defRPr>
              </a:lvl6pPr>
              <a:lvl7pPr marL="2742990" algn="l" defTabSz="914330" rtl="0" eaLnBrk="1" latinLnBrk="0" hangingPunct="1">
                <a:defRPr sz="1800" kern="1200">
                  <a:solidFill>
                    <a:schemeClr val="lt1"/>
                  </a:solidFill>
                  <a:latin typeface="+mn-lt"/>
                  <a:ea typeface="+mn-ea"/>
                  <a:cs typeface="+mn-cs"/>
                </a:defRPr>
              </a:lvl7pPr>
              <a:lvl8pPr marL="3200155" algn="l" defTabSz="914330" rtl="0" eaLnBrk="1" latinLnBrk="0" hangingPunct="1">
                <a:defRPr sz="1800" kern="1200">
                  <a:solidFill>
                    <a:schemeClr val="lt1"/>
                  </a:solidFill>
                  <a:latin typeface="+mn-lt"/>
                  <a:ea typeface="+mn-ea"/>
                  <a:cs typeface="+mn-cs"/>
                </a:defRPr>
              </a:lvl8pPr>
              <a:lvl9pPr marL="3657320" algn="l" defTabSz="914330" rtl="0" eaLnBrk="1" latinLnBrk="0" hangingPunct="1">
                <a:defRPr sz="1800" kern="1200">
                  <a:solidFill>
                    <a:schemeClr val="lt1"/>
                  </a:solidFill>
                  <a:latin typeface="+mn-lt"/>
                  <a:ea typeface="+mn-ea"/>
                  <a:cs typeface="+mn-cs"/>
                </a:defRPr>
              </a:lvl9pPr>
            </a:lstStyle>
            <a:p>
              <a:pPr algn="ctr">
                <a:spcBef>
                  <a:spcPts val="1000"/>
                </a:spcBef>
              </a:pPr>
              <a:r>
                <a:rPr lang="en-US" sz="1400" b="1" dirty="0">
                  <a:solidFill>
                    <a:schemeClr val="tx1"/>
                  </a:solidFill>
                </a:rPr>
                <a:t>Christoph Bruhin</a:t>
              </a:r>
              <a:br>
                <a:rPr lang="en-US" sz="1400" b="1" dirty="0">
                  <a:solidFill>
                    <a:schemeClr val="tx1"/>
                  </a:solidFill>
                </a:rPr>
              </a:br>
              <a:r>
                <a:rPr lang="en-US" sz="1000" dirty="0" err="1">
                  <a:solidFill>
                    <a:schemeClr val="tx1"/>
                  </a:solidFill>
                </a:rPr>
                <a:t>Stv</a:t>
              </a:r>
              <a:r>
                <a:rPr lang="en-US" sz="1000" dirty="0">
                  <a:solidFill>
                    <a:schemeClr val="tx1"/>
                  </a:solidFill>
                </a:rPr>
                <a:t>. Geschäftsführer / CFO</a:t>
              </a:r>
            </a:p>
            <a:p>
              <a:pPr>
                <a:lnSpc>
                  <a:spcPct val="120000"/>
                </a:lnSpc>
                <a:spcBef>
                  <a:spcPts val="1000"/>
                </a:spcBef>
              </a:pPr>
              <a:r>
                <a:rPr lang="de-CH" sz="1000" dirty="0">
                  <a:solidFill>
                    <a:schemeClr val="tx1"/>
                  </a:solidFill>
                </a:rPr>
                <a:t>ist gelernter Kaufmann mit einem Abschluss in Betriebsökonomie FH und verfügt über den Master </a:t>
              </a:r>
              <a:r>
                <a:rPr lang="de-CH" sz="1000" dirty="0" err="1">
                  <a:solidFill>
                    <a:schemeClr val="tx1"/>
                  </a:solidFill>
                </a:rPr>
                <a:t>of</a:t>
              </a:r>
              <a:r>
                <a:rPr lang="de-CH" sz="1000" dirty="0">
                  <a:solidFill>
                    <a:schemeClr val="tx1"/>
                  </a:solidFill>
                </a:rPr>
                <a:t> Corporate Finance. Seine langjährige Erfahrung im Bankenumfeld hat er mit Tätigkeiten im Immobilien- und Bauwesen erweitert. </a:t>
              </a:r>
              <a:endParaRPr lang="en-US" sz="1000" dirty="0">
                <a:solidFill>
                  <a:schemeClr val="tx1"/>
                </a:solidFill>
              </a:endParaRPr>
            </a:p>
          </p:txBody>
        </p:sp>
        <p:cxnSp>
          <p:nvCxnSpPr>
            <p:cNvPr id="18" name="Straight Connector 42">
              <a:extLst>
                <a:ext uri="{FF2B5EF4-FFF2-40B4-BE49-F238E27FC236}">
                  <a16:creationId xmlns:a16="http://schemas.microsoft.com/office/drawing/2014/main" id="{C8D7E5B2-7392-4341-8DE3-9DC104CBD859}"/>
                </a:ext>
              </a:extLst>
            </p:cNvPr>
            <p:cNvCxnSpPr/>
            <p:nvPr/>
          </p:nvCxnSpPr>
          <p:spPr>
            <a:xfrm>
              <a:off x="8482912" y="2455784"/>
              <a:ext cx="2235269" cy="0"/>
            </a:xfrm>
            <a:prstGeom prst="line">
              <a:avLst/>
            </a:prstGeom>
            <a:grpFill/>
            <a:ln w="63500">
              <a:solidFill>
                <a:schemeClr val="accent5"/>
              </a:solidFill>
            </a:ln>
          </p:spPr>
          <p:style>
            <a:lnRef idx="1">
              <a:schemeClr val="accent1"/>
            </a:lnRef>
            <a:fillRef idx="0">
              <a:schemeClr val="accent1"/>
            </a:fillRef>
            <a:effectRef idx="0">
              <a:schemeClr val="accent1"/>
            </a:effectRef>
            <a:fontRef idx="minor">
              <a:schemeClr val="tx1"/>
            </a:fontRef>
          </p:style>
        </p:cxnSp>
      </p:grpSp>
      <p:pic>
        <p:nvPicPr>
          <p:cNvPr id="19" name="Grafik 18">
            <a:extLst>
              <a:ext uri="{FF2B5EF4-FFF2-40B4-BE49-F238E27FC236}">
                <a16:creationId xmlns:a16="http://schemas.microsoft.com/office/drawing/2014/main" id="{B310BB21-026C-43B9-B87E-0FC10FE448E7}"/>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6296605" y="2628595"/>
            <a:ext cx="1146745" cy="1134292"/>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solidFill>
            <a:schemeClr val="bg1">
              <a:lumMod val="50000"/>
            </a:schemeClr>
          </a:solidFill>
          <a:effectLst>
            <a:outerShdw blurRad="762000" dist="254000" dir="5400000" algn="ctr" rotWithShape="0">
              <a:srgbClr val="000000">
                <a:alpha val="30000"/>
              </a:srgbClr>
            </a:outerShdw>
          </a:effectLst>
        </p:spPr>
      </p:pic>
    </p:spTree>
    <p:extLst>
      <p:ext uri="{BB962C8B-B14F-4D97-AF65-F5344CB8AC3E}">
        <p14:creationId xmlns:p14="http://schemas.microsoft.com/office/powerpoint/2010/main" val="184512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par>
                                <p:cTn id="8" presetID="6" presetClass="emph" presetSubtype="0" accel="50000" decel="50000" autoRev="1" fill="hold" nodeType="withEffect">
                                  <p:stCondLst>
                                    <p:cond delay="500"/>
                                  </p:stCondLst>
                                  <p:childTnLst>
                                    <p:animScale>
                                      <p:cBhvr>
                                        <p:cTn id="9" dur="500" fill="hold"/>
                                        <p:tgtEl>
                                          <p:spTgt spid="3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 name="Gruppieren 184">
            <a:extLst>
              <a:ext uri="{FF2B5EF4-FFF2-40B4-BE49-F238E27FC236}">
                <a16:creationId xmlns:a16="http://schemas.microsoft.com/office/drawing/2014/main" id="{01B7255C-12A0-6C41-902E-591643397C1C}"/>
              </a:ext>
            </a:extLst>
          </p:cNvPr>
          <p:cNvGrpSpPr/>
          <p:nvPr/>
        </p:nvGrpSpPr>
        <p:grpSpPr>
          <a:xfrm>
            <a:off x="7385576" y="1027370"/>
            <a:ext cx="1820528" cy="3660041"/>
            <a:chOff x="7385576" y="1027370"/>
            <a:chExt cx="1820528" cy="3660041"/>
          </a:xfrm>
        </p:grpSpPr>
        <p:cxnSp>
          <p:nvCxnSpPr>
            <p:cNvPr id="166" name="Connector: Elbow 70">
              <a:extLst>
                <a:ext uri="{FF2B5EF4-FFF2-40B4-BE49-F238E27FC236}">
                  <a16:creationId xmlns:a16="http://schemas.microsoft.com/office/drawing/2014/main" id="{AF304DC3-003A-9B45-817C-ED5BE5DCEBD3}"/>
                </a:ext>
              </a:extLst>
            </p:cNvPr>
            <p:cNvCxnSpPr>
              <a:cxnSpLocks/>
            </p:cNvCxnSpPr>
            <p:nvPr/>
          </p:nvCxnSpPr>
          <p:spPr>
            <a:xfrm rot="10800000" flipH="1" flipV="1">
              <a:off x="7385576" y="1027370"/>
              <a:ext cx="1820528" cy="1451374"/>
            </a:xfrm>
            <a:prstGeom prst="bentConnector3">
              <a:avLst>
                <a:gd name="adj1" fmla="val 25470"/>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7" name="Connector: Elbow 47">
              <a:extLst>
                <a:ext uri="{FF2B5EF4-FFF2-40B4-BE49-F238E27FC236}">
                  <a16:creationId xmlns:a16="http://schemas.microsoft.com/office/drawing/2014/main" id="{FD0EA2FC-6FB4-DC44-AA13-E2B57E64C9F0}"/>
                </a:ext>
              </a:extLst>
            </p:cNvPr>
            <p:cNvCxnSpPr>
              <a:cxnSpLocks/>
            </p:cNvCxnSpPr>
            <p:nvPr/>
          </p:nvCxnSpPr>
          <p:spPr>
            <a:xfrm rot="10800000" flipH="1" flipV="1">
              <a:off x="7842754" y="2485157"/>
              <a:ext cx="1344496" cy="1096210"/>
            </a:xfrm>
            <a:prstGeom prst="bentConnector3">
              <a:avLst>
                <a:gd name="adj1" fmla="val 461"/>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2" name="Connector: Elbow 47">
              <a:extLst>
                <a:ext uri="{FF2B5EF4-FFF2-40B4-BE49-F238E27FC236}">
                  <a16:creationId xmlns:a16="http://schemas.microsoft.com/office/drawing/2014/main" id="{77ABC36D-0BFC-9843-82B1-003F2252301D}"/>
                </a:ext>
              </a:extLst>
            </p:cNvPr>
            <p:cNvCxnSpPr>
              <a:cxnSpLocks/>
            </p:cNvCxnSpPr>
            <p:nvPr/>
          </p:nvCxnSpPr>
          <p:spPr>
            <a:xfrm rot="10800000" flipH="1" flipV="1">
              <a:off x="7842754" y="3591201"/>
              <a:ext cx="1344496" cy="1096210"/>
            </a:xfrm>
            <a:prstGeom prst="bentConnector3">
              <a:avLst>
                <a:gd name="adj1" fmla="val 461"/>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cxnSp>
        <p:nvCxnSpPr>
          <p:cNvPr id="138" name="Connector: Elbow 70">
            <a:extLst>
              <a:ext uri="{FF2B5EF4-FFF2-40B4-BE49-F238E27FC236}">
                <a16:creationId xmlns:a16="http://schemas.microsoft.com/office/drawing/2014/main" id="{C97E9C12-5B52-BD4F-8D14-4211F1E6BCEB}"/>
              </a:ext>
            </a:extLst>
          </p:cNvPr>
          <p:cNvCxnSpPr>
            <a:cxnSpLocks/>
          </p:cNvCxnSpPr>
          <p:nvPr/>
        </p:nvCxnSpPr>
        <p:spPr>
          <a:xfrm rot="10800000" flipV="1">
            <a:off x="3631012" y="1016209"/>
            <a:ext cx="3148215" cy="2611392"/>
          </a:xfrm>
          <a:prstGeom prst="bentConnector3">
            <a:avLst>
              <a:gd name="adj1" fmla="val 57745"/>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 name="Connector: Elbow 27">
            <a:extLst>
              <a:ext uri="{FF2B5EF4-FFF2-40B4-BE49-F238E27FC236}">
                <a16:creationId xmlns:a16="http://schemas.microsoft.com/office/drawing/2014/main" id="{8724ABEC-8935-F84F-92EA-78218170012F}"/>
              </a:ext>
            </a:extLst>
          </p:cNvPr>
          <p:cNvCxnSpPr>
            <a:cxnSpLocks/>
          </p:cNvCxnSpPr>
          <p:nvPr/>
        </p:nvCxnSpPr>
        <p:spPr>
          <a:xfrm rot="5400000" flipV="1">
            <a:off x="4244728" y="3343413"/>
            <a:ext cx="4320000" cy="0"/>
          </a:xfrm>
          <a:prstGeom prst="bentConnector3">
            <a:avLst>
              <a:gd name="adj1" fmla="val 52016"/>
            </a:avLst>
          </a:prstGeom>
          <a:ln>
            <a:solidFill>
              <a:schemeClr val="accent1"/>
            </a:solidFill>
            <a:round/>
            <a:headEnd type="none"/>
            <a:tailEnd type="none" w="med" len="sm"/>
          </a:ln>
        </p:spPr>
        <p:style>
          <a:lnRef idx="1">
            <a:schemeClr val="accent1"/>
          </a:lnRef>
          <a:fillRef idx="0">
            <a:schemeClr val="accent1"/>
          </a:fillRef>
          <a:effectRef idx="0">
            <a:schemeClr val="accent1"/>
          </a:effectRef>
          <a:fontRef idx="minor">
            <a:schemeClr val="tx1"/>
          </a:fontRef>
        </p:style>
      </p:cxnSp>
      <p:sp>
        <p:nvSpPr>
          <p:cNvPr id="82" name="Rectangle 34">
            <a:extLst>
              <a:ext uri="{FF2B5EF4-FFF2-40B4-BE49-F238E27FC236}">
                <a16:creationId xmlns:a16="http://schemas.microsoft.com/office/drawing/2014/main" id="{7C65C5C4-15D0-FC4B-B1AA-6EEADD76B043}"/>
              </a:ext>
            </a:extLst>
          </p:cNvPr>
          <p:cNvSpPr/>
          <p:nvPr/>
        </p:nvSpPr>
        <p:spPr>
          <a:xfrm>
            <a:off x="5414815" y="560362"/>
            <a:ext cx="1979999" cy="936000"/>
          </a:xfrm>
          <a:prstGeom prst="rect">
            <a:avLst/>
          </a:prstGeom>
          <a:solidFill>
            <a:schemeClr val="accent1"/>
          </a:solidFill>
          <a:ln>
            <a:noFill/>
          </a:ln>
          <a:effectLst>
            <a:outerShdw blurRad="762000" dist="2540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Bef>
                <a:spcPts val="1000"/>
              </a:spcBef>
            </a:pPr>
            <a:r>
              <a:rPr lang="en-US" sz="1200" b="1" dirty="0">
                <a:solidFill>
                  <a:srgbClr val="FFFFFF"/>
                </a:solidFill>
              </a:rPr>
              <a:t>Terra Helvetica </a:t>
            </a:r>
            <a:br>
              <a:rPr lang="en-US" sz="1200" b="1" dirty="0">
                <a:solidFill>
                  <a:srgbClr val="FFFFFF"/>
                </a:solidFill>
              </a:rPr>
            </a:br>
            <a:r>
              <a:rPr lang="en-US" sz="1200" b="1" dirty="0" err="1">
                <a:solidFill>
                  <a:srgbClr val="FFFFFF"/>
                </a:solidFill>
              </a:rPr>
              <a:t>Anlagestiftung</a:t>
            </a:r>
            <a:endParaRPr lang="en-US" sz="1200" b="1" dirty="0">
              <a:solidFill>
                <a:srgbClr val="FFFFFF"/>
              </a:solidFill>
            </a:endParaRPr>
          </a:p>
        </p:txBody>
      </p:sp>
      <p:grpSp>
        <p:nvGrpSpPr>
          <p:cNvPr id="94" name="Gruppieren 93">
            <a:extLst>
              <a:ext uri="{FF2B5EF4-FFF2-40B4-BE49-F238E27FC236}">
                <a16:creationId xmlns:a16="http://schemas.microsoft.com/office/drawing/2014/main" id="{A6D89A82-79C1-0F4F-9487-A77111920CFF}"/>
              </a:ext>
            </a:extLst>
          </p:cNvPr>
          <p:cNvGrpSpPr/>
          <p:nvPr/>
        </p:nvGrpSpPr>
        <p:grpSpPr>
          <a:xfrm>
            <a:off x="5414728" y="1820492"/>
            <a:ext cx="1980087" cy="1116000"/>
            <a:chOff x="5414728" y="1870199"/>
            <a:chExt cx="1980087" cy="1116000"/>
          </a:xfrm>
          <a:effectLst>
            <a:outerShdw blurRad="762000" dist="254000" dir="5400000" algn="ctr" rotWithShape="0">
              <a:srgbClr val="000000">
                <a:alpha val="30000"/>
              </a:srgbClr>
            </a:outerShdw>
          </a:effectLst>
        </p:grpSpPr>
        <p:sp>
          <p:nvSpPr>
            <p:cNvPr id="7" name="Rectangle 44">
              <a:extLst>
                <a:ext uri="{FF2B5EF4-FFF2-40B4-BE49-F238E27FC236}">
                  <a16:creationId xmlns:a16="http://schemas.microsoft.com/office/drawing/2014/main" id="{B8635691-EB1C-1244-8E4C-A6E69020B35C}"/>
                </a:ext>
              </a:extLst>
            </p:cNvPr>
            <p:cNvSpPr/>
            <p:nvPr/>
          </p:nvSpPr>
          <p:spPr>
            <a:xfrm>
              <a:off x="5416494" y="1870199"/>
              <a:ext cx="1978321" cy="111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28600" rIns="91440" bIns="0" rtlCol="0" anchor="t" anchorCtr="0"/>
            <a:lstStyle/>
            <a:p>
              <a:pPr>
                <a:lnSpc>
                  <a:spcPct val="80000"/>
                </a:lnSpc>
                <a:spcBef>
                  <a:spcPts val="1000"/>
                </a:spcBef>
              </a:pPr>
              <a:r>
                <a:rPr lang="en-US" sz="1200" b="1" dirty="0" err="1">
                  <a:solidFill>
                    <a:schemeClr val="tx1"/>
                  </a:solidFill>
                </a:rPr>
                <a:t>Stiftungsrat</a:t>
              </a:r>
              <a:endParaRPr lang="en-US" sz="1200" b="1" dirty="0">
                <a:solidFill>
                  <a:schemeClr val="tx1"/>
                </a:solidFill>
              </a:endParaRPr>
            </a:p>
            <a:p>
              <a:pPr>
                <a:spcBef>
                  <a:spcPts val="1000"/>
                </a:spcBef>
              </a:pPr>
              <a:r>
                <a:rPr lang="en-US" sz="1000" dirty="0">
                  <a:solidFill>
                    <a:schemeClr val="tx2"/>
                  </a:solidFill>
                </a:rPr>
                <a:t>André Schlatter (</a:t>
              </a:r>
              <a:r>
                <a:rPr lang="en-US" sz="1000" dirty="0" err="1">
                  <a:solidFill>
                    <a:schemeClr val="tx2"/>
                  </a:solidFill>
                </a:rPr>
                <a:t>Präsident</a:t>
              </a:r>
              <a:r>
                <a:rPr lang="en-US" sz="1000" dirty="0">
                  <a:solidFill>
                    <a:schemeClr val="tx2"/>
                  </a:solidFill>
                </a:rPr>
                <a:t>)</a:t>
              </a:r>
              <a:br>
                <a:rPr lang="en-US" sz="1000" dirty="0">
                  <a:solidFill>
                    <a:schemeClr val="tx2"/>
                  </a:solidFill>
                </a:rPr>
              </a:br>
              <a:r>
                <a:rPr lang="en-US" sz="1000" dirty="0">
                  <a:solidFill>
                    <a:schemeClr val="tx2"/>
                  </a:solidFill>
                </a:rPr>
                <a:t>Urs Rüdin (</a:t>
              </a:r>
              <a:r>
                <a:rPr lang="en-US" sz="1000" dirty="0" err="1">
                  <a:solidFill>
                    <a:schemeClr val="tx2"/>
                  </a:solidFill>
                </a:rPr>
                <a:t>Vize-Präsident</a:t>
              </a:r>
              <a:r>
                <a:rPr lang="en-US" sz="1000" dirty="0">
                  <a:solidFill>
                    <a:schemeClr val="tx2"/>
                  </a:solidFill>
                </a:rPr>
                <a:t>)</a:t>
              </a:r>
              <a:br>
                <a:rPr lang="en-US" sz="1000" dirty="0">
                  <a:solidFill>
                    <a:schemeClr val="tx2"/>
                  </a:solidFill>
                </a:rPr>
              </a:br>
              <a:r>
                <a:rPr lang="en-US" sz="1000" dirty="0">
                  <a:solidFill>
                    <a:schemeClr val="tx2"/>
                  </a:solidFill>
                </a:rPr>
                <a:t>Thomas Bergmann (</a:t>
              </a:r>
              <a:r>
                <a:rPr lang="en-US" sz="1000" dirty="0" err="1">
                  <a:solidFill>
                    <a:schemeClr val="tx2"/>
                  </a:solidFill>
                </a:rPr>
                <a:t>Mitglied</a:t>
              </a:r>
              <a:r>
                <a:rPr lang="en-US" sz="1000" dirty="0">
                  <a:solidFill>
                    <a:schemeClr val="tx2"/>
                  </a:solidFill>
                </a:rPr>
                <a:t>)</a:t>
              </a:r>
            </a:p>
            <a:p>
              <a:pPr>
                <a:spcBef>
                  <a:spcPts val="1000"/>
                </a:spcBef>
              </a:pPr>
              <a:endParaRPr lang="en-US" sz="1000" dirty="0">
                <a:solidFill>
                  <a:schemeClr val="tx1">
                    <a:alpha val="70000"/>
                  </a:schemeClr>
                </a:solidFill>
              </a:endParaRPr>
            </a:p>
          </p:txBody>
        </p:sp>
        <p:sp>
          <p:nvSpPr>
            <p:cNvPr id="87" name="Rectangle 46">
              <a:extLst>
                <a:ext uri="{FF2B5EF4-FFF2-40B4-BE49-F238E27FC236}">
                  <a16:creationId xmlns:a16="http://schemas.microsoft.com/office/drawing/2014/main" id="{B5C7C950-2DA0-A446-8110-8B776CC65A9F}"/>
                </a:ext>
              </a:extLst>
            </p:cNvPr>
            <p:cNvSpPr/>
            <p:nvPr/>
          </p:nvSpPr>
          <p:spPr>
            <a:xfrm flipV="1">
              <a:off x="5414728" y="1870199"/>
              <a:ext cx="1980000" cy="51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a:lnSpc>
                  <a:spcPct val="130000"/>
                </a:lnSpc>
                <a:spcBef>
                  <a:spcPts val="1000"/>
                </a:spcBef>
              </a:pPr>
              <a:endParaRPr lang="en-US" sz="1000" dirty="0">
                <a:solidFill>
                  <a:schemeClr val="tx1">
                    <a:alpha val="70000"/>
                  </a:schemeClr>
                </a:solidFill>
              </a:endParaRPr>
            </a:p>
          </p:txBody>
        </p:sp>
      </p:grpSp>
      <p:grpSp>
        <p:nvGrpSpPr>
          <p:cNvPr id="93" name="Gruppieren 92">
            <a:extLst>
              <a:ext uri="{FF2B5EF4-FFF2-40B4-BE49-F238E27FC236}">
                <a16:creationId xmlns:a16="http://schemas.microsoft.com/office/drawing/2014/main" id="{1219C15A-5884-6A4A-AB30-0DD2490E5F91}"/>
              </a:ext>
            </a:extLst>
          </p:cNvPr>
          <p:cNvGrpSpPr/>
          <p:nvPr/>
        </p:nvGrpSpPr>
        <p:grpSpPr>
          <a:xfrm>
            <a:off x="5414728" y="3103865"/>
            <a:ext cx="1980087" cy="955434"/>
            <a:chOff x="5414728" y="3039242"/>
            <a:chExt cx="1980087" cy="955434"/>
          </a:xfrm>
          <a:effectLst>
            <a:outerShdw blurRad="762000" dist="254000" dir="5400000" algn="ctr" rotWithShape="0">
              <a:srgbClr val="000000">
                <a:alpha val="30000"/>
              </a:srgbClr>
            </a:outerShdw>
          </a:effectLst>
        </p:grpSpPr>
        <p:sp>
          <p:nvSpPr>
            <p:cNvPr id="55" name="Rectangle 44">
              <a:extLst>
                <a:ext uri="{FF2B5EF4-FFF2-40B4-BE49-F238E27FC236}">
                  <a16:creationId xmlns:a16="http://schemas.microsoft.com/office/drawing/2014/main" id="{1338C8B8-B455-4E44-BC5E-E38C07B06056}"/>
                </a:ext>
              </a:extLst>
            </p:cNvPr>
            <p:cNvSpPr/>
            <p:nvPr/>
          </p:nvSpPr>
          <p:spPr>
            <a:xfrm>
              <a:off x="5416494" y="3058676"/>
              <a:ext cx="1978321" cy="93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28600" rIns="91440" bIns="0" rtlCol="0" anchor="t" anchorCtr="0"/>
            <a:lstStyle/>
            <a:p>
              <a:pPr>
                <a:lnSpc>
                  <a:spcPct val="80000"/>
                </a:lnSpc>
                <a:spcBef>
                  <a:spcPts val="1000"/>
                </a:spcBef>
              </a:pPr>
              <a:r>
                <a:rPr lang="en-US" sz="1200" b="1" dirty="0" err="1">
                  <a:solidFill>
                    <a:schemeClr val="tx1"/>
                  </a:solidFill>
                </a:rPr>
                <a:t>Geschäftsführung</a:t>
              </a:r>
              <a:endParaRPr lang="en-US" sz="1200" b="1" dirty="0">
                <a:solidFill>
                  <a:schemeClr val="tx1"/>
                </a:solidFill>
              </a:endParaRPr>
            </a:p>
            <a:p>
              <a:pPr>
                <a:spcBef>
                  <a:spcPts val="1000"/>
                </a:spcBef>
              </a:pPr>
              <a:r>
                <a:rPr lang="en-US" sz="1000" dirty="0">
                  <a:solidFill>
                    <a:schemeClr val="tx2"/>
                  </a:solidFill>
                </a:rPr>
                <a:t>Johann Candrian</a:t>
              </a:r>
              <a:br>
                <a:rPr lang="en-US" sz="1000" dirty="0">
                  <a:solidFill>
                    <a:schemeClr val="tx2"/>
                  </a:solidFill>
                </a:rPr>
              </a:br>
              <a:r>
                <a:rPr lang="en-US" sz="1000" dirty="0">
                  <a:solidFill>
                    <a:schemeClr val="tx2"/>
                  </a:solidFill>
                </a:rPr>
                <a:t>Christoph Bruhin (</a:t>
              </a:r>
              <a:r>
                <a:rPr lang="en-US" sz="1000" dirty="0" err="1">
                  <a:solidFill>
                    <a:schemeClr val="tx2"/>
                  </a:solidFill>
                </a:rPr>
                <a:t>Stv</a:t>
              </a:r>
              <a:r>
                <a:rPr lang="en-US" sz="1000" dirty="0">
                  <a:solidFill>
                    <a:schemeClr val="tx2"/>
                  </a:solidFill>
                </a:rPr>
                <a:t>)</a:t>
              </a:r>
            </a:p>
          </p:txBody>
        </p:sp>
        <p:sp>
          <p:nvSpPr>
            <p:cNvPr id="88" name="Rectangle 46">
              <a:extLst>
                <a:ext uri="{FF2B5EF4-FFF2-40B4-BE49-F238E27FC236}">
                  <a16:creationId xmlns:a16="http://schemas.microsoft.com/office/drawing/2014/main" id="{F4FF43C9-B29F-DB41-BE12-FDD4B0EBDAA4}"/>
                </a:ext>
              </a:extLst>
            </p:cNvPr>
            <p:cNvSpPr/>
            <p:nvPr/>
          </p:nvSpPr>
          <p:spPr>
            <a:xfrm flipV="1">
              <a:off x="5414728" y="3039242"/>
              <a:ext cx="1980000" cy="51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a:lnSpc>
                  <a:spcPct val="130000"/>
                </a:lnSpc>
                <a:spcBef>
                  <a:spcPts val="1000"/>
                </a:spcBef>
              </a:pPr>
              <a:endParaRPr lang="en-US" sz="1000" dirty="0">
                <a:solidFill>
                  <a:schemeClr val="tx1">
                    <a:alpha val="70000"/>
                  </a:schemeClr>
                </a:solidFill>
              </a:endParaRPr>
            </a:p>
          </p:txBody>
        </p:sp>
      </p:grpSp>
      <p:sp>
        <p:nvSpPr>
          <p:cNvPr id="59" name="Rectangle 44">
            <a:extLst>
              <a:ext uri="{FF2B5EF4-FFF2-40B4-BE49-F238E27FC236}">
                <a16:creationId xmlns:a16="http://schemas.microsoft.com/office/drawing/2014/main" id="{EFB10987-1121-D94D-9A48-769AABADF1C6}"/>
              </a:ext>
            </a:extLst>
          </p:cNvPr>
          <p:cNvSpPr/>
          <p:nvPr/>
        </p:nvSpPr>
        <p:spPr>
          <a:xfrm>
            <a:off x="5416494" y="4226889"/>
            <a:ext cx="1978321" cy="936000"/>
          </a:xfrm>
          <a:prstGeom prst="rect">
            <a:avLst/>
          </a:prstGeom>
          <a:solidFill>
            <a:srgbClr val="FFFFFF"/>
          </a:solidFill>
          <a:ln>
            <a:noFill/>
          </a:ln>
          <a:effectLst>
            <a:outerShdw blurRad="762000" dist="2540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228600" rIns="91440" bIns="0" rtlCol="0" anchor="t" anchorCtr="0"/>
          <a:lstStyle/>
          <a:p>
            <a:pPr>
              <a:lnSpc>
                <a:spcPct val="80000"/>
              </a:lnSpc>
              <a:spcBef>
                <a:spcPts val="1000"/>
              </a:spcBef>
            </a:pPr>
            <a:r>
              <a:rPr lang="de-DE" sz="1200" b="1" dirty="0">
                <a:solidFill>
                  <a:schemeClr val="tx1"/>
                </a:solidFill>
                <a:latin typeface="Calibri" panose="020F0502020204030204" pitchFamily="34" charset="0"/>
                <a:cs typeface="Calibri" panose="020F0502020204030204" pitchFamily="34" charset="0"/>
              </a:rPr>
              <a:t>Anlageausschuss</a:t>
            </a:r>
            <a:endParaRPr lang="en-US" sz="1200" b="1" dirty="0">
              <a:solidFill>
                <a:schemeClr val="tx1"/>
              </a:solidFill>
            </a:endParaRPr>
          </a:p>
          <a:p>
            <a:pPr>
              <a:spcBef>
                <a:spcPts val="1000"/>
              </a:spcBef>
            </a:pPr>
            <a:r>
              <a:rPr lang="en-US" sz="1000" dirty="0">
                <a:solidFill>
                  <a:schemeClr val="tx2"/>
                </a:solidFill>
              </a:rPr>
              <a:t>(</a:t>
            </a:r>
            <a:r>
              <a:rPr lang="en-US" sz="1000" dirty="0" err="1">
                <a:solidFill>
                  <a:schemeClr val="tx2"/>
                </a:solidFill>
              </a:rPr>
              <a:t>entspricht</a:t>
            </a:r>
            <a:r>
              <a:rPr lang="en-US" sz="1000" dirty="0">
                <a:solidFill>
                  <a:schemeClr val="tx2"/>
                </a:solidFill>
              </a:rPr>
              <a:t> </a:t>
            </a:r>
            <a:r>
              <a:rPr lang="en-US" sz="1000" dirty="0" err="1">
                <a:solidFill>
                  <a:schemeClr val="tx2"/>
                </a:solidFill>
              </a:rPr>
              <a:t>aktuell</a:t>
            </a:r>
            <a:r>
              <a:rPr lang="en-US" sz="1000" dirty="0">
                <a:solidFill>
                  <a:schemeClr val="tx2"/>
                </a:solidFill>
              </a:rPr>
              <a:t> dem </a:t>
            </a:r>
            <a:r>
              <a:rPr lang="en-US" sz="1000" dirty="0" err="1">
                <a:solidFill>
                  <a:schemeClr val="tx2"/>
                </a:solidFill>
              </a:rPr>
              <a:t>Stiftungsrat</a:t>
            </a:r>
            <a:r>
              <a:rPr lang="en-US" sz="1000" dirty="0">
                <a:solidFill>
                  <a:schemeClr val="tx2"/>
                </a:solidFill>
              </a:rPr>
              <a:t>)</a:t>
            </a:r>
          </a:p>
        </p:txBody>
      </p:sp>
      <p:sp>
        <p:nvSpPr>
          <p:cNvPr id="89" name="Rectangle 46">
            <a:extLst>
              <a:ext uri="{FF2B5EF4-FFF2-40B4-BE49-F238E27FC236}">
                <a16:creationId xmlns:a16="http://schemas.microsoft.com/office/drawing/2014/main" id="{CE7E4157-8DBC-CC48-B464-7E1C6834DBA3}"/>
              </a:ext>
            </a:extLst>
          </p:cNvPr>
          <p:cNvSpPr/>
          <p:nvPr/>
        </p:nvSpPr>
        <p:spPr>
          <a:xfrm flipV="1">
            <a:off x="5414728" y="4223971"/>
            <a:ext cx="1980000" cy="51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a:lnSpc>
                <a:spcPct val="130000"/>
              </a:lnSpc>
              <a:spcBef>
                <a:spcPts val="1000"/>
              </a:spcBef>
            </a:pPr>
            <a:endParaRPr lang="en-US" sz="1000" dirty="0">
              <a:solidFill>
                <a:schemeClr val="tx1">
                  <a:alpha val="70000"/>
                </a:schemeClr>
              </a:solidFill>
            </a:endParaRPr>
          </a:p>
        </p:txBody>
      </p:sp>
      <p:grpSp>
        <p:nvGrpSpPr>
          <p:cNvPr id="91" name="Gruppieren 90">
            <a:extLst>
              <a:ext uri="{FF2B5EF4-FFF2-40B4-BE49-F238E27FC236}">
                <a16:creationId xmlns:a16="http://schemas.microsoft.com/office/drawing/2014/main" id="{269663D6-B701-D041-8CDD-BA7B34A489D6}"/>
              </a:ext>
            </a:extLst>
          </p:cNvPr>
          <p:cNvGrpSpPr/>
          <p:nvPr/>
        </p:nvGrpSpPr>
        <p:grpSpPr>
          <a:xfrm>
            <a:off x="5414728" y="5330479"/>
            <a:ext cx="1981765" cy="942289"/>
            <a:chOff x="5414728" y="5064811"/>
            <a:chExt cx="1981765" cy="942289"/>
          </a:xfrm>
          <a:effectLst>
            <a:outerShdw blurRad="762000" dist="254000" dir="5400000" algn="ctr" rotWithShape="0">
              <a:srgbClr val="000000">
                <a:alpha val="30000"/>
              </a:srgbClr>
            </a:outerShdw>
          </a:effectLst>
        </p:grpSpPr>
        <p:sp>
          <p:nvSpPr>
            <p:cNvPr id="66" name="Rectangle 44">
              <a:extLst>
                <a:ext uri="{FF2B5EF4-FFF2-40B4-BE49-F238E27FC236}">
                  <a16:creationId xmlns:a16="http://schemas.microsoft.com/office/drawing/2014/main" id="{E6706710-DEDD-4F44-B80B-03EB457677E9}"/>
                </a:ext>
              </a:extLst>
            </p:cNvPr>
            <p:cNvSpPr/>
            <p:nvPr/>
          </p:nvSpPr>
          <p:spPr>
            <a:xfrm>
              <a:off x="5416493" y="5071100"/>
              <a:ext cx="1980000" cy="93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28600" rIns="91440" bIns="0" rtlCol="0" anchor="t" anchorCtr="0"/>
            <a:lstStyle/>
            <a:p>
              <a:pPr>
                <a:lnSpc>
                  <a:spcPct val="80000"/>
                </a:lnSpc>
                <a:spcBef>
                  <a:spcPts val="1000"/>
                </a:spcBef>
              </a:pPr>
              <a:r>
                <a:rPr lang="de-DE" sz="1200" b="1" dirty="0">
                  <a:solidFill>
                    <a:schemeClr val="tx1"/>
                  </a:solidFill>
                  <a:latin typeface="Calibri" panose="020F0502020204030204" pitchFamily="34" charset="0"/>
                  <a:cs typeface="Calibri" panose="020F0502020204030204" pitchFamily="34" charset="0"/>
                </a:rPr>
                <a:t>Anlagegruppe</a:t>
              </a:r>
            </a:p>
            <a:p>
              <a:pPr>
                <a:lnSpc>
                  <a:spcPct val="80000"/>
                </a:lnSpc>
                <a:spcBef>
                  <a:spcPts val="1000"/>
                </a:spcBef>
              </a:pPr>
              <a:r>
                <a:rPr lang="de-DE" sz="1000" dirty="0">
                  <a:solidFill>
                    <a:schemeClr val="tx2"/>
                  </a:solidFill>
                </a:rPr>
                <a:t>„Wohnen Schweiz“</a:t>
              </a:r>
            </a:p>
          </p:txBody>
        </p:sp>
        <p:sp>
          <p:nvSpPr>
            <p:cNvPr id="90" name="Rectangle 46">
              <a:extLst>
                <a:ext uri="{FF2B5EF4-FFF2-40B4-BE49-F238E27FC236}">
                  <a16:creationId xmlns:a16="http://schemas.microsoft.com/office/drawing/2014/main" id="{2F18AB1A-7C05-0F4F-AAED-947044CD0774}"/>
                </a:ext>
              </a:extLst>
            </p:cNvPr>
            <p:cNvSpPr/>
            <p:nvPr/>
          </p:nvSpPr>
          <p:spPr>
            <a:xfrm flipV="1">
              <a:off x="5414728" y="5064811"/>
              <a:ext cx="1980000" cy="51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a:lnSpc>
                  <a:spcPct val="130000"/>
                </a:lnSpc>
                <a:spcBef>
                  <a:spcPts val="1000"/>
                </a:spcBef>
              </a:pPr>
              <a:endParaRPr lang="en-US" sz="1000" dirty="0">
                <a:solidFill>
                  <a:schemeClr val="tx1">
                    <a:alpha val="70000"/>
                  </a:schemeClr>
                </a:solidFill>
              </a:endParaRPr>
            </a:p>
          </p:txBody>
        </p:sp>
      </p:grpSp>
      <p:grpSp>
        <p:nvGrpSpPr>
          <p:cNvPr id="131" name="Gruppieren 130">
            <a:extLst>
              <a:ext uri="{FF2B5EF4-FFF2-40B4-BE49-F238E27FC236}">
                <a16:creationId xmlns:a16="http://schemas.microsoft.com/office/drawing/2014/main" id="{8CB447D9-A6E4-CE43-8FC9-112F6A0518BC}"/>
              </a:ext>
            </a:extLst>
          </p:cNvPr>
          <p:cNvGrpSpPr/>
          <p:nvPr/>
        </p:nvGrpSpPr>
        <p:grpSpPr>
          <a:xfrm>
            <a:off x="1650924" y="3103591"/>
            <a:ext cx="1980087" cy="955434"/>
            <a:chOff x="5414728" y="3039242"/>
            <a:chExt cx="1980087" cy="955434"/>
          </a:xfrm>
          <a:effectLst>
            <a:outerShdw blurRad="762000" dist="254000" dir="5400000" algn="ctr" rotWithShape="0">
              <a:srgbClr val="000000">
                <a:alpha val="30000"/>
              </a:srgbClr>
            </a:outerShdw>
          </a:effectLst>
        </p:grpSpPr>
        <p:sp>
          <p:nvSpPr>
            <p:cNvPr id="132" name="Rectangle 44">
              <a:extLst>
                <a:ext uri="{FF2B5EF4-FFF2-40B4-BE49-F238E27FC236}">
                  <a16:creationId xmlns:a16="http://schemas.microsoft.com/office/drawing/2014/main" id="{BA5DA9BA-491F-764A-B26C-A6D8BE13D0F1}"/>
                </a:ext>
              </a:extLst>
            </p:cNvPr>
            <p:cNvSpPr/>
            <p:nvPr/>
          </p:nvSpPr>
          <p:spPr>
            <a:xfrm>
              <a:off x="5416494" y="3058676"/>
              <a:ext cx="1978321" cy="93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28600" rIns="91440" bIns="0" rtlCol="0" anchor="t" anchorCtr="0"/>
            <a:lstStyle/>
            <a:p>
              <a:pPr>
                <a:lnSpc>
                  <a:spcPct val="80000"/>
                </a:lnSpc>
                <a:spcBef>
                  <a:spcPts val="1000"/>
                </a:spcBef>
              </a:pPr>
              <a:r>
                <a:rPr lang="en-US" sz="1200" b="1" spc="-10" dirty="0" err="1">
                  <a:solidFill>
                    <a:schemeClr val="accent3"/>
                  </a:solidFill>
                </a:rPr>
                <a:t>Admicasa</a:t>
              </a:r>
              <a:r>
                <a:rPr lang="en-US" sz="1200" b="1" spc="-10" dirty="0">
                  <a:solidFill>
                    <a:schemeClr val="accent3"/>
                  </a:solidFill>
                </a:rPr>
                <a:t> </a:t>
              </a:r>
              <a:r>
                <a:rPr lang="en-US" sz="1200" b="1" spc="-10" dirty="0" err="1">
                  <a:solidFill>
                    <a:schemeClr val="accent3"/>
                  </a:solidFill>
                </a:rPr>
                <a:t>Immobilien</a:t>
              </a:r>
              <a:r>
                <a:rPr lang="en-US" sz="1200" b="1" spc="-10" dirty="0">
                  <a:solidFill>
                    <a:schemeClr val="accent3"/>
                  </a:solidFill>
                </a:rPr>
                <a:t> AG</a:t>
              </a:r>
            </a:p>
            <a:p>
              <a:pPr>
                <a:spcBef>
                  <a:spcPts val="1000"/>
                </a:spcBef>
              </a:pPr>
              <a:r>
                <a:rPr lang="en-US" sz="1000" dirty="0" err="1">
                  <a:solidFill>
                    <a:schemeClr val="tx2"/>
                  </a:solidFill>
                </a:rPr>
                <a:t>Geschäftsführung</a:t>
              </a:r>
              <a:r>
                <a:rPr lang="en-US" sz="1000" dirty="0">
                  <a:solidFill>
                    <a:schemeClr val="tx2"/>
                  </a:solidFill>
                </a:rPr>
                <a:t> </a:t>
              </a:r>
              <a:br>
                <a:rPr lang="en-US" sz="1000" dirty="0">
                  <a:solidFill>
                    <a:schemeClr val="tx2"/>
                  </a:solidFill>
                </a:rPr>
              </a:br>
              <a:r>
                <a:rPr lang="en-US" sz="1000" dirty="0">
                  <a:solidFill>
                    <a:schemeClr val="tx2"/>
                  </a:solidFill>
                </a:rPr>
                <a:t>und Asset Management</a:t>
              </a:r>
            </a:p>
          </p:txBody>
        </p:sp>
        <p:sp>
          <p:nvSpPr>
            <p:cNvPr id="133" name="Rectangle 46">
              <a:extLst>
                <a:ext uri="{FF2B5EF4-FFF2-40B4-BE49-F238E27FC236}">
                  <a16:creationId xmlns:a16="http://schemas.microsoft.com/office/drawing/2014/main" id="{3B73BB3D-1A0C-BA4E-83F4-E93586977734}"/>
                </a:ext>
              </a:extLst>
            </p:cNvPr>
            <p:cNvSpPr/>
            <p:nvPr/>
          </p:nvSpPr>
          <p:spPr>
            <a:xfrm flipV="1">
              <a:off x="5414728" y="3039242"/>
              <a:ext cx="1980000" cy="514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a:lnSpc>
                  <a:spcPct val="130000"/>
                </a:lnSpc>
                <a:spcBef>
                  <a:spcPts val="1000"/>
                </a:spcBef>
              </a:pPr>
              <a:endParaRPr lang="en-US" sz="1000" dirty="0">
                <a:solidFill>
                  <a:schemeClr val="tx1">
                    <a:alpha val="70000"/>
                  </a:schemeClr>
                </a:solidFill>
              </a:endParaRPr>
            </a:p>
          </p:txBody>
        </p:sp>
      </p:grpSp>
      <p:grpSp>
        <p:nvGrpSpPr>
          <p:cNvPr id="134" name="Gruppieren 133">
            <a:extLst>
              <a:ext uri="{FF2B5EF4-FFF2-40B4-BE49-F238E27FC236}">
                <a16:creationId xmlns:a16="http://schemas.microsoft.com/office/drawing/2014/main" id="{3425215E-BF90-3642-8E82-9B2314A49844}"/>
              </a:ext>
            </a:extLst>
          </p:cNvPr>
          <p:cNvGrpSpPr/>
          <p:nvPr/>
        </p:nvGrpSpPr>
        <p:grpSpPr>
          <a:xfrm>
            <a:off x="1642528" y="4217523"/>
            <a:ext cx="1980087" cy="955434"/>
            <a:chOff x="5414728" y="3039242"/>
            <a:chExt cx="1980087" cy="955434"/>
          </a:xfrm>
          <a:effectLst>
            <a:outerShdw blurRad="762000" dist="254000" dir="5400000" algn="ctr" rotWithShape="0">
              <a:srgbClr val="000000">
                <a:alpha val="30000"/>
              </a:srgbClr>
            </a:outerShdw>
          </a:effectLst>
        </p:grpSpPr>
        <p:sp>
          <p:nvSpPr>
            <p:cNvPr id="135" name="Rectangle 44">
              <a:extLst>
                <a:ext uri="{FF2B5EF4-FFF2-40B4-BE49-F238E27FC236}">
                  <a16:creationId xmlns:a16="http://schemas.microsoft.com/office/drawing/2014/main" id="{086DB4E8-5AC4-3845-A3F1-D1CD29153D6B}"/>
                </a:ext>
              </a:extLst>
            </p:cNvPr>
            <p:cNvSpPr/>
            <p:nvPr/>
          </p:nvSpPr>
          <p:spPr>
            <a:xfrm>
              <a:off x="5416494" y="3058676"/>
              <a:ext cx="1978321" cy="93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28600" rIns="91440" bIns="0" rtlCol="0" anchor="t" anchorCtr="0"/>
            <a:lstStyle/>
            <a:p>
              <a:pPr>
                <a:lnSpc>
                  <a:spcPct val="80000"/>
                </a:lnSpc>
                <a:spcBef>
                  <a:spcPts val="1000"/>
                </a:spcBef>
              </a:pPr>
              <a:r>
                <a:rPr lang="en-US" sz="1200" b="1" dirty="0" err="1">
                  <a:solidFill>
                    <a:schemeClr val="accent3"/>
                  </a:solidFill>
                </a:rPr>
                <a:t>Admicasa</a:t>
              </a:r>
              <a:r>
                <a:rPr lang="en-US" sz="1200" b="1" dirty="0">
                  <a:solidFill>
                    <a:schemeClr val="accent3"/>
                  </a:solidFill>
                </a:rPr>
                <a:t> </a:t>
              </a:r>
              <a:r>
                <a:rPr lang="en-US" sz="1200" b="1" dirty="0" err="1">
                  <a:solidFill>
                    <a:schemeClr val="accent3"/>
                  </a:solidFill>
                </a:rPr>
                <a:t>Immobilien</a:t>
              </a:r>
              <a:r>
                <a:rPr lang="en-US" sz="1200" b="1" dirty="0">
                  <a:solidFill>
                    <a:schemeClr val="accent3"/>
                  </a:solidFill>
                </a:rPr>
                <a:t> AG</a:t>
              </a:r>
            </a:p>
            <a:p>
              <a:pPr>
                <a:spcBef>
                  <a:spcPts val="1000"/>
                </a:spcBef>
              </a:pPr>
              <a:r>
                <a:rPr lang="en-US" sz="1000" dirty="0" err="1">
                  <a:solidFill>
                    <a:schemeClr val="tx2"/>
                  </a:solidFill>
                </a:rPr>
                <a:t>Bewirtschaftung</a:t>
              </a:r>
              <a:endParaRPr lang="en-US" sz="1000" dirty="0">
                <a:solidFill>
                  <a:schemeClr val="tx2"/>
                </a:solidFill>
              </a:endParaRPr>
            </a:p>
          </p:txBody>
        </p:sp>
        <p:sp>
          <p:nvSpPr>
            <p:cNvPr id="136" name="Rectangle 46">
              <a:extLst>
                <a:ext uri="{FF2B5EF4-FFF2-40B4-BE49-F238E27FC236}">
                  <a16:creationId xmlns:a16="http://schemas.microsoft.com/office/drawing/2014/main" id="{86B656B2-201C-5445-B942-B29003DA90ED}"/>
                </a:ext>
              </a:extLst>
            </p:cNvPr>
            <p:cNvSpPr/>
            <p:nvPr/>
          </p:nvSpPr>
          <p:spPr>
            <a:xfrm flipV="1">
              <a:off x="5414728" y="3039242"/>
              <a:ext cx="1980000" cy="514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a:lnSpc>
                  <a:spcPct val="130000"/>
                </a:lnSpc>
                <a:spcBef>
                  <a:spcPts val="1000"/>
                </a:spcBef>
              </a:pPr>
              <a:endParaRPr lang="en-US" sz="1000" dirty="0">
                <a:solidFill>
                  <a:schemeClr val="tx1">
                    <a:alpha val="70000"/>
                  </a:schemeClr>
                </a:solidFill>
              </a:endParaRPr>
            </a:p>
          </p:txBody>
        </p:sp>
      </p:grpSp>
      <p:sp>
        <p:nvSpPr>
          <p:cNvPr id="140" name="Rechteck 139">
            <a:extLst>
              <a:ext uri="{FF2B5EF4-FFF2-40B4-BE49-F238E27FC236}">
                <a16:creationId xmlns:a16="http://schemas.microsoft.com/office/drawing/2014/main" id="{D0527F2F-7EF0-CB46-84A5-B092F7111E9B}"/>
              </a:ext>
            </a:extLst>
          </p:cNvPr>
          <p:cNvSpPr/>
          <p:nvPr/>
        </p:nvSpPr>
        <p:spPr>
          <a:xfrm>
            <a:off x="3733200" y="3420000"/>
            <a:ext cx="1120820" cy="215444"/>
          </a:xfrm>
          <a:prstGeom prst="rect">
            <a:avLst/>
          </a:prstGeom>
        </p:spPr>
        <p:txBody>
          <a:bodyPr wrap="none">
            <a:spAutoFit/>
          </a:bodyPr>
          <a:lstStyle/>
          <a:p>
            <a:r>
              <a:rPr lang="de-DE" sz="800" dirty="0"/>
              <a:t>Dienstleistungsvertrag</a:t>
            </a:r>
          </a:p>
        </p:txBody>
      </p:sp>
      <p:cxnSp>
        <p:nvCxnSpPr>
          <p:cNvPr id="147" name="Connector: Elbow 47">
            <a:extLst>
              <a:ext uri="{FF2B5EF4-FFF2-40B4-BE49-F238E27FC236}">
                <a16:creationId xmlns:a16="http://schemas.microsoft.com/office/drawing/2014/main" id="{4CE66300-CC30-504A-B525-AFF23F01DA98}"/>
              </a:ext>
            </a:extLst>
          </p:cNvPr>
          <p:cNvCxnSpPr>
            <a:cxnSpLocks/>
          </p:cNvCxnSpPr>
          <p:nvPr/>
        </p:nvCxnSpPr>
        <p:spPr>
          <a:xfrm rot="10800000" flipV="1">
            <a:off x="3618854" y="3628075"/>
            <a:ext cx="1344496" cy="1096211"/>
          </a:xfrm>
          <a:prstGeom prst="bentConnector3">
            <a:avLst>
              <a:gd name="adj1" fmla="val 461"/>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2" name="Rechteck 151">
            <a:extLst>
              <a:ext uri="{FF2B5EF4-FFF2-40B4-BE49-F238E27FC236}">
                <a16:creationId xmlns:a16="http://schemas.microsoft.com/office/drawing/2014/main" id="{F61CB6AB-D0DA-194B-B669-E1E081FF3EBE}"/>
              </a:ext>
            </a:extLst>
          </p:cNvPr>
          <p:cNvSpPr/>
          <p:nvPr/>
        </p:nvSpPr>
        <p:spPr>
          <a:xfrm>
            <a:off x="3734381" y="4509120"/>
            <a:ext cx="1039067" cy="215444"/>
          </a:xfrm>
          <a:prstGeom prst="rect">
            <a:avLst/>
          </a:prstGeom>
        </p:spPr>
        <p:txBody>
          <a:bodyPr wrap="none">
            <a:spAutoFit/>
          </a:bodyPr>
          <a:lstStyle/>
          <a:p>
            <a:r>
              <a:rPr lang="de-DE" sz="800" dirty="0"/>
              <a:t>Verwaltungsvertrag</a:t>
            </a:r>
          </a:p>
        </p:txBody>
      </p:sp>
      <p:sp>
        <p:nvSpPr>
          <p:cNvPr id="170" name="Rechteck 169">
            <a:extLst>
              <a:ext uri="{FF2B5EF4-FFF2-40B4-BE49-F238E27FC236}">
                <a16:creationId xmlns:a16="http://schemas.microsoft.com/office/drawing/2014/main" id="{05DD6528-EB7E-0446-8265-6FBC026DB14F}"/>
              </a:ext>
            </a:extLst>
          </p:cNvPr>
          <p:cNvSpPr/>
          <p:nvPr/>
        </p:nvSpPr>
        <p:spPr>
          <a:xfrm>
            <a:off x="8099645" y="2270770"/>
            <a:ext cx="899605" cy="215444"/>
          </a:xfrm>
          <a:prstGeom prst="rect">
            <a:avLst/>
          </a:prstGeom>
        </p:spPr>
        <p:txBody>
          <a:bodyPr wrap="none">
            <a:spAutoFit/>
          </a:bodyPr>
          <a:lstStyle/>
          <a:p>
            <a:r>
              <a:rPr lang="de-DE" sz="800" dirty="0"/>
              <a:t>Revisionsmandat</a:t>
            </a:r>
          </a:p>
        </p:txBody>
      </p:sp>
      <p:sp>
        <p:nvSpPr>
          <p:cNvPr id="171" name="Rechteck 170">
            <a:extLst>
              <a:ext uri="{FF2B5EF4-FFF2-40B4-BE49-F238E27FC236}">
                <a16:creationId xmlns:a16="http://schemas.microsoft.com/office/drawing/2014/main" id="{CA85AD90-592A-0A45-B5A5-65B08C789547}"/>
              </a:ext>
            </a:extLst>
          </p:cNvPr>
          <p:cNvSpPr/>
          <p:nvPr/>
        </p:nvSpPr>
        <p:spPr>
          <a:xfrm>
            <a:off x="8029915" y="3375350"/>
            <a:ext cx="1039067" cy="215444"/>
          </a:xfrm>
          <a:prstGeom prst="rect">
            <a:avLst/>
          </a:prstGeom>
        </p:spPr>
        <p:txBody>
          <a:bodyPr wrap="none">
            <a:spAutoFit/>
          </a:bodyPr>
          <a:lstStyle/>
          <a:p>
            <a:r>
              <a:rPr lang="de-DE" sz="800" dirty="0"/>
              <a:t>Bewertungsmandat</a:t>
            </a:r>
          </a:p>
        </p:txBody>
      </p:sp>
      <p:grpSp>
        <p:nvGrpSpPr>
          <p:cNvPr id="117" name="Gruppieren 116">
            <a:extLst>
              <a:ext uri="{FF2B5EF4-FFF2-40B4-BE49-F238E27FC236}">
                <a16:creationId xmlns:a16="http://schemas.microsoft.com/office/drawing/2014/main" id="{844AF380-9B1D-0747-A8EE-DA4AAD76A436}"/>
              </a:ext>
            </a:extLst>
          </p:cNvPr>
          <p:cNvGrpSpPr/>
          <p:nvPr/>
        </p:nvGrpSpPr>
        <p:grpSpPr>
          <a:xfrm>
            <a:off x="9192738" y="1981058"/>
            <a:ext cx="1980087" cy="955434"/>
            <a:chOff x="5414728" y="3039242"/>
            <a:chExt cx="1980087" cy="955434"/>
          </a:xfrm>
          <a:effectLst>
            <a:outerShdw blurRad="762000" dist="254000" dir="5400000" algn="ctr" rotWithShape="0">
              <a:srgbClr val="000000">
                <a:alpha val="30000"/>
              </a:srgbClr>
            </a:outerShdw>
          </a:effectLst>
        </p:grpSpPr>
        <p:sp>
          <p:nvSpPr>
            <p:cNvPr id="118" name="Rectangle 44">
              <a:extLst>
                <a:ext uri="{FF2B5EF4-FFF2-40B4-BE49-F238E27FC236}">
                  <a16:creationId xmlns:a16="http://schemas.microsoft.com/office/drawing/2014/main" id="{6B6BAE65-A648-5249-A2CD-4B73A3F0E97E}"/>
                </a:ext>
              </a:extLst>
            </p:cNvPr>
            <p:cNvSpPr/>
            <p:nvPr/>
          </p:nvSpPr>
          <p:spPr>
            <a:xfrm>
              <a:off x="5416494" y="3058676"/>
              <a:ext cx="1978321" cy="93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28600" rIns="91440" bIns="0" rtlCol="0" anchor="t" anchorCtr="0"/>
            <a:lstStyle/>
            <a:p>
              <a:pPr>
                <a:lnSpc>
                  <a:spcPct val="80000"/>
                </a:lnSpc>
                <a:spcBef>
                  <a:spcPts val="1000"/>
                </a:spcBef>
              </a:pPr>
              <a:r>
                <a:rPr lang="en-US" sz="1200" b="1" dirty="0">
                  <a:solidFill>
                    <a:schemeClr val="accent5"/>
                  </a:solidFill>
                </a:rPr>
                <a:t>Deloitte</a:t>
              </a:r>
            </a:p>
            <a:p>
              <a:pPr>
                <a:lnSpc>
                  <a:spcPct val="80000"/>
                </a:lnSpc>
                <a:spcBef>
                  <a:spcPts val="1000"/>
                </a:spcBef>
              </a:pPr>
              <a:r>
                <a:rPr lang="en-US" sz="1000" dirty="0" err="1">
                  <a:solidFill>
                    <a:schemeClr val="tx2"/>
                  </a:solidFill>
                </a:rPr>
                <a:t>Revisionsstelle</a:t>
              </a:r>
              <a:endParaRPr lang="en-US" sz="1000" dirty="0">
                <a:solidFill>
                  <a:schemeClr val="tx2"/>
                </a:solidFill>
              </a:endParaRPr>
            </a:p>
          </p:txBody>
        </p:sp>
        <p:sp>
          <p:nvSpPr>
            <p:cNvPr id="119" name="Rectangle 46">
              <a:extLst>
                <a:ext uri="{FF2B5EF4-FFF2-40B4-BE49-F238E27FC236}">
                  <a16:creationId xmlns:a16="http://schemas.microsoft.com/office/drawing/2014/main" id="{A493EA3E-AE49-2147-BD4F-5AB53617A152}"/>
                </a:ext>
              </a:extLst>
            </p:cNvPr>
            <p:cNvSpPr/>
            <p:nvPr/>
          </p:nvSpPr>
          <p:spPr>
            <a:xfrm flipV="1">
              <a:off x="5414728" y="3039242"/>
              <a:ext cx="1980000" cy="514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a:lnSpc>
                  <a:spcPct val="130000"/>
                </a:lnSpc>
                <a:spcBef>
                  <a:spcPts val="1000"/>
                </a:spcBef>
              </a:pPr>
              <a:endParaRPr lang="en-US" sz="1000" dirty="0">
                <a:solidFill>
                  <a:schemeClr val="tx1">
                    <a:alpha val="70000"/>
                  </a:schemeClr>
                </a:solidFill>
              </a:endParaRPr>
            </a:p>
          </p:txBody>
        </p:sp>
      </p:grpSp>
      <p:grpSp>
        <p:nvGrpSpPr>
          <p:cNvPr id="120" name="Gruppieren 119">
            <a:extLst>
              <a:ext uri="{FF2B5EF4-FFF2-40B4-BE49-F238E27FC236}">
                <a16:creationId xmlns:a16="http://schemas.microsoft.com/office/drawing/2014/main" id="{48C473D2-13BB-7D4B-A50A-421757D448DA}"/>
              </a:ext>
            </a:extLst>
          </p:cNvPr>
          <p:cNvGrpSpPr/>
          <p:nvPr/>
        </p:nvGrpSpPr>
        <p:grpSpPr>
          <a:xfrm>
            <a:off x="9200314" y="3106780"/>
            <a:ext cx="1980087" cy="955434"/>
            <a:chOff x="5414728" y="3039242"/>
            <a:chExt cx="1980087" cy="955434"/>
          </a:xfrm>
          <a:effectLst>
            <a:outerShdw blurRad="762000" dist="254000" dir="5400000" algn="ctr" rotWithShape="0">
              <a:srgbClr val="000000">
                <a:alpha val="30000"/>
              </a:srgbClr>
            </a:outerShdw>
          </a:effectLst>
        </p:grpSpPr>
        <p:sp>
          <p:nvSpPr>
            <p:cNvPr id="121" name="Rectangle 44">
              <a:extLst>
                <a:ext uri="{FF2B5EF4-FFF2-40B4-BE49-F238E27FC236}">
                  <a16:creationId xmlns:a16="http://schemas.microsoft.com/office/drawing/2014/main" id="{AA022CAC-169B-4C4E-8776-01CDA7042D00}"/>
                </a:ext>
              </a:extLst>
            </p:cNvPr>
            <p:cNvSpPr/>
            <p:nvPr/>
          </p:nvSpPr>
          <p:spPr>
            <a:xfrm>
              <a:off x="5416494" y="3058676"/>
              <a:ext cx="1978321" cy="93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28600" rIns="91440" bIns="0" rtlCol="0" anchor="t" anchorCtr="0"/>
            <a:lstStyle/>
            <a:p>
              <a:pPr>
                <a:lnSpc>
                  <a:spcPct val="80000"/>
                </a:lnSpc>
                <a:spcBef>
                  <a:spcPts val="1000"/>
                </a:spcBef>
              </a:pPr>
              <a:r>
                <a:rPr lang="en-US" sz="1200" b="1" dirty="0" err="1">
                  <a:solidFill>
                    <a:schemeClr val="accent5"/>
                  </a:solidFill>
                </a:rPr>
                <a:t>Wüest</a:t>
              </a:r>
              <a:r>
                <a:rPr lang="en-US" sz="1200" b="1" dirty="0">
                  <a:solidFill>
                    <a:schemeClr val="accent5"/>
                  </a:solidFill>
                </a:rPr>
                <a:t> Partner AG</a:t>
              </a:r>
            </a:p>
            <a:p>
              <a:pPr>
                <a:lnSpc>
                  <a:spcPct val="80000"/>
                </a:lnSpc>
                <a:spcBef>
                  <a:spcPts val="1000"/>
                </a:spcBef>
              </a:pPr>
              <a:r>
                <a:rPr lang="en-US" sz="1000" dirty="0" err="1">
                  <a:solidFill>
                    <a:schemeClr val="tx2"/>
                  </a:solidFill>
                </a:rPr>
                <a:t>Schätzungsexperte</a:t>
              </a:r>
              <a:endParaRPr lang="en-US" sz="1000" dirty="0">
                <a:solidFill>
                  <a:schemeClr val="tx2"/>
                </a:solidFill>
              </a:endParaRPr>
            </a:p>
          </p:txBody>
        </p:sp>
        <p:sp>
          <p:nvSpPr>
            <p:cNvPr id="122" name="Rectangle 46">
              <a:extLst>
                <a:ext uri="{FF2B5EF4-FFF2-40B4-BE49-F238E27FC236}">
                  <a16:creationId xmlns:a16="http://schemas.microsoft.com/office/drawing/2014/main" id="{EE9658DA-8902-9343-9AA8-EC554756A82A}"/>
                </a:ext>
              </a:extLst>
            </p:cNvPr>
            <p:cNvSpPr/>
            <p:nvPr/>
          </p:nvSpPr>
          <p:spPr>
            <a:xfrm flipV="1">
              <a:off x="5414728" y="3039242"/>
              <a:ext cx="1980000" cy="514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a:lnSpc>
                  <a:spcPct val="130000"/>
                </a:lnSpc>
                <a:spcBef>
                  <a:spcPts val="1000"/>
                </a:spcBef>
              </a:pPr>
              <a:endParaRPr lang="en-US" sz="1000" dirty="0">
                <a:solidFill>
                  <a:schemeClr val="tx1">
                    <a:alpha val="70000"/>
                  </a:schemeClr>
                </a:solidFill>
              </a:endParaRPr>
            </a:p>
          </p:txBody>
        </p:sp>
      </p:grpSp>
      <p:grpSp>
        <p:nvGrpSpPr>
          <p:cNvPr id="123" name="Gruppieren 122">
            <a:extLst>
              <a:ext uri="{FF2B5EF4-FFF2-40B4-BE49-F238E27FC236}">
                <a16:creationId xmlns:a16="http://schemas.microsoft.com/office/drawing/2014/main" id="{2719C28E-5E79-FB48-9AB8-452DF44B221F}"/>
              </a:ext>
            </a:extLst>
          </p:cNvPr>
          <p:cNvGrpSpPr/>
          <p:nvPr/>
        </p:nvGrpSpPr>
        <p:grpSpPr>
          <a:xfrm>
            <a:off x="9212357" y="4218831"/>
            <a:ext cx="1980087" cy="955434"/>
            <a:chOff x="5414728" y="3039242"/>
            <a:chExt cx="1980087" cy="955434"/>
          </a:xfrm>
          <a:effectLst>
            <a:outerShdw blurRad="762000" dist="254000" dir="5400000" algn="ctr" rotWithShape="0">
              <a:srgbClr val="000000">
                <a:alpha val="30000"/>
              </a:srgbClr>
            </a:outerShdw>
          </a:effectLst>
        </p:grpSpPr>
        <p:sp>
          <p:nvSpPr>
            <p:cNvPr id="124" name="Rectangle 44">
              <a:extLst>
                <a:ext uri="{FF2B5EF4-FFF2-40B4-BE49-F238E27FC236}">
                  <a16:creationId xmlns:a16="http://schemas.microsoft.com/office/drawing/2014/main" id="{C052FB9B-76F9-5249-9B62-4E3DC12160F7}"/>
                </a:ext>
              </a:extLst>
            </p:cNvPr>
            <p:cNvSpPr/>
            <p:nvPr/>
          </p:nvSpPr>
          <p:spPr>
            <a:xfrm>
              <a:off x="5416494" y="3058676"/>
              <a:ext cx="1978321" cy="93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28600" rIns="91440" bIns="0" rtlCol="0" anchor="t" anchorCtr="0"/>
            <a:lstStyle/>
            <a:p>
              <a:pPr>
                <a:lnSpc>
                  <a:spcPct val="80000"/>
                </a:lnSpc>
                <a:spcBef>
                  <a:spcPts val="1000"/>
                </a:spcBef>
              </a:pPr>
              <a:r>
                <a:rPr lang="en-US" sz="1200" b="1" dirty="0">
                  <a:solidFill>
                    <a:schemeClr val="accent5"/>
                  </a:solidFill>
                </a:rPr>
                <a:t>Banque </a:t>
              </a:r>
              <a:r>
                <a:rPr lang="en-US" sz="1200" b="1" dirty="0" err="1">
                  <a:solidFill>
                    <a:schemeClr val="accent5"/>
                  </a:solidFill>
                </a:rPr>
                <a:t>Cantonale</a:t>
              </a:r>
              <a:r>
                <a:rPr lang="en-US" sz="1200" b="1" dirty="0">
                  <a:solidFill>
                    <a:schemeClr val="accent5"/>
                  </a:solidFill>
                </a:rPr>
                <a:t> </a:t>
              </a:r>
              <a:r>
                <a:rPr lang="en-US" sz="1200" b="1" dirty="0" err="1">
                  <a:solidFill>
                    <a:schemeClr val="accent5"/>
                  </a:solidFill>
                </a:rPr>
                <a:t>Vaudoise</a:t>
              </a:r>
              <a:endParaRPr lang="en-US" sz="1200" b="1" dirty="0">
                <a:solidFill>
                  <a:schemeClr val="accent5"/>
                </a:solidFill>
              </a:endParaRPr>
            </a:p>
            <a:p>
              <a:pPr>
                <a:lnSpc>
                  <a:spcPct val="80000"/>
                </a:lnSpc>
                <a:spcBef>
                  <a:spcPts val="1000"/>
                </a:spcBef>
              </a:pPr>
              <a:r>
                <a:rPr lang="en-US" sz="1000" dirty="0" err="1">
                  <a:solidFill>
                    <a:schemeClr val="tx2"/>
                  </a:solidFill>
                </a:rPr>
                <a:t>Depotbank</a:t>
              </a:r>
              <a:endParaRPr lang="en-US" sz="1000" dirty="0">
                <a:solidFill>
                  <a:schemeClr val="tx2"/>
                </a:solidFill>
              </a:endParaRPr>
            </a:p>
          </p:txBody>
        </p:sp>
        <p:sp>
          <p:nvSpPr>
            <p:cNvPr id="125" name="Rectangle 46">
              <a:extLst>
                <a:ext uri="{FF2B5EF4-FFF2-40B4-BE49-F238E27FC236}">
                  <a16:creationId xmlns:a16="http://schemas.microsoft.com/office/drawing/2014/main" id="{651B7190-38AD-EC48-92E0-8CDDB66BB43E}"/>
                </a:ext>
              </a:extLst>
            </p:cNvPr>
            <p:cNvSpPr/>
            <p:nvPr/>
          </p:nvSpPr>
          <p:spPr>
            <a:xfrm flipV="1">
              <a:off x="5414728" y="3039242"/>
              <a:ext cx="1980000" cy="514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a:lnSpc>
                  <a:spcPct val="130000"/>
                </a:lnSpc>
                <a:spcBef>
                  <a:spcPts val="1000"/>
                </a:spcBef>
              </a:pPr>
              <a:endParaRPr lang="en-US" sz="1000" dirty="0">
                <a:solidFill>
                  <a:schemeClr val="tx1">
                    <a:alpha val="70000"/>
                  </a:schemeClr>
                </a:solidFill>
              </a:endParaRPr>
            </a:p>
          </p:txBody>
        </p:sp>
      </p:grpSp>
      <p:sp>
        <p:nvSpPr>
          <p:cNvPr id="176" name="Rechteck 175">
            <a:extLst>
              <a:ext uri="{FF2B5EF4-FFF2-40B4-BE49-F238E27FC236}">
                <a16:creationId xmlns:a16="http://schemas.microsoft.com/office/drawing/2014/main" id="{C366162F-13AE-0F45-87F9-8FF215BC94CE}"/>
              </a:ext>
            </a:extLst>
          </p:cNvPr>
          <p:cNvSpPr/>
          <p:nvPr/>
        </p:nvSpPr>
        <p:spPr>
          <a:xfrm>
            <a:off x="8053157" y="4468859"/>
            <a:ext cx="946093" cy="215444"/>
          </a:xfrm>
          <a:prstGeom prst="rect">
            <a:avLst/>
          </a:prstGeom>
        </p:spPr>
        <p:txBody>
          <a:bodyPr wrap="none">
            <a:spAutoFit/>
          </a:bodyPr>
          <a:lstStyle/>
          <a:p>
            <a:r>
              <a:rPr lang="de-DE" sz="800" dirty="0"/>
              <a:t>Depotbankvertrag</a:t>
            </a:r>
          </a:p>
        </p:txBody>
      </p:sp>
      <p:sp>
        <p:nvSpPr>
          <p:cNvPr id="177" name="Title 1">
            <a:extLst>
              <a:ext uri="{FF2B5EF4-FFF2-40B4-BE49-F238E27FC236}">
                <a16:creationId xmlns:a16="http://schemas.microsoft.com/office/drawing/2014/main" id="{C7417B96-AD0F-1947-B4FB-D1001335F93A}"/>
              </a:ext>
            </a:extLst>
          </p:cNvPr>
          <p:cNvSpPr txBox="1">
            <a:spLocks/>
          </p:cNvSpPr>
          <p:nvPr/>
        </p:nvSpPr>
        <p:spPr>
          <a:xfrm>
            <a:off x="933121" y="1099300"/>
            <a:ext cx="3922080" cy="1249845"/>
          </a:xfrm>
          <a:prstGeom prst="rect">
            <a:avLst/>
          </a:prstGeom>
        </p:spPr>
        <p:txBody>
          <a:bodyPr anchor="ctr"/>
          <a:lstStyle>
            <a:lvl1pPr algn="l" defTabSz="914318" rtl="0" eaLnBrk="1" latinLnBrk="0" hangingPunct="1">
              <a:lnSpc>
                <a:spcPct val="80000"/>
              </a:lnSpc>
              <a:spcBef>
                <a:spcPct val="0"/>
              </a:spcBef>
              <a:buNone/>
              <a:defRPr sz="36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de-CH" sz="3000" dirty="0"/>
              <a:t>Organisation </a:t>
            </a:r>
          </a:p>
          <a:p>
            <a:r>
              <a:rPr lang="de-CH" sz="3000" spc="300" dirty="0">
                <a:solidFill>
                  <a:schemeClr val="accent1"/>
                </a:solidFill>
              </a:rPr>
              <a:t>Organigramm</a:t>
            </a:r>
          </a:p>
        </p:txBody>
      </p:sp>
      <p:grpSp>
        <p:nvGrpSpPr>
          <p:cNvPr id="42" name="Gruppieren 41">
            <a:extLst>
              <a:ext uri="{FF2B5EF4-FFF2-40B4-BE49-F238E27FC236}">
                <a16:creationId xmlns:a16="http://schemas.microsoft.com/office/drawing/2014/main" id="{7B01B7D8-D0E2-4287-B066-99683485A56D}"/>
              </a:ext>
            </a:extLst>
          </p:cNvPr>
          <p:cNvGrpSpPr/>
          <p:nvPr/>
        </p:nvGrpSpPr>
        <p:grpSpPr>
          <a:xfrm>
            <a:off x="1631504" y="5301208"/>
            <a:ext cx="1980087" cy="955434"/>
            <a:chOff x="5414728" y="3039242"/>
            <a:chExt cx="1980087" cy="955434"/>
          </a:xfrm>
          <a:effectLst>
            <a:outerShdw blurRad="762000" dist="254000" dir="5400000" algn="ctr" rotWithShape="0">
              <a:srgbClr val="000000">
                <a:alpha val="30000"/>
              </a:srgbClr>
            </a:outerShdw>
          </a:effectLst>
        </p:grpSpPr>
        <p:sp>
          <p:nvSpPr>
            <p:cNvPr id="43" name="Rectangle 44">
              <a:extLst>
                <a:ext uri="{FF2B5EF4-FFF2-40B4-BE49-F238E27FC236}">
                  <a16:creationId xmlns:a16="http://schemas.microsoft.com/office/drawing/2014/main" id="{8EE42C88-49A4-43D7-A6D5-1C3FCD82E225}"/>
                </a:ext>
              </a:extLst>
            </p:cNvPr>
            <p:cNvSpPr/>
            <p:nvPr/>
          </p:nvSpPr>
          <p:spPr>
            <a:xfrm>
              <a:off x="5416494" y="3058676"/>
              <a:ext cx="1978321" cy="93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28600" rIns="91440" bIns="0" rtlCol="0" anchor="t" anchorCtr="0"/>
            <a:lstStyle/>
            <a:p>
              <a:pPr>
                <a:lnSpc>
                  <a:spcPct val="80000"/>
                </a:lnSpc>
                <a:spcBef>
                  <a:spcPts val="1000"/>
                </a:spcBef>
              </a:pPr>
              <a:r>
                <a:rPr lang="en-US" sz="1200" b="1" dirty="0" err="1">
                  <a:solidFill>
                    <a:schemeClr val="accent3"/>
                  </a:solidFill>
                </a:rPr>
                <a:t>Admicasa</a:t>
              </a:r>
              <a:r>
                <a:rPr lang="en-US" sz="1200" b="1" dirty="0">
                  <a:solidFill>
                    <a:schemeClr val="accent3"/>
                  </a:solidFill>
                </a:rPr>
                <a:t> </a:t>
              </a:r>
              <a:r>
                <a:rPr lang="en-US" sz="1200" b="1" dirty="0" err="1">
                  <a:solidFill>
                    <a:schemeClr val="accent3"/>
                  </a:solidFill>
                </a:rPr>
                <a:t>Vertriebs</a:t>
              </a:r>
              <a:r>
                <a:rPr lang="en-US" sz="1200" b="1" dirty="0">
                  <a:solidFill>
                    <a:schemeClr val="accent3"/>
                  </a:solidFill>
                </a:rPr>
                <a:t> AG</a:t>
              </a:r>
            </a:p>
            <a:p>
              <a:pPr>
                <a:spcBef>
                  <a:spcPts val="1000"/>
                </a:spcBef>
              </a:pPr>
              <a:r>
                <a:rPr lang="en-US" sz="1000" dirty="0" err="1">
                  <a:solidFill>
                    <a:schemeClr val="tx2"/>
                  </a:solidFill>
                </a:rPr>
                <a:t>Vertrieb</a:t>
              </a:r>
              <a:endParaRPr lang="en-US" sz="1000" dirty="0">
                <a:solidFill>
                  <a:schemeClr val="tx2"/>
                </a:solidFill>
              </a:endParaRPr>
            </a:p>
          </p:txBody>
        </p:sp>
        <p:sp>
          <p:nvSpPr>
            <p:cNvPr id="44" name="Rectangle 46">
              <a:extLst>
                <a:ext uri="{FF2B5EF4-FFF2-40B4-BE49-F238E27FC236}">
                  <a16:creationId xmlns:a16="http://schemas.microsoft.com/office/drawing/2014/main" id="{C2499048-B085-49F5-A3B5-96B4606AF420}"/>
                </a:ext>
              </a:extLst>
            </p:cNvPr>
            <p:cNvSpPr/>
            <p:nvPr/>
          </p:nvSpPr>
          <p:spPr>
            <a:xfrm flipV="1">
              <a:off x="5414728" y="3039242"/>
              <a:ext cx="1980000" cy="514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a:lnSpc>
                  <a:spcPct val="130000"/>
                </a:lnSpc>
                <a:spcBef>
                  <a:spcPts val="1000"/>
                </a:spcBef>
              </a:pPr>
              <a:endParaRPr lang="en-US" sz="1000" dirty="0">
                <a:solidFill>
                  <a:schemeClr val="tx1">
                    <a:alpha val="70000"/>
                  </a:schemeClr>
                </a:solidFill>
              </a:endParaRPr>
            </a:p>
          </p:txBody>
        </p:sp>
      </p:grpSp>
      <p:sp>
        <p:nvSpPr>
          <p:cNvPr id="45" name="Rechteck 44">
            <a:extLst>
              <a:ext uri="{FF2B5EF4-FFF2-40B4-BE49-F238E27FC236}">
                <a16:creationId xmlns:a16="http://schemas.microsoft.com/office/drawing/2014/main" id="{3E51EE18-C8B5-4D06-A219-EC9D67903568}"/>
              </a:ext>
            </a:extLst>
          </p:cNvPr>
          <p:cNvSpPr/>
          <p:nvPr/>
        </p:nvSpPr>
        <p:spPr>
          <a:xfrm>
            <a:off x="3719736" y="5589820"/>
            <a:ext cx="867545" cy="215444"/>
          </a:xfrm>
          <a:prstGeom prst="rect">
            <a:avLst/>
          </a:prstGeom>
        </p:spPr>
        <p:txBody>
          <a:bodyPr wrap="none">
            <a:spAutoFit/>
          </a:bodyPr>
          <a:lstStyle/>
          <a:p>
            <a:r>
              <a:rPr lang="de-DE" sz="800" dirty="0"/>
              <a:t>Vertriebsvertrag</a:t>
            </a:r>
          </a:p>
        </p:txBody>
      </p:sp>
      <p:cxnSp>
        <p:nvCxnSpPr>
          <p:cNvPr id="46" name="Connector: Elbow 47">
            <a:extLst>
              <a:ext uri="{FF2B5EF4-FFF2-40B4-BE49-F238E27FC236}">
                <a16:creationId xmlns:a16="http://schemas.microsoft.com/office/drawing/2014/main" id="{F545D6AA-D384-4678-B7D7-F03D1FAC6614}"/>
              </a:ext>
            </a:extLst>
          </p:cNvPr>
          <p:cNvCxnSpPr>
            <a:cxnSpLocks/>
          </p:cNvCxnSpPr>
          <p:nvPr/>
        </p:nvCxnSpPr>
        <p:spPr>
          <a:xfrm rot="10800000" flipV="1">
            <a:off x="3599376" y="4725144"/>
            <a:ext cx="1344496" cy="1096211"/>
          </a:xfrm>
          <a:prstGeom prst="bentConnector3">
            <a:avLst>
              <a:gd name="adj1" fmla="val 461"/>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17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left)">
                                      <p:cBhvr>
                                        <p:cTn id="7" dur="500"/>
                                        <p:tgtEl>
                                          <p:spTgt spid="82"/>
                                        </p:tgtEl>
                                      </p:cBhvr>
                                    </p:animEffect>
                                  </p:childTnLst>
                                </p:cTn>
                              </p:par>
                              <p:par>
                                <p:cTn id="8" presetID="6" presetClass="emph" presetSubtype="0" accel="50000" decel="50000" autoRev="1" fill="hold" grpId="1" nodeType="withEffect">
                                  <p:stCondLst>
                                    <p:cond delay="0"/>
                                  </p:stCondLst>
                                  <p:childTnLst>
                                    <p:animScale>
                                      <p:cBhvr>
                                        <p:cTn id="9" dur="500" fill="hold"/>
                                        <p:tgtEl>
                                          <p:spTgt spid="82"/>
                                        </p:tgtEl>
                                      </p:cBhvr>
                                      <p:by x="110000" y="110000"/>
                                    </p:animScale>
                                  </p:childTnLst>
                                </p:cTn>
                              </p:par>
                              <p:par>
                                <p:cTn id="10" presetID="22" presetClass="entr" presetSubtype="2" fill="hold" nodeType="withEffect">
                                  <p:stCondLst>
                                    <p:cond delay="500"/>
                                  </p:stCondLst>
                                  <p:childTnLst>
                                    <p:set>
                                      <p:cBhvr>
                                        <p:cTn id="11" dur="1" fill="hold">
                                          <p:stCondLst>
                                            <p:cond delay="0"/>
                                          </p:stCondLst>
                                        </p:cTn>
                                        <p:tgtEl>
                                          <p:spTgt spid="129"/>
                                        </p:tgtEl>
                                        <p:attrNameLst>
                                          <p:attrName>style.visibility</p:attrName>
                                        </p:attrNameLst>
                                      </p:cBhvr>
                                      <p:to>
                                        <p:strVal val="visible"/>
                                      </p:to>
                                    </p:set>
                                    <p:animEffect transition="in" filter="wipe(right)">
                                      <p:cBhvr>
                                        <p:cTn id="12" dur="500"/>
                                        <p:tgtEl>
                                          <p:spTgt spid="129"/>
                                        </p:tgtEl>
                                      </p:cBhvr>
                                    </p:animEffect>
                                  </p:childTnLst>
                                </p:cTn>
                              </p:par>
                              <p:par>
                                <p:cTn id="13" presetID="22" presetClass="entr" presetSubtype="2" fill="hold" nodeType="withEffect">
                                  <p:stCondLst>
                                    <p:cond delay="1500"/>
                                  </p:stCondLst>
                                  <p:childTnLst>
                                    <p:set>
                                      <p:cBhvr>
                                        <p:cTn id="14" dur="1" fill="hold">
                                          <p:stCondLst>
                                            <p:cond delay="0"/>
                                          </p:stCondLst>
                                        </p:cTn>
                                        <p:tgtEl>
                                          <p:spTgt spid="138"/>
                                        </p:tgtEl>
                                        <p:attrNameLst>
                                          <p:attrName>style.visibility</p:attrName>
                                        </p:attrNameLst>
                                      </p:cBhvr>
                                      <p:to>
                                        <p:strVal val="visible"/>
                                      </p:to>
                                    </p:set>
                                    <p:animEffect transition="in" filter="wipe(right)">
                                      <p:cBhvr>
                                        <p:cTn id="15" dur="500"/>
                                        <p:tgtEl>
                                          <p:spTgt spid="138"/>
                                        </p:tgtEl>
                                      </p:cBhvr>
                                    </p:animEffect>
                                  </p:childTnLst>
                                </p:cTn>
                              </p:par>
                              <p:par>
                                <p:cTn id="16" presetID="22" presetClass="entr" presetSubtype="8" fill="hold" nodeType="withEffect">
                                  <p:stCondLst>
                                    <p:cond delay="1250"/>
                                  </p:stCondLst>
                                  <p:childTnLst>
                                    <p:set>
                                      <p:cBhvr>
                                        <p:cTn id="17" dur="1" fill="hold">
                                          <p:stCondLst>
                                            <p:cond delay="0"/>
                                          </p:stCondLst>
                                        </p:cTn>
                                        <p:tgtEl>
                                          <p:spTgt spid="147"/>
                                        </p:tgtEl>
                                        <p:attrNameLst>
                                          <p:attrName>style.visibility</p:attrName>
                                        </p:attrNameLst>
                                      </p:cBhvr>
                                      <p:to>
                                        <p:strVal val="visible"/>
                                      </p:to>
                                    </p:set>
                                    <p:animEffect transition="in" filter="wipe(left)">
                                      <p:cBhvr>
                                        <p:cTn id="18" dur="500"/>
                                        <p:tgtEl>
                                          <p:spTgt spid="14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85"/>
                                        </p:tgtEl>
                                        <p:attrNameLst>
                                          <p:attrName>style.visibility</p:attrName>
                                        </p:attrNameLst>
                                      </p:cBhvr>
                                      <p:to>
                                        <p:strVal val="visible"/>
                                      </p:to>
                                    </p:set>
                                    <p:animEffect transition="in" filter="wipe(down)">
                                      <p:cBhvr>
                                        <p:cTn id="23" dur="500"/>
                                        <p:tgtEl>
                                          <p:spTgt spid="185"/>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14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5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7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7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childTnLst>
                                </p:cTn>
                              </p:par>
                              <p:par>
                                <p:cTn id="36" presetID="22" presetClass="entr" presetSubtype="8" fill="hold" nodeType="withEffect">
                                  <p:stCondLst>
                                    <p:cond delay="1250"/>
                                  </p:stCondLst>
                                  <p:childTnLst>
                                    <p:set>
                                      <p:cBhvr>
                                        <p:cTn id="37" dur="1" fill="hold">
                                          <p:stCondLst>
                                            <p:cond delay="0"/>
                                          </p:stCondLst>
                                        </p:cTn>
                                        <p:tgtEl>
                                          <p:spTgt spid="46"/>
                                        </p:tgtEl>
                                        <p:attrNameLst>
                                          <p:attrName>style.visibility</p:attrName>
                                        </p:attrNameLst>
                                      </p:cBhvr>
                                      <p:to>
                                        <p:strVal val="visible"/>
                                      </p:to>
                                    </p:set>
                                    <p:animEffect transition="in" filter="wipe(left)">
                                      <p:cBhvr>
                                        <p:cTn id="3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2" grpId="1" animBg="1"/>
      <p:bldP spid="140" grpId="0"/>
      <p:bldP spid="152" grpId="0"/>
      <p:bldP spid="170" grpId="0"/>
      <p:bldP spid="171" grpId="0"/>
      <p:bldP spid="176"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4757F36-A9A7-BB45-ACE8-1DAF12911270}"/>
              </a:ext>
            </a:extLst>
          </p:cNvPr>
          <p:cNvSpPr txBox="1">
            <a:spLocks/>
          </p:cNvSpPr>
          <p:nvPr/>
        </p:nvSpPr>
        <p:spPr>
          <a:xfrm>
            <a:off x="2011885" y="874693"/>
            <a:ext cx="9567789" cy="1155092"/>
          </a:xfrm>
          <a:prstGeom prst="rect">
            <a:avLst/>
          </a:prstGeom>
        </p:spPr>
        <p:txBody>
          <a:bodyPr/>
          <a:lstStyle>
            <a:lvl1pPr algn="l" defTabSz="914318" rtl="0" eaLnBrk="1" latinLnBrk="0" hangingPunct="1">
              <a:lnSpc>
                <a:spcPct val="80000"/>
              </a:lnSpc>
              <a:spcBef>
                <a:spcPct val="0"/>
              </a:spcBef>
              <a:buNone/>
              <a:defRPr sz="30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Motivation-</a:t>
            </a:r>
            <a:r>
              <a:rPr lang="en-US" dirty="0" err="1">
                <a:solidFill>
                  <a:schemeClr val="accent1"/>
                </a:solidFill>
              </a:rPr>
              <a:t>warum</a:t>
            </a:r>
            <a:r>
              <a:rPr lang="en-US" dirty="0"/>
              <a:t> </a:t>
            </a:r>
            <a:r>
              <a:rPr lang="en-US" dirty="0" err="1">
                <a:solidFill>
                  <a:schemeClr val="accent1"/>
                </a:solidFill>
              </a:rPr>
              <a:t>wird</a:t>
            </a:r>
            <a:r>
              <a:rPr lang="en-US" dirty="0">
                <a:solidFill>
                  <a:schemeClr val="accent1"/>
                </a:solidFill>
              </a:rPr>
              <a:t> </a:t>
            </a:r>
            <a:r>
              <a:rPr lang="en-US" dirty="0" err="1">
                <a:solidFill>
                  <a:schemeClr val="accent1"/>
                </a:solidFill>
              </a:rPr>
              <a:t>eine</a:t>
            </a:r>
            <a:r>
              <a:rPr lang="en-US" dirty="0">
                <a:solidFill>
                  <a:schemeClr val="accent1"/>
                </a:solidFill>
              </a:rPr>
              <a:t> </a:t>
            </a:r>
            <a:r>
              <a:rPr lang="en-US" dirty="0" err="1">
                <a:solidFill>
                  <a:schemeClr val="accent1"/>
                </a:solidFill>
              </a:rPr>
              <a:t>Aufnahme</a:t>
            </a:r>
            <a:r>
              <a:rPr lang="en-US" dirty="0">
                <a:solidFill>
                  <a:schemeClr val="accent1"/>
                </a:solidFill>
              </a:rPr>
              <a:t> in die KGAST </a:t>
            </a:r>
            <a:r>
              <a:rPr lang="en-US" dirty="0" err="1">
                <a:solidFill>
                  <a:schemeClr val="accent1"/>
                </a:solidFill>
              </a:rPr>
              <a:t>angestrebt</a:t>
            </a:r>
            <a:r>
              <a:rPr lang="en-US" dirty="0">
                <a:solidFill>
                  <a:schemeClr val="accent1"/>
                </a:solidFill>
              </a:rPr>
              <a:t>?</a:t>
            </a:r>
          </a:p>
        </p:txBody>
      </p:sp>
      <p:sp>
        <p:nvSpPr>
          <p:cNvPr id="16" name="TextBox 30">
            <a:extLst>
              <a:ext uri="{FF2B5EF4-FFF2-40B4-BE49-F238E27FC236}">
                <a16:creationId xmlns:a16="http://schemas.microsoft.com/office/drawing/2014/main" id="{F406AF0E-38C0-0D4E-915F-3A942DCF5B32}"/>
              </a:ext>
            </a:extLst>
          </p:cNvPr>
          <p:cNvSpPr txBox="1"/>
          <p:nvPr/>
        </p:nvSpPr>
        <p:spPr>
          <a:xfrm>
            <a:off x="2069802" y="2595280"/>
            <a:ext cx="3720768" cy="403691"/>
          </a:xfrm>
          <a:prstGeom prst="rect">
            <a:avLst/>
          </a:prstGeom>
          <a:noFill/>
        </p:spPr>
        <p:txBody>
          <a:bodyPr wrap="square" lIns="0" tIns="36000" rIns="216000" bIns="36000" rtlCol="0">
            <a:spAutoFit/>
          </a:bodyPr>
          <a:lstStyle/>
          <a:p>
            <a:pPr>
              <a:lnSpc>
                <a:spcPct val="130000"/>
              </a:lnSpc>
              <a:spcBef>
                <a:spcPts val="1000"/>
              </a:spcBef>
            </a:pPr>
            <a:r>
              <a:rPr lang="en-US" b="1" dirty="0" err="1"/>
              <a:t>Aktive</a:t>
            </a:r>
            <a:r>
              <a:rPr lang="en-US" b="1" dirty="0"/>
              <a:t> </a:t>
            </a:r>
            <a:r>
              <a:rPr lang="en-US" b="1" dirty="0" err="1"/>
              <a:t>Mitgestaltung</a:t>
            </a:r>
            <a:r>
              <a:rPr lang="en-US" b="1" dirty="0"/>
              <a:t> in der KGAST</a:t>
            </a:r>
          </a:p>
        </p:txBody>
      </p:sp>
      <p:sp>
        <p:nvSpPr>
          <p:cNvPr id="17" name="TextBox 31">
            <a:extLst>
              <a:ext uri="{FF2B5EF4-FFF2-40B4-BE49-F238E27FC236}">
                <a16:creationId xmlns:a16="http://schemas.microsoft.com/office/drawing/2014/main" id="{2896C6FE-B140-E347-8FB7-A5ADD91DBE01}"/>
              </a:ext>
            </a:extLst>
          </p:cNvPr>
          <p:cNvSpPr txBox="1"/>
          <p:nvPr/>
        </p:nvSpPr>
        <p:spPr>
          <a:xfrm>
            <a:off x="2106363" y="3645024"/>
            <a:ext cx="3720768" cy="763790"/>
          </a:xfrm>
          <a:prstGeom prst="rect">
            <a:avLst/>
          </a:prstGeom>
          <a:noFill/>
        </p:spPr>
        <p:txBody>
          <a:bodyPr wrap="square" lIns="0" tIns="36000" rIns="216000" bIns="36000" rtlCol="0">
            <a:spAutoFit/>
          </a:bodyPr>
          <a:lstStyle/>
          <a:p>
            <a:pPr>
              <a:lnSpc>
                <a:spcPct val="130000"/>
              </a:lnSpc>
              <a:spcBef>
                <a:spcPts val="1000"/>
              </a:spcBef>
            </a:pPr>
            <a:r>
              <a:rPr lang="de-CH" b="1" dirty="0"/>
              <a:t>Unsere Qualitätsrichtlinien entsprechen den KGAST-Vorgaben</a:t>
            </a:r>
            <a:endParaRPr lang="en-US" b="1" dirty="0"/>
          </a:p>
        </p:txBody>
      </p:sp>
      <p:sp>
        <p:nvSpPr>
          <p:cNvPr id="18" name="TextBox 32">
            <a:extLst>
              <a:ext uri="{FF2B5EF4-FFF2-40B4-BE49-F238E27FC236}">
                <a16:creationId xmlns:a16="http://schemas.microsoft.com/office/drawing/2014/main" id="{ECDB18B2-954F-5F46-A375-CDF4694F7EF1}"/>
              </a:ext>
            </a:extLst>
          </p:cNvPr>
          <p:cNvSpPr txBox="1"/>
          <p:nvPr/>
        </p:nvSpPr>
        <p:spPr>
          <a:xfrm>
            <a:off x="7176120" y="2492896"/>
            <a:ext cx="3998333" cy="763790"/>
          </a:xfrm>
          <a:prstGeom prst="rect">
            <a:avLst/>
          </a:prstGeom>
          <a:noFill/>
        </p:spPr>
        <p:txBody>
          <a:bodyPr wrap="square" lIns="0" tIns="36000" rIns="216000" bIns="36000" rtlCol="0">
            <a:spAutoFit/>
          </a:bodyPr>
          <a:lstStyle/>
          <a:p>
            <a:pPr>
              <a:lnSpc>
                <a:spcPct val="130000"/>
              </a:lnSpc>
              <a:spcBef>
                <a:spcPts val="1000"/>
              </a:spcBef>
            </a:pPr>
            <a:r>
              <a:rPr lang="en-US" b="1" dirty="0" err="1"/>
              <a:t>Direkte</a:t>
            </a:r>
            <a:r>
              <a:rPr lang="en-US" b="1" dirty="0"/>
              <a:t> </a:t>
            </a:r>
            <a:r>
              <a:rPr lang="en-US" b="1" dirty="0" err="1"/>
              <a:t>Informationen</a:t>
            </a:r>
            <a:r>
              <a:rPr lang="en-US" b="1" dirty="0"/>
              <a:t> </a:t>
            </a:r>
            <a:r>
              <a:rPr lang="en-US" b="1" dirty="0" err="1"/>
              <a:t>aus</a:t>
            </a:r>
            <a:r>
              <a:rPr lang="en-US" b="1" dirty="0"/>
              <a:t> der KGAST </a:t>
            </a:r>
            <a:r>
              <a:rPr lang="en-US" b="1" dirty="0" err="1"/>
              <a:t>sind</a:t>
            </a:r>
            <a:r>
              <a:rPr lang="en-US" b="1" dirty="0"/>
              <a:t> </a:t>
            </a:r>
            <a:r>
              <a:rPr lang="en-US" b="1" dirty="0" err="1"/>
              <a:t>uns</a:t>
            </a:r>
            <a:r>
              <a:rPr lang="en-US" b="1" dirty="0"/>
              <a:t> </a:t>
            </a:r>
            <a:r>
              <a:rPr lang="en-US" b="1" dirty="0" err="1"/>
              <a:t>wichtig</a:t>
            </a:r>
            <a:endParaRPr lang="en-US" b="1" dirty="0"/>
          </a:p>
        </p:txBody>
      </p:sp>
      <p:sp>
        <p:nvSpPr>
          <p:cNvPr id="19" name="TextBox 33">
            <a:extLst>
              <a:ext uri="{FF2B5EF4-FFF2-40B4-BE49-F238E27FC236}">
                <a16:creationId xmlns:a16="http://schemas.microsoft.com/office/drawing/2014/main" id="{8BF0870C-6159-C047-8427-30CE4707DC55}"/>
              </a:ext>
            </a:extLst>
          </p:cNvPr>
          <p:cNvSpPr txBox="1"/>
          <p:nvPr/>
        </p:nvSpPr>
        <p:spPr>
          <a:xfrm>
            <a:off x="2070619" y="4972231"/>
            <a:ext cx="4313413" cy="763790"/>
          </a:xfrm>
          <a:prstGeom prst="rect">
            <a:avLst/>
          </a:prstGeom>
          <a:noFill/>
        </p:spPr>
        <p:txBody>
          <a:bodyPr wrap="square" lIns="0" tIns="36000" rIns="216000" bIns="36000" rtlCol="0">
            <a:spAutoFit/>
          </a:bodyPr>
          <a:lstStyle/>
          <a:p>
            <a:pPr>
              <a:lnSpc>
                <a:spcPct val="130000"/>
              </a:lnSpc>
              <a:spcBef>
                <a:spcPts val="1000"/>
              </a:spcBef>
            </a:pPr>
            <a:r>
              <a:rPr lang="en-US" b="1" dirty="0" err="1"/>
              <a:t>Wir</a:t>
            </a:r>
            <a:r>
              <a:rPr lang="en-US" b="1" dirty="0"/>
              <a:t> </a:t>
            </a:r>
            <a:r>
              <a:rPr lang="en-US" b="1" dirty="0" err="1"/>
              <a:t>bieten</a:t>
            </a:r>
            <a:r>
              <a:rPr lang="en-US" b="1" dirty="0"/>
              <a:t> </a:t>
            </a:r>
            <a:r>
              <a:rPr lang="en-US" b="1" dirty="0" err="1"/>
              <a:t>kostengünstige</a:t>
            </a:r>
            <a:r>
              <a:rPr lang="en-US" b="1" dirty="0"/>
              <a:t> &amp; </a:t>
            </a:r>
            <a:r>
              <a:rPr lang="en-US" b="1" dirty="0" err="1"/>
              <a:t>transparente</a:t>
            </a:r>
            <a:r>
              <a:rPr lang="en-US" b="1" dirty="0"/>
              <a:t> </a:t>
            </a:r>
            <a:r>
              <a:rPr lang="en-US" b="1" dirty="0" err="1"/>
              <a:t>Lösungen</a:t>
            </a:r>
            <a:r>
              <a:rPr lang="en-US" b="1" dirty="0"/>
              <a:t> für </a:t>
            </a:r>
            <a:r>
              <a:rPr lang="en-US" b="1" dirty="0" err="1"/>
              <a:t>Vorsorgeeinrichtungen</a:t>
            </a:r>
            <a:endParaRPr lang="en-US" b="1" dirty="0"/>
          </a:p>
        </p:txBody>
      </p:sp>
      <p:sp>
        <p:nvSpPr>
          <p:cNvPr id="29" name="TextBox 33">
            <a:extLst>
              <a:ext uri="{FF2B5EF4-FFF2-40B4-BE49-F238E27FC236}">
                <a16:creationId xmlns:a16="http://schemas.microsoft.com/office/drawing/2014/main" id="{64694442-6B83-AA4A-84A0-7A3A79815086}"/>
              </a:ext>
            </a:extLst>
          </p:cNvPr>
          <p:cNvSpPr txBox="1"/>
          <p:nvPr/>
        </p:nvSpPr>
        <p:spPr>
          <a:xfrm>
            <a:off x="7176120" y="3918878"/>
            <a:ext cx="4403554" cy="403691"/>
          </a:xfrm>
          <a:prstGeom prst="rect">
            <a:avLst/>
          </a:prstGeom>
          <a:noFill/>
        </p:spPr>
        <p:txBody>
          <a:bodyPr wrap="square" lIns="0" tIns="36000" rIns="216000" bIns="36000" rtlCol="0">
            <a:spAutoFit/>
          </a:bodyPr>
          <a:lstStyle/>
          <a:p>
            <a:pPr>
              <a:lnSpc>
                <a:spcPct val="130000"/>
              </a:lnSpc>
              <a:spcBef>
                <a:spcPts val="1000"/>
              </a:spcBef>
            </a:pPr>
            <a:r>
              <a:rPr lang="en-US" b="1" dirty="0" err="1"/>
              <a:t>Austausch</a:t>
            </a:r>
            <a:r>
              <a:rPr lang="en-US" b="1" dirty="0"/>
              <a:t> </a:t>
            </a:r>
            <a:r>
              <a:rPr lang="en-US" b="1" dirty="0" err="1"/>
              <a:t>mit</a:t>
            </a:r>
            <a:r>
              <a:rPr lang="en-US" b="1" dirty="0"/>
              <a:t> </a:t>
            </a:r>
            <a:r>
              <a:rPr lang="en-US" b="1" dirty="0" err="1"/>
              <a:t>anderen</a:t>
            </a:r>
            <a:r>
              <a:rPr lang="en-US" b="1" dirty="0"/>
              <a:t> </a:t>
            </a:r>
            <a:r>
              <a:rPr lang="en-US" b="1" dirty="0" err="1"/>
              <a:t>Anlagestiftungen</a:t>
            </a:r>
            <a:endParaRPr lang="en-US" sz="1000" dirty="0">
              <a:solidFill>
                <a:schemeClr val="tx1">
                  <a:alpha val="70000"/>
                </a:schemeClr>
              </a:solidFill>
            </a:endParaRPr>
          </a:p>
        </p:txBody>
      </p:sp>
      <p:sp>
        <p:nvSpPr>
          <p:cNvPr id="37" name="TextBox 31">
            <a:extLst>
              <a:ext uri="{FF2B5EF4-FFF2-40B4-BE49-F238E27FC236}">
                <a16:creationId xmlns:a16="http://schemas.microsoft.com/office/drawing/2014/main" id="{D2CC0B0D-76E2-4D9C-B804-4D702B05E2EB}"/>
              </a:ext>
            </a:extLst>
          </p:cNvPr>
          <p:cNvSpPr txBox="1"/>
          <p:nvPr/>
        </p:nvSpPr>
        <p:spPr>
          <a:xfrm>
            <a:off x="7192180" y="5001763"/>
            <a:ext cx="4608512" cy="763790"/>
          </a:xfrm>
          <a:prstGeom prst="rect">
            <a:avLst/>
          </a:prstGeom>
          <a:noFill/>
        </p:spPr>
        <p:txBody>
          <a:bodyPr wrap="square" lIns="0" tIns="36000" rIns="216000" bIns="36000" rtlCol="0">
            <a:spAutoFit/>
          </a:bodyPr>
          <a:lstStyle/>
          <a:p>
            <a:pPr>
              <a:lnSpc>
                <a:spcPct val="130000"/>
              </a:lnSpc>
              <a:spcBef>
                <a:spcPts val="1000"/>
              </a:spcBef>
            </a:pPr>
            <a:r>
              <a:rPr lang="en-US" b="1" dirty="0" err="1"/>
              <a:t>Wir</a:t>
            </a:r>
            <a:r>
              <a:rPr lang="en-US" b="1" dirty="0"/>
              <a:t> </a:t>
            </a:r>
            <a:r>
              <a:rPr lang="en-US" b="1" dirty="0" err="1"/>
              <a:t>wollen</a:t>
            </a:r>
            <a:r>
              <a:rPr lang="en-US" b="1" dirty="0"/>
              <a:t> </a:t>
            </a:r>
            <a:r>
              <a:rPr lang="en-US" b="1" dirty="0" err="1"/>
              <a:t>mit</a:t>
            </a:r>
            <a:r>
              <a:rPr lang="en-US" b="1" dirty="0"/>
              <a:t> dem KGAST-</a:t>
            </a:r>
            <a:r>
              <a:rPr lang="en-US" b="1" dirty="0" err="1"/>
              <a:t>Beitritt</a:t>
            </a:r>
            <a:r>
              <a:rPr lang="en-US" b="1" dirty="0"/>
              <a:t> </a:t>
            </a:r>
            <a:r>
              <a:rPr lang="en-US" b="1" dirty="0" err="1"/>
              <a:t>unseren</a:t>
            </a:r>
            <a:r>
              <a:rPr lang="en-US" b="1" dirty="0"/>
              <a:t> </a:t>
            </a:r>
            <a:r>
              <a:rPr lang="en-US" b="1" dirty="0" err="1"/>
              <a:t>Investorenwünschen</a:t>
            </a:r>
            <a:r>
              <a:rPr lang="en-US" b="1" dirty="0"/>
              <a:t> </a:t>
            </a:r>
            <a:r>
              <a:rPr lang="en-US" b="1" dirty="0" err="1"/>
              <a:t>gerecht</a:t>
            </a:r>
            <a:r>
              <a:rPr lang="en-US" b="1" dirty="0"/>
              <a:t> </a:t>
            </a:r>
            <a:r>
              <a:rPr lang="en-US" b="1" dirty="0" err="1"/>
              <a:t>werden</a:t>
            </a:r>
            <a:endParaRPr lang="en-US" b="1" dirty="0"/>
          </a:p>
        </p:txBody>
      </p:sp>
      <p:grpSp>
        <p:nvGrpSpPr>
          <p:cNvPr id="38" name="Gruppieren 37">
            <a:extLst>
              <a:ext uri="{FF2B5EF4-FFF2-40B4-BE49-F238E27FC236}">
                <a16:creationId xmlns:a16="http://schemas.microsoft.com/office/drawing/2014/main" id="{08884023-36C7-40B7-9C60-D1C395AC4755}"/>
              </a:ext>
            </a:extLst>
          </p:cNvPr>
          <p:cNvGrpSpPr/>
          <p:nvPr/>
        </p:nvGrpSpPr>
        <p:grpSpPr>
          <a:xfrm>
            <a:off x="1127448" y="2420889"/>
            <a:ext cx="719263" cy="720079"/>
            <a:chOff x="1019175" y="2467728"/>
            <a:chExt cx="818319" cy="818319"/>
          </a:xfrm>
        </p:grpSpPr>
        <p:sp>
          <p:nvSpPr>
            <p:cNvPr id="39" name="Oval 32">
              <a:extLst>
                <a:ext uri="{FF2B5EF4-FFF2-40B4-BE49-F238E27FC236}">
                  <a16:creationId xmlns:a16="http://schemas.microsoft.com/office/drawing/2014/main" id="{629A6594-45C8-4B27-8766-1A047FF7E1B7}"/>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40" name="Shape 3612">
              <a:extLst>
                <a:ext uri="{FF2B5EF4-FFF2-40B4-BE49-F238E27FC236}">
                  <a16:creationId xmlns:a16="http://schemas.microsoft.com/office/drawing/2014/main" id="{07A98D6E-6210-430C-9205-4A4E5D0E511C}"/>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grpSp>
        <p:nvGrpSpPr>
          <p:cNvPr id="41" name="Gruppieren 40">
            <a:extLst>
              <a:ext uri="{FF2B5EF4-FFF2-40B4-BE49-F238E27FC236}">
                <a16:creationId xmlns:a16="http://schemas.microsoft.com/office/drawing/2014/main" id="{8155A3EE-4E70-48A7-B998-986BED544518}"/>
              </a:ext>
            </a:extLst>
          </p:cNvPr>
          <p:cNvGrpSpPr/>
          <p:nvPr/>
        </p:nvGrpSpPr>
        <p:grpSpPr>
          <a:xfrm>
            <a:off x="6240833" y="2492896"/>
            <a:ext cx="719263" cy="720079"/>
            <a:chOff x="1019175" y="2467728"/>
            <a:chExt cx="818319" cy="818319"/>
          </a:xfrm>
        </p:grpSpPr>
        <p:sp>
          <p:nvSpPr>
            <p:cNvPr id="42" name="Oval 32">
              <a:extLst>
                <a:ext uri="{FF2B5EF4-FFF2-40B4-BE49-F238E27FC236}">
                  <a16:creationId xmlns:a16="http://schemas.microsoft.com/office/drawing/2014/main" id="{17607865-4423-4115-A823-623375711883}"/>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43" name="Shape 3612">
              <a:extLst>
                <a:ext uri="{FF2B5EF4-FFF2-40B4-BE49-F238E27FC236}">
                  <a16:creationId xmlns:a16="http://schemas.microsoft.com/office/drawing/2014/main" id="{0574F3FC-60B8-43A5-8BA7-20948464B0DF}"/>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grpSp>
        <p:nvGrpSpPr>
          <p:cNvPr id="44" name="Gruppieren 43">
            <a:extLst>
              <a:ext uri="{FF2B5EF4-FFF2-40B4-BE49-F238E27FC236}">
                <a16:creationId xmlns:a16="http://schemas.microsoft.com/office/drawing/2014/main" id="{95780908-EBC4-4C4E-913D-06DB765E81A3}"/>
              </a:ext>
            </a:extLst>
          </p:cNvPr>
          <p:cNvGrpSpPr/>
          <p:nvPr/>
        </p:nvGrpSpPr>
        <p:grpSpPr>
          <a:xfrm>
            <a:off x="6312841" y="5085185"/>
            <a:ext cx="719263" cy="720079"/>
            <a:chOff x="1019175" y="2467728"/>
            <a:chExt cx="818319" cy="818319"/>
          </a:xfrm>
        </p:grpSpPr>
        <p:sp>
          <p:nvSpPr>
            <p:cNvPr id="45" name="Oval 32">
              <a:extLst>
                <a:ext uri="{FF2B5EF4-FFF2-40B4-BE49-F238E27FC236}">
                  <a16:creationId xmlns:a16="http://schemas.microsoft.com/office/drawing/2014/main" id="{ED6B810D-E5F9-4617-9904-20F909C5EA63}"/>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46" name="Shape 3612">
              <a:extLst>
                <a:ext uri="{FF2B5EF4-FFF2-40B4-BE49-F238E27FC236}">
                  <a16:creationId xmlns:a16="http://schemas.microsoft.com/office/drawing/2014/main" id="{18A01B7B-CE01-4475-8FCC-4F24B963987A}"/>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grpSp>
        <p:nvGrpSpPr>
          <p:cNvPr id="47" name="Gruppieren 46">
            <a:extLst>
              <a:ext uri="{FF2B5EF4-FFF2-40B4-BE49-F238E27FC236}">
                <a16:creationId xmlns:a16="http://schemas.microsoft.com/office/drawing/2014/main" id="{151C9A38-7109-40D2-8046-6D5205C77660}"/>
              </a:ext>
            </a:extLst>
          </p:cNvPr>
          <p:cNvGrpSpPr/>
          <p:nvPr/>
        </p:nvGrpSpPr>
        <p:grpSpPr>
          <a:xfrm>
            <a:off x="6240833" y="3789041"/>
            <a:ext cx="719263" cy="720079"/>
            <a:chOff x="1019175" y="2467728"/>
            <a:chExt cx="818319" cy="818319"/>
          </a:xfrm>
        </p:grpSpPr>
        <p:sp>
          <p:nvSpPr>
            <p:cNvPr id="48" name="Oval 32">
              <a:extLst>
                <a:ext uri="{FF2B5EF4-FFF2-40B4-BE49-F238E27FC236}">
                  <a16:creationId xmlns:a16="http://schemas.microsoft.com/office/drawing/2014/main" id="{21F4BBF3-9AC7-40AB-8ECB-9C18BB7AB00C}"/>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49" name="Shape 3612">
              <a:extLst>
                <a:ext uri="{FF2B5EF4-FFF2-40B4-BE49-F238E27FC236}">
                  <a16:creationId xmlns:a16="http://schemas.microsoft.com/office/drawing/2014/main" id="{EF01CE21-6FAE-4432-BBCA-6A761FDDFD18}"/>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grpSp>
        <p:nvGrpSpPr>
          <p:cNvPr id="53" name="Gruppieren 52">
            <a:extLst>
              <a:ext uri="{FF2B5EF4-FFF2-40B4-BE49-F238E27FC236}">
                <a16:creationId xmlns:a16="http://schemas.microsoft.com/office/drawing/2014/main" id="{CB897AE6-9E59-47A6-9F8C-E02530F7AA59}"/>
              </a:ext>
            </a:extLst>
          </p:cNvPr>
          <p:cNvGrpSpPr/>
          <p:nvPr/>
        </p:nvGrpSpPr>
        <p:grpSpPr>
          <a:xfrm>
            <a:off x="1127448" y="3717033"/>
            <a:ext cx="719263" cy="720079"/>
            <a:chOff x="1019175" y="2467728"/>
            <a:chExt cx="818319" cy="818319"/>
          </a:xfrm>
        </p:grpSpPr>
        <p:sp>
          <p:nvSpPr>
            <p:cNvPr id="54" name="Oval 32">
              <a:extLst>
                <a:ext uri="{FF2B5EF4-FFF2-40B4-BE49-F238E27FC236}">
                  <a16:creationId xmlns:a16="http://schemas.microsoft.com/office/drawing/2014/main" id="{2F9F342F-5B38-49FD-A8CE-2AD7464834D8}"/>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55" name="Shape 3612">
              <a:extLst>
                <a:ext uri="{FF2B5EF4-FFF2-40B4-BE49-F238E27FC236}">
                  <a16:creationId xmlns:a16="http://schemas.microsoft.com/office/drawing/2014/main" id="{8244C7DF-759E-430F-A14D-CB57AFA94175}"/>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grpSp>
        <p:nvGrpSpPr>
          <p:cNvPr id="56" name="Gruppieren 55">
            <a:extLst>
              <a:ext uri="{FF2B5EF4-FFF2-40B4-BE49-F238E27FC236}">
                <a16:creationId xmlns:a16="http://schemas.microsoft.com/office/drawing/2014/main" id="{7E44DC18-DDAF-487E-810B-F6F26D31949C}"/>
              </a:ext>
            </a:extLst>
          </p:cNvPr>
          <p:cNvGrpSpPr/>
          <p:nvPr/>
        </p:nvGrpSpPr>
        <p:grpSpPr>
          <a:xfrm>
            <a:off x="1127448" y="5085185"/>
            <a:ext cx="719263" cy="720079"/>
            <a:chOff x="1019175" y="2467728"/>
            <a:chExt cx="818319" cy="818319"/>
          </a:xfrm>
        </p:grpSpPr>
        <p:sp>
          <p:nvSpPr>
            <p:cNvPr id="57" name="Oval 32">
              <a:extLst>
                <a:ext uri="{FF2B5EF4-FFF2-40B4-BE49-F238E27FC236}">
                  <a16:creationId xmlns:a16="http://schemas.microsoft.com/office/drawing/2014/main" id="{91259975-4DB6-418F-B109-9EC34D850215}"/>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58" name="Shape 3612">
              <a:extLst>
                <a:ext uri="{FF2B5EF4-FFF2-40B4-BE49-F238E27FC236}">
                  <a16:creationId xmlns:a16="http://schemas.microsoft.com/office/drawing/2014/main" id="{C825B38E-4056-49C4-A8D2-9D11815EA0F3}"/>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spTree>
    <p:extLst>
      <p:ext uri="{BB962C8B-B14F-4D97-AF65-F5344CB8AC3E}">
        <p14:creationId xmlns:p14="http://schemas.microsoft.com/office/powerpoint/2010/main" val="205793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8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11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1+#ppt_w/2"/>
                                          </p:val>
                                        </p:tav>
                                        <p:tav tm="100000">
                                          <p:val>
                                            <p:strVal val="#ppt_x"/>
                                          </p:val>
                                        </p:tav>
                                      </p:tavLst>
                                    </p:anim>
                                    <p:anim calcmode="lin" valueType="num">
                                      <p:cBhvr additive="base">
                                        <p:cTn id="16" dur="10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2" decel="50000" fill="hold" grpId="0" nodeType="withEffect">
                                  <p:stCondLst>
                                    <p:cond delay="14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1+#ppt_w/2"/>
                                          </p:val>
                                        </p:tav>
                                        <p:tav tm="100000">
                                          <p:val>
                                            <p:strVal val="#ppt_x"/>
                                          </p:val>
                                        </p:tav>
                                      </p:tavLst>
                                    </p:anim>
                                    <p:anim calcmode="lin" valueType="num">
                                      <p:cBhvr additive="base">
                                        <p:cTn id="20" dur="10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decel="50000" fill="hold" grpId="0" nodeType="withEffect">
                                  <p:stCondLst>
                                    <p:cond delay="140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1000" fill="hold"/>
                                        <p:tgtEl>
                                          <p:spTgt spid="29"/>
                                        </p:tgtEl>
                                        <p:attrNameLst>
                                          <p:attrName>ppt_x</p:attrName>
                                        </p:attrNameLst>
                                      </p:cBhvr>
                                      <p:tavLst>
                                        <p:tav tm="0">
                                          <p:val>
                                            <p:strVal val="1+#ppt_w/2"/>
                                          </p:val>
                                        </p:tav>
                                        <p:tav tm="100000">
                                          <p:val>
                                            <p:strVal val="#ppt_x"/>
                                          </p:val>
                                        </p:tav>
                                      </p:tavLst>
                                    </p:anim>
                                    <p:anim calcmode="lin" valueType="num">
                                      <p:cBhvr additive="base">
                                        <p:cTn id="24" dur="1000" fill="hold"/>
                                        <p:tgtEl>
                                          <p:spTgt spid="29"/>
                                        </p:tgtEl>
                                        <p:attrNameLst>
                                          <p:attrName>ppt_y</p:attrName>
                                        </p:attrNameLst>
                                      </p:cBhvr>
                                      <p:tavLst>
                                        <p:tav tm="0">
                                          <p:val>
                                            <p:strVal val="#ppt_y"/>
                                          </p:val>
                                        </p:tav>
                                        <p:tav tm="100000">
                                          <p:val>
                                            <p:strVal val="#ppt_y"/>
                                          </p:val>
                                        </p:tav>
                                      </p:tavLst>
                                    </p:anim>
                                  </p:childTnLst>
                                </p:cTn>
                              </p:par>
                              <p:par>
                                <p:cTn id="25" presetID="2" presetClass="entr" presetSubtype="2" decel="50000" fill="hold" grpId="0" nodeType="withEffect">
                                  <p:stCondLst>
                                    <p:cond delay="80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1000" fill="hold"/>
                                        <p:tgtEl>
                                          <p:spTgt spid="37"/>
                                        </p:tgtEl>
                                        <p:attrNameLst>
                                          <p:attrName>ppt_x</p:attrName>
                                        </p:attrNameLst>
                                      </p:cBhvr>
                                      <p:tavLst>
                                        <p:tav tm="0">
                                          <p:val>
                                            <p:strVal val="1+#ppt_w/2"/>
                                          </p:val>
                                        </p:tav>
                                        <p:tav tm="100000">
                                          <p:val>
                                            <p:strVal val="#ppt_x"/>
                                          </p:val>
                                        </p:tav>
                                      </p:tavLst>
                                    </p:anim>
                                    <p:anim calcmode="lin" valueType="num">
                                      <p:cBhvr additive="base">
                                        <p:cTn id="28" dur="10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9"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4757F36-A9A7-BB45-ACE8-1DAF12911270}"/>
              </a:ext>
            </a:extLst>
          </p:cNvPr>
          <p:cNvSpPr txBox="1">
            <a:spLocks/>
          </p:cNvSpPr>
          <p:nvPr/>
        </p:nvSpPr>
        <p:spPr>
          <a:xfrm>
            <a:off x="2011885" y="874693"/>
            <a:ext cx="9567789" cy="1155092"/>
          </a:xfrm>
          <a:prstGeom prst="rect">
            <a:avLst/>
          </a:prstGeom>
        </p:spPr>
        <p:txBody>
          <a:bodyPr/>
          <a:lstStyle>
            <a:lvl1pPr algn="l" defTabSz="914318" rtl="0" eaLnBrk="1" latinLnBrk="0" hangingPunct="1">
              <a:lnSpc>
                <a:spcPct val="80000"/>
              </a:lnSpc>
              <a:spcBef>
                <a:spcPct val="0"/>
              </a:spcBef>
              <a:buNone/>
              <a:defRPr sz="30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err="1"/>
              <a:t>Interessenskonflikte</a:t>
            </a:r>
            <a:r>
              <a:rPr lang="en-US" dirty="0"/>
              <a:t> - </a:t>
            </a:r>
            <a:r>
              <a:rPr lang="en-US" dirty="0" err="1">
                <a:solidFill>
                  <a:schemeClr val="accent1"/>
                </a:solidFill>
              </a:rPr>
              <a:t>Identifikation</a:t>
            </a:r>
            <a:r>
              <a:rPr lang="en-US" dirty="0">
                <a:solidFill>
                  <a:schemeClr val="accent1"/>
                </a:solidFill>
              </a:rPr>
              <a:t> und </a:t>
            </a:r>
            <a:r>
              <a:rPr lang="en-US" dirty="0" err="1">
                <a:solidFill>
                  <a:schemeClr val="accent1"/>
                </a:solidFill>
              </a:rPr>
              <a:t>Umgang</a:t>
            </a:r>
            <a:endParaRPr lang="en-US" dirty="0">
              <a:solidFill>
                <a:schemeClr val="accent1"/>
              </a:solidFill>
            </a:endParaRPr>
          </a:p>
        </p:txBody>
      </p:sp>
      <p:sp>
        <p:nvSpPr>
          <p:cNvPr id="16" name="TextBox 30">
            <a:extLst>
              <a:ext uri="{FF2B5EF4-FFF2-40B4-BE49-F238E27FC236}">
                <a16:creationId xmlns:a16="http://schemas.microsoft.com/office/drawing/2014/main" id="{F406AF0E-38C0-0D4E-915F-3A942DCF5B32}"/>
              </a:ext>
            </a:extLst>
          </p:cNvPr>
          <p:cNvSpPr txBox="1"/>
          <p:nvPr/>
        </p:nvSpPr>
        <p:spPr>
          <a:xfrm>
            <a:off x="2106362" y="2348880"/>
            <a:ext cx="6437909" cy="2975164"/>
          </a:xfrm>
          <a:prstGeom prst="rect">
            <a:avLst/>
          </a:prstGeom>
          <a:noFill/>
        </p:spPr>
        <p:txBody>
          <a:bodyPr wrap="square" lIns="0" tIns="36000" rIns="216000" bIns="36000" rtlCol="0">
            <a:spAutoFit/>
          </a:bodyPr>
          <a:lstStyle/>
          <a:p>
            <a:pPr>
              <a:lnSpc>
                <a:spcPct val="130000"/>
              </a:lnSpc>
              <a:spcBef>
                <a:spcPts val="1000"/>
              </a:spcBef>
            </a:pPr>
            <a:r>
              <a:rPr lang="en-US" b="1" dirty="0" err="1"/>
              <a:t>Nähe</a:t>
            </a:r>
            <a:r>
              <a:rPr lang="en-US" b="1" dirty="0"/>
              <a:t> </a:t>
            </a:r>
            <a:r>
              <a:rPr lang="en-US" b="1" dirty="0" err="1"/>
              <a:t>zu</a:t>
            </a:r>
            <a:r>
              <a:rPr lang="en-US" b="1" dirty="0"/>
              <a:t> Admicasa Gruppe</a:t>
            </a:r>
          </a:p>
          <a:p>
            <a:pPr marL="171450" indent="-171450">
              <a:lnSpc>
                <a:spcPct val="130000"/>
              </a:lnSpc>
              <a:spcBef>
                <a:spcPts val="1000"/>
              </a:spcBef>
              <a:buFontTx/>
              <a:buChar char="-"/>
            </a:pPr>
            <a:r>
              <a:rPr lang="de-CH" sz="1200" dirty="0"/>
              <a:t>Aufgaben und Kompetenzen sind reglementarisch klar abgegrenzt und zugewiesen</a:t>
            </a:r>
            <a:endParaRPr lang="en-US" sz="1200" dirty="0"/>
          </a:p>
          <a:p>
            <a:pPr marL="171450" indent="-171450">
              <a:lnSpc>
                <a:spcPct val="130000"/>
              </a:lnSpc>
              <a:spcBef>
                <a:spcPts val="1000"/>
              </a:spcBef>
              <a:buFontTx/>
              <a:buChar char="-"/>
            </a:pPr>
            <a:r>
              <a:rPr lang="de-CH" sz="1200" dirty="0"/>
              <a:t>Entscheidungshoheit ist ausschliesslich beim Stiftungsrat, bei potentiellen Interessenkonflikten mit Admicasa befindet sich Vizepräsident Urs Rüdin im Ausstand</a:t>
            </a:r>
            <a:endParaRPr lang="en-US" sz="1200" dirty="0"/>
          </a:p>
          <a:p>
            <a:pPr marL="171450" indent="-171450">
              <a:lnSpc>
                <a:spcPct val="130000"/>
              </a:lnSpc>
              <a:spcBef>
                <a:spcPts val="1000"/>
              </a:spcBef>
              <a:buFontTx/>
              <a:buChar char="-"/>
            </a:pPr>
            <a:r>
              <a:rPr lang="de-CH" sz="1200" dirty="0"/>
              <a:t>bis anhin erfolgte keine Vermittlung von Liegenschaften oder Projekten aus dem Bestand der Admicasa-Gruppe.  Sollte ein solcher Fall zu behandeln sein, würde in jedem Fall ein Zweitbewertungsgutachten erstellt, und Vizepräsident Urs Rüdin wäre wiederum im Ausstand</a:t>
            </a:r>
          </a:p>
          <a:p>
            <a:pPr marL="171450" indent="-171450">
              <a:lnSpc>
                <a:spcPct val="130000"/>
              </a:lnSpc>
              <a:spcBef>
                <a:spcPts val="1000"/>
              </a:spcBef>
              <a:buFontTx/>
              <a:buChar char="-"/>
            </a:pPr>
            <a:endParaRPr lang="en-US" sz="1200" dirty="0"/>
          </a:p>
          <a:p>
            <a:pPr>
              <a:lnSpc>
                <a:spcPct val="130000"/>
              </a:lnSpc>
              <a:spcBef>
                <a:spcPts val="1000"/>
              </a:spcBef>
            </a:pPr>
            <a:endParaRPr lang="en-US" sz="1200" dirty="0"/>
          </a:p>
        </p:txBody>
      </p:sp>
      <p:grpSp>
        <p:nvGrpSpPr>
          <p:cNvPr id="38" name="Gruppieren 37">
            <a:extLst>
              <a:ext uri="{FF2B5EF4-FFF2-40B4-BE49-F238E27FC236}">
                <a16:creationId xmlns:a16="http://schemas.microsoft.com/office/drawing/2014/main" id="{08884023-36C7-40B7-9C60-D1C395AC4755}"/>
              </a:ext>
            </a:extLst>
          </p:cNvPr>
          <p:cNvGrpSpPr/>
          <p:nvPr/>
        </p:nvGrpSpPr>
        <p:grpSpPr>
          <a:xfrm>
            <a:off x="1127448" y="2420889"/>
            <a:ext cx="719263" cy="720079"/>
            <a:chOff x="1019175" y="2467728"/>
            <a:chExt cx="818319" cy="818319"/>
          </a:xfrm>
        </p:grpSpPr>
        <p:sp>
          <p:nvSpPr>
            <p:cNvPr id="39" name="Oval 32">
              <a:extLst>
                <a:ext uri="{FF2B5EF4-FFF2-40B4-BE49-F238E27FC236}">
                  <a16:creationId xmlns:a16="http://schemas.microsoft.com/office/drawing/2014/main" id="{629A6594-45C8-4B27-8766-1A047FF7E1B7}"/>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40" name="Shape 3612">
              <a:extLst>
                <a:ext uri="{FF2B5EF4-FFF2-40B4-BE49-F238E27FC236}">
                  <a16:creationId xmlns:a16="http://schemas.microsoft.com/office/drawing/2014/main" id="{07A98D6E-6210-430C-9205-4A4E5D0E511C}"/>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spTree>
    <p:extLst>
      <p:ext uri="{BB962C8B-B14F-4D97-AF65-F5344CB8AC3E}">
        <p14:creationId xmlns:p14="http://schemas.microsoft.com/office/powerpoint/2010/main" val="272461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F57C48D5-9B65-0B48-90D1-A883EA368CF2}"/>
              </a:ext>
            </a:extLst>
          </p:cNvPr>
          <p:cNvSpPr/>
          <p:nvPr/>
        </p:nvSpPr>
        <p:spPr>
          <a:xfrm>
            <a:off x="0" y="0"/>
            <a:ext cx="12192000" cy="6858000"/>
          </a:xfrm>
          <a:prstGeom prst="rect">
            <a:avLst/>
          </a:prstGeom>
          <a:solidFill>
            <a:schemeClr val="accent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de-DE" sz="1400" b="1" dirty="0">
              <a:solidFill>
                <a:schemeClr val="tx1"/>
              </a:solidFill>
            </a:endParaRPr>
          </a:p>
        </p:txBody>
      </p:sp>
      <p:sp>
        <p:nvSpPr>
          <p:cNvPr id="2" name="Title 2">
            <a:extLst>
              <a:ext uri="{FF2B5EF4-FFF2-40B4-BE49-F238E27FC236}">
                <a16:creationId xmlns:a16="http://schemas.microsoft.com/office/drawing/2014/main" id="{9E45CD48-B178-5845-85A1-52779636F278}"/>
              </a:ext>
            </a:extLst>
          </p:cNvPr>
          <p:cNvSpPr txBox="1">
            <a:spLocks/>
          </p:cNvSpPr>
          <p:nvPr/>
        </p:nvSpPr>
        <p:spPr>
          <a:xfrm>
            <a:off x="1019175" y="2918377"/>
            <a:ext cx="10153650" cy="872573"/>
          </a:xfrm>
          <a:prstGeom prst="rect">
            <a:avLst/>
          </a:prstGeom>
          <a:noFill/>
        </p:spPr>
        <p:txBody>
          <a:bodyPr lIns="0" tIns="0" rIns="0" bIns="0"/>
          <a:lstStyle>
            <a:lvl1pPr algn="l" defTabSz="914318" rtl="0" eaLnBrk="1" latinLnBrk="0" hangingPunct="1">
              <a:lnSpc>
                <a:spcPct val="80000"/>
              </a:lnSpc>
              <a:spcBef>
                <a:spcPct val="0"/>
              </a:spcBef>
              <a:buNone/>
              <a:defRPr sz="3600" b="1" i="0" kern="1200" spc="-100" baseline="0">
                <a:solidFill>
                  <a:schemeClr val="tx1"/>
                </a:solidFill>
                <a:latin typeface="+mj-lt"/>
                <a:ea typeface="Montserrat" charset="0"/>
                <a:cs typeface="Montserrat" charset="0"/>
              </a:defRPr>
            </a:lvl1pPr>
          </a:lstStyle>
          <a:p>
            <a:pPr algn="ctr"/>
            <a:r>
              <a:rPr lang="en-US" sz="8800" spc="300" dirty="0">
                <a:solidFill>
                  <a:srgbClr val="FFFFFF"/>
                </a:solidFill>
              </a:rPr>
              <a:t>BESTEN DANK</a:t>
            </a:r>
          </a:p>
        </p:txBody>
      </p:sp>
      <p:pic>
        <p:nvPicPr>
          <p:cNvPr id="6" name="Grafik 5">
            <a:extLst>
              <a:ext uri="{FF2B5EF4-FFF2-40B4-BE49-F238E27FC236}">
                <a16:creationId xmlns:a16="http://schemas.microsoft.com/office/drawing/2014/main" id="{13416B54-CE5B-0F47-B8A3-656C17BD01DE}"/>
              </a:ext>
            </a:extLst>
          </p:cNvPr>
          <p:cNvPicPr>
            <a:picLocks noChangeAspect="1"/>
          </p:cNvPicPr>
          <p:nvPr/>
        </p:nvPicPr>
        <p:blipFill rotWithShape="1">
          <a:blip r:embed="rId2"/>
          <a:srcRect b="-11475"/>
          <a:stretch/>
        </p:blipFill>
        <p:spPr>
          <a:xfrm>
            <a:off x="4656000" y="5778452"/>
            <a:ext cx="2880000" cy="530867"/>
          </a:xfrm>
          <a:prstGeom prst="rect">
            <a:avLst/>
          </a:prstGeom>
        </p:spPr>
      </p:pic>
    </p:spTree>
    <p:extLst>
      <p:ext uri="{BB962C8B-B14F-4D97-AF65-F5344CB8AC3E}">
        <p14:creationId xmlns:p14="http://schemas.microsoft.com/office/powerpoint/2010/main" val="36024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EA0086C5-9A99-1046-8462-F25003588B04}"/>
              </a:ext>
            </a:extLst>
          </p:cNvPr>
          <p:cNvSpPr/>
          <p:nvPr/>
        </p:nvSpPr>
        <p:spPr>
          <a:xfrm>
            <a:off x="0" y="0"/>
            <a:ext cx="2027238" cy="1125538"/>
          </a:xfrm>
          <a:prstGeom prst="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de-DE" sz="1400" b="1" dirty="0">
              <a:solidFill>
                <a:schemeClr val="tx1"/>
              </a:solidFill>
            </a:endParaRPr>
          </a:p>
        </p:txBody>
      </p:sp>
      <p:pic>
        <p:nvPicPr>
          <p:cNvPr id="26" name="Grafik 25">
            <a:extLst>
              <a:ext uri="{FF2B5EF4-FFF2-40B4-BE49-F238E27FC236}">
                <a16:creationId xmlns:a16="http://schemas.microsoft.com/office/drawing/2014/main" id="{B849F252-5BFA-F747-B12D-67D1BDB319DB}"/>
              </a:ext>
            </a:extLst>
          </p:cNvPr>
          <p:cNvPicPr>
            <a:picLocks noChangeAspect="1"/>
          </p:cNvPicPr>
          <p:nvPr/>
        </p:nvPicPr>
        <p:blipFill rotWithShape="1">
          <a:blip r:embed="rId2">
            <a:extLst>
              <a:ext uri="{28A0092B-C50C-407E-A947-70E740481C1C}">
                <a14:useLocalDpi xmlns:a14="http://schemas.microsoft.com/office/drawing/2010/main" val="0"/>
              </a:ext>
            </a:extLst>
          </a:blip>
          <a:srcRect l="576" r="8753" b="2004"/>
          <a:stretch/>
        </p:blipFill>
        <p:spPr>
          <a:xfrm>
            <a:off x="1019174" y="0"/>
            <a:ext cx="5076825" cy="6857999"/>
          </a:xfrm>
          <a:prstGeom prst="rect">
            <a:avLst/>
          </a:prstGeom>
        </p:spPr>
      </p:pic>
      <p:sp>
        <p:nvSpPr>
          <p:cNvPr id="5" name="Rectangle 4">
            <a:extLst>
              <a:ext uri="{FF2B5EF4-FFF2-40B4-BE49-F238E27FC236}">
                <a16:creationId xmlns:a16="http://schemas.microsoft.com/office/drawing/2014/main" id="{7B61B457-D25F-42F9-992F-17FEFD78C5F2}"/>
              </a:ext>
            </a:extLst>
          </p:cNvPr>
          <p:cNvSpPr/>
          <p:nvPr/>
        </p:nvSpPr>
        <p:spPr>
          <a:xfrm>
            <a:off x="6960096" y="980728"/>
            <a:ext cx="4572768" cy="2285497"/>
          </a:xfrm>
          <a:prstGeom prst="rect">
            <a:avLst/>
          </a:prstGeom>
        </p:spPr>
        <p:txBody>
          <a:bodyPr wrap="square">
            <a:spAutoFit/>
          </a:bodyPr>
          <a:lstStyle/>
          <a:p>
            <a:pPr marL="342900" indent="-342900">
              <a:lnSpc>
                <a:spcPct val="150000"/>
              </a:lnSpc>
              <a:spcBef>
                <a:spcPts val="1000"/>
              </a:spcBef>
              <a:buClr>
                <a:schemeClr val="accent1"/>
              </a:buClr>
              <a:buFont typeface="+mj-lt"/>
              <a:buAutoNum type="arabicPeriod"/>
            </a:pPr>
            <a:r>
              <a:rPr lang="en-US" sz="1600" b="1" dirty="0" err="1">
                <a:latin typeface="Calibri" panose="020F0502020204030204" pitchFamily="34" charset="0"/>
              </a:rPr>
              <a:t>Vorstellung</a:t>
            </a:r>
            <a:r>
              <a:rPr lang="en-US" sz="1600" b="1" dirty="0">
                <a:latin typeface="Calibri" panose="020F0502020204030204" pitchFamily="34" charset="0"/>
              </a:rPr>
              <a:t> Terra Helvetica Anlagestiftung und </a:t>
            </a:r>
            <a:r>
              <a:rPr lang="en-US" sz="1600" b="1" dirty="0" err="1">
                <a:latin typeface="Calibri" panose="020F0502020204030204" pitchFamily="34" charset="0"/>
              </a:rPr>
              <a:t>Anlagegruppe</a:t>
            </a:r>
            <a:r>
              <a:rPr lang="en-US" sz="1600" b="1" dirty="0">
                <a:latin typeface="Calibri" panose="020F0502020204030204" pitchFamily="34" charset="0"/>
              </a:rPr>
              <a:t> “</a:t>
            </a:r>
            <a:r>
              <a:rPr lang="en-US" sz="1600" b="1" dirty="0" err="1">
                <a:latin typeface="Calibri" panose="020F0502020204030204" pitchFamily="34" charset="0"/>
              </a:rPr>
              <a:t>Wohnen</a:t>
            </a:r>
            <a:r>
              <a:rPr lang="en-US" sz="1600" b="1" dirty="0">
                <a:latin typeface="Calibri" panose="020F0502020204030204" pitchFamily="34" charset="0"/>
              </a:rPr>
              <a:t> Schweiz”</a:t>
            </a:r>
          </a:p>
          <a:p>
            <a:pPr marL="342900" indent="-342900">
              <a:lnSpc>
                <a:spcPct val="150000"/>
              </a:lnSpc>
              <a:spcBef>
                <a:spcPts val="1000"/>
              </a:spcBef>
              <a:buClr>
                <a:schemeClr val="accent1"/>
              </a:buClr>
              <a:buFont typeface="+mj-lt"/>
              <a:buAutoNum type="arabicPeriod"/>
            </a:pPr>
            <a:r>
              <a:rPr lang="en-US" sz="1600" b="1" dirty="0" err="1">
                <a:latin typeface="Calibri" panose="020F0502020204030204" pitchFamily="34" charset="0"/>
              </a:rPr>
              <a:t>Organisation</a:t>
            </a:r>
            <a:r>
              <a:rPr lang="en-US" sz="1600" b="1" dirty="0">
                <a:latin typeface="Calibri" panose="020F0502020204030204" pitchFamily="34" charset="0"/>
              </a:rPr>
              <a:t> und </a:t>
            </a:r>
            <a:r>
              <a:rPr lang="en-US" sz="1600" b="1" dirty="0" err="1">
                <a:latin typeface="Calibri" panose="020F0502020204030204" pitchFamily="34" charset="0"/>
              </a:rPr>
              <a:t>Organe</a:t>
            </a:r>
            <a:endParaRPr lang="en-US" sz="1600" b="1" dirty="0">
              <a:latin typeface="Calibri" panose="020F0502020204030204" pitchFamily="34" charset="0"/>
            </a:endParaRPr>
          </a:p>
          <a:p>
            <a:pPr marL="342900" indent="-342900">
              <a:lnSpc>
                <a:spcPct val="150000"/>
              </a:lnSpc>
              <a:spcBef>
                <a:spcPts val="1000"/>
              </a:spcBef>
              <a:buClr>
                <a:schemeClr val="accent1"/>
              </a:buClr>
              <a:buFont typeface="+mj-lt"/>
              <a:buAutoNum type="arabicPeriod"/>
            </a:pPr>
            <a:r>
              <a:rPr lang="en-US" sz="1600" b="1" dirty="0">
                <a:latin typeface="Calibri" panose="020F0502020204030204" pitchFamily="34" charset="0"/>
              </a:rPr>
              <a:t>Motivation für </a:t>
            </a:r>
            <a:r>
              <a:rPr lang="en-US" sz="1600" b="1" dirty="0" err="1">
                <a:latin typeface="Calibri" panose="020F0502020204030204" pitchFamily="34" charset="0"/>
              </a:rPr>
              <a:t>Aufnahmegesuch</a:t>
            </a:r>
            <a:endParaRPr lang="en-US" sz="1600" b="1" dirty="0">
              <a:latin typeface="Calibri" panose="020F0502020204030204" pitchFamily="34" charset="0"/>
            </a:endParaRPr>
          </a:p>
          <a:p>
            <a:pPr marL="342900" indent="-342900">
              <a:lnSpc>
                <a:spcPct val="150000"/>
              </a:lnSpc>
              <a:spcBef>
                <a:spcPts val="1000"/>
              </a:spcBef>
              <a:buClr>
                <a:schemeClr val="accent1"/>
              </a:buClr>
              <a:buFont typeface="+mj-lt"/>
              <a:buAutoNum type="arabicPeriod"/>
            </a:pPr>
            <a:r>
              <a:rPr lang="en-US" sz="1600" b="1" dirty="0" err="1">
                <a:latin typeface="Calibri" panose="020F0502020204030204" pitchFamily="34" charset="0"/>
              </a:rPr>
              <a:t>Mögliche</a:t>
            </a:r>
            <a:r>
              <a:rPr lang="en-US" sz="1600" b="1" dirty="0">
                <a:latin typeface="Calibri" panose="020F0502020204030204" pitchFamily="34" charset="0"/>
              </a:rPr>
              <a:t> </a:t>
            </a:r>
            <a:r>
              <a:rPr lang="en-US" sz="1600" b="1" dirty="0" err="1">
                <a:latin typeface="Calibri" panose="020F0502020204030204" pitchFamily="34" charset="0"/>
              </a:rPr>
              <a:t>Interessenskonflikte</a:t>
            </a:r>
            <a:endParaRPr lang="en-US" sz="1600" b="1" dirty="0">
              <a:latin typeface="Calibri" panose="020F0502020204030204" pitchFamily="34" charset="0"/>
            </a:endParaRPr>
          </a:p>
        </p:txBody>
      </p:sp>
      <p:sp>
        <p:nvSpPr>
          <p:cNvPr id="11" name="Rectangle 8">
            <a:extLst>
              <a:ext uri="{FF2B5EF4-FFF2-40B4-BE49-F238E27FC236}">
                <a16:creationId xmlns:a16="http://schemas.microsoft.com/office/drawing/2014/main" id="{3D63F162-DE97-974C-9618-836EFBB3F324}"/>
              </a:ext>
            </a:extLst>
          </p:cNvPr>
          <p:cNvSpPr/>
          <p:nvPr/>
        </p:nvSpPr>
        <p:spPr>
          <a:xfrm>
            <a:off x="0" y="936000"/>
            <a:ext cx="3042443" cy="11255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360000" tIns="0" rIns="360000" bIns="0" rtlCol="0" anchor="ctr" anchorCtr="0">
            <a:noAutofit/>
          </a:bodyPr>
          <a:lstStyle/>
          <a:p>
            <a:pPr algn="ctr">
              <a:lnSpc>
                <a:spcPts val="3600"/>
              </a:lnSpc>
              <a:spcBef>
                <a:spcPts val="1000"/>
              </a:spcBef>
            </a:pPr>
            <a:r>
              <a:rPr lang="de-CH" sz="3000" b="1" cap="all" spc="400" dirty="0" err="1">
                <a:solidFill>
                  <a:srgbClr val="FFFFFF"/>
                </a:solidFill>
                <a:latin typeface="+mj-lt"/>
                <a:ea typeface="Calibri" panose="020F0502020204030204" pitchFamily="34" charset="0"/>
                <a:cs typeface="Calibri" panose="020F0502020204030204" pitchFamily="34" charset="0"/>
              </a:rPr>
              <a:t>übersicht</a:t>
            </a:r>
            <a:r>
              <a:rPr lang="de-CH" sz="3000" b="1" dirty="0">
                <a:solidFill>
                  <a:srgbClr val="FFFFFF"/>
                </a:solidFill>
                <a:latin typeface="+mj-lt"/>
              </a:rPr>
              <a:t> </a:t>
            </a:r>
            <a:endParaRPr lang="en-US" sz="3000" b="1" spc="300" dirty="0">
              <a:solidFill>
                <a:srgbClr val="FFFFFF"/>
              </a:solidFill>
              <a:latin typeface="+mj-lt"/>
            </a:endParaRPr>
          </a:p>
        </p:txBody>
      </p:sp>
    </p:spTree>
    <p:extLst>
      <p:ext uri="{BB962C8B-B14F-4D97-AF65-F5344CB8AC3E}">
        <p14:creationId xmlns:p14="http://schemas.microsoft.com/office/powerpoint/2010/main" val="234077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E5F1D585-C0D8-6E45-A878-25484C947D74}"/>
              </a:ext>
            </a:extLst>
          </p:cNvPr>
          <p:cNvSpPr txBox="1">
            <a:spLocks/>
          </p:cNvSpPr>
          <p:nvPr/>
        </p:nvSpPr>
        <p:spPr>
          <a:xfrm>
            <a:off x="1919536" y="935236"/>
            <a:ext cx="9152697" cy="1345540"/>
          </a:xfrm>
          <a:prstGeom prst="rect">
            <a:avLst/>
          </a:prstGeom>
        </p:spPr>
        <p:txBody>
          <a:bodyPr anchor="ctr"/>
          <a:lstStyle>
            <a:lvl1pPr algn="l" defTabSz="914318" rtl="0" eaLnBrk="1" latinLnBrk="0" hangingPunct="1">
              <a:lnSpc>
                <a:spcPct val="80000"/>
              </a:lnSpc>
              <a:spcBef>
                <a:spcPct val="0"/>
              </a:spcBef>
              <a:buNone/>
              <a:defRPr sz="36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de-CH" sz="3000" dirty="0"/>
              <a:t>Vorstellung</a:t>
            </a:r>
            <a:r>
              <a:rPr lang="de-CH" sz="3000" dirty="0">
                <a:solidFill>
                  <a:schemeClr val="accent1"/>
                </a:solidFill>
              </a:rPr>
              <a:t> </a:t>
            </a:r>
          </a:p>
          <a:p>
            <a:r>
              <a:rPr lang="de-CH" sz="3000" dirty="0">
                <a:solidFill>
                  <a:schemeClr val="accent1"/>
                </a:solidFill>
              </a:rPr>
              <a:t>Terra </a:t>
            </a:r>
            <a:r>
              <a:rPr lang="de-CH" sz="3000" dirty="0" err="1">
                <a:solidFill>
                  <a:schemeClr val="accent1"/>
                </a:solidFill>
              </a:rPr>
              <a:t>helvetica</a:t>
            </a:r>
            <a:r>
              <a:rPr lang="de-CH" sz="3000" dirty="0">
                <a:solidFill>
                  <a:schemeClr val="accent1"/>
                </a:solidFill>
              </a:rPr>
              <a:t> Anlagestiftung und</a:t>
            </a:r>
          </a:p>
          <a:p>
            <a:r>
              <a:rPr lang="de-CH" sz="3000" dirty="0">
                <a:solidFill>
                  <a:schemeClr val="accent1"/>
                </a:solidFill>
              </a:rPr>
              <a:t>Anlagegruppe «wohnen </a:t>
            </a:r>
            <a:r>
              <a:rPr lang="de-CH" sz="3000" dirty="0" err="1">
                <a:solidFill>
                  <a:schemeClr val="accent1"/>
                </a:solidFill>
              </a:rPr>
              <a:t>schweiz</a:t>
            </a:r>
            <a:r>
              <a:rPr lang="de-CH" sz="3000" dirty="0">
                <a:solidFill>
                  <a:schemeClr val="accent1"/>
                </a:solidFill>
              </a:rPr>
              <a:t>»</a:t>
            </a:r>
          </a:p>
        </p:txBody>
      </p:sp>
      <p:grpSp>
        <p:nvGrpSpPr>
          <p:cNvPr id="3" name="Group 28">
            <a:extLst>
              <a:ext uri="{FF2B5EF4-FFF2-40B4-BE49-F238E27FC236}">
                <a16:creationId xmlns:a16="http://schemas.microsoft.com/office/drawing/2014/main" id="{2EEE2592-DDE3-57C0-EEF0-A4B85B60A5F4}"/>
              </a:ext>
            </a:extLst>
          </p:cNvPr>
          <p:cNvGrpSpPr/>
          <p:nvPr/>
        </p:nvGrpSpPr>
        <p:grpSpPr>
          <a:xfrm>
            <a:off x="2028824" y="2252681"/>
            <a:ext cx="2878635" cy="4021120"/>
            <a:chOff x="8482912" y="2440117"/>
            <a:chExt cx="2238377" cy="3747712"/>
          </a:xfrm>
          <a:solidFill>
            <a:srgbClr val="FFFFFF"/>
          </a:solidFill>
          <a:effectLst>
            <a:outerShdw blurRad="38100" dist="12700" dir="5400000" algn="t" rotWithShape="0">
              <a:prstClr val="black">
                <a:alpha val="15000"/>
              </a:prstClr>
            </a:outerShdw>
          </a:effectLst>
        </p:grpSpPr>
        <p:sp>
          <p:nvSpPr>
            <p:cNvPr id="4" name="Rectangle 29">
              <a:extLst>
                <a:ext uri="{FF2B5EF4-FFF2-40B4-BE49-F238E27FC236}">
                  <a16:creationId xmlns:a16="http://schemas.microsoft.com/office/drawing/2014/main" id="{B6CD4F5E-BE64-D6BF-7BBA-BB8B66BEBBAB}"/>
                </a:ext>
              </a:extLst>
            </p:cNvPr>
            <p:cNvSpPr/>
            <p:nvPr/>
          </p:nvSpPr>
          <p:spPr>
            <a:xfrm>
              <a:off x="8482913" y="2440117"/>
              <a:ext cx="2238376" cy="3747712"/>
            </a:xfrm>
            <a:prstGeom prst="rect">
              <a:avLst/>
            </a:prstGeom>
            <a:grpFill/>
            <a:ln>
              <a:noFill/>
            </a:ln>
            <a:effectLst>
              <a:outerShdw blurRad="762000" dist="2540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620000" rIns="180000" rtlCol="0" anchor="t"/>
            <a:lstStyle/>
            <a:p>
              <a:pPr algn="ctr">
                <a:spcBef>
                  <a:spcPts val="1000"/>
                </a:spcBef>
              </a:pPr>
              <a:r>
                <a:rPr lang="en-US" sz="1400" b="1" dirty="0">
                  <a:solidFill>
                    <a:schemeClr val="tx1"/>
                  </a:solidFill>
                </a:rPr>
                <a:t>André Schlatter </a:t>
              </a:r>
              <a:br>
                <a:rPr lang="en-US" sz="1400" b="1" dirty="0">
                  <a:solidFill>
                    <a:schemeClr val="tx1"/>
                  </a:solidFill>
                </a:rPr>
              </a:br>
              <a:r>
                <a:rPr lang="en-US" sz="1000" dirty="0" err="1">
                  <a:solidFill>
                    <a:schemeClr val="tx1"/>
                  </a:solidFill>
                </a:rPr>
                <a:t>Präsident</a:t>
              </a:r>
              <a:r>
                <a:rPr lang="en-US" sz="1000" dirty="0">
                  <a:solidFill>
                    <a:schemeClr val="tx1"/>
                  </a:solidFill>
                </a:rPr>
                <a:t> </a:t>
              </a:r>
              <a:r>
                <a:rPr lang="en-US" sz="1000" dirty="0" err="1">
                  <a:solidFill>
                    <a:schemeClr val="tx1"/>
                  </a:solidFill>
                </a:rPr>
                <a:t>Stiftungsrat</a:t>
              </a:r>
              <a:endParaRPr lang="en-US" sz="1000" dirty="0">
                <a:solidFill>
                  <a:schemeClr val="tx1"/>
                </a:solidFill>
              </a:endParaRPr>
            </a:p>
            <a:p>
              <a:pPr algn="ctr">
                <a:lnSpc>
                  <a:spcPct val="130000"/>
                </a:lnSpc>
                <a:spcBef>
                  <a:spcPts val="1000"/>
                </a:spcBef>
              </a:pPr>
              <a:endParaRPr lang="en-US" sz="1000" dirty="0">
                <a:solidFill>
                  <a:schemeClr val="tx1">
                    <a:alpha val="70000"/>
                  </a:schemeClr>
                </a:solidFill>
              </a:endParaRPr>
            </a:p>
          </p:txBody>
        </p:sp>
        <p:cxnSp>
          <p:nvCxnSpPr>
            <p:cNvPr id="5" name="Straight Connector 30">
              <a:extLst>
                <a:ext uri="{FF2B5EF4-FFF2-40B4-BE49-F238E27FC236}">
                  <a16:creationId xmlns:a16="http://schemas.microsoft.com/office/drawing/2014/main" id="{D5C4DA3E-E9FB-9A9C-9F68-D64E845F2738}"/>
                </a:ext>
              </a:extLst>
            </p:cNvPr>
            <p:cNvCxnSpPr/>
            <p:nvPr/>
          </p:nvCxnSpPr>
          <p:spPr>
            <a:xfrm>
              <a:off x="8482912" y="2466303"/>
              <a:ext cx="2235269" cy="0"/>
            </a:xfrm>
            <a:prstGeom prst="line">
              <a:avLst/>
            </a:prstGeom>
            <a:grpFill/>
            <a:ln w="635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26">
            <a:extLst>
              <a:ext uri="{FF2B5EF4-FFF2-40B4-BE49-F238E27FC236}">
                <a16:creationId xmlns:a16="http://schemas.microsoft.com/office/drawing/2014/main" id="{64DAB232-7379-9D0C-3CDA-D1E738BB681A}"/>
              </a:ext>
            </a:extLst>
          </p:cNvPr>
          <p:cNvGrpSpPr/>
          <p:nvPr/>
        </p:nvGrpSpPr>
        <p:grpSpPr>
          <a:xfrm>
            <a:off x="5167431" y="2252681"/>
            <a:ext cx="2878634" cy="4021120"/>
            <a:chOff x="6096000" y="2439791"/>
            <a:chExt cx="2238376" cy="3656428"/>
          </a:xfrm>
          <a:solidFill>
            <a:srgbClr val="FFFFFF"/>
          </a:solidFill>
        </p:grpSpPr>
        <p:sp>
          <p:nvSpPr>
            <p:cNvPr id="7" name="Rectangle 24">
              <a:extLst>
                <a:ext uri="{FF2B5EF4-FFF2-40B4-BE49-F238E27FC236}">
                  <a16:creationId xmlns:a16="http://schemas.microsoft.com/office/drawing/2014/main" id="{6661C369-D857-A49D-80E2-452B8880C524}"/>
                </a:ext>
              </a:extLst>
            </p:cNvPr>
            <p:cNvSpPr/>
            <p:nvPr/>
          </p:nvSpPr>
          <p:spPr>
            <a:xfrm>
              <a:off x="6096000" y="2439791"/>
              <a:ext cx="2238376" cy="3656428"/>
            </a:xfrm>
            <a:prstGeom prst="rect">
              <a:avLst/>
            </a:prstGeom>
            <a:grp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620000" rIns="180000" rtlCol="0" anchor="t"/>
            <a:lstStyle/>
            <a:p>
              <a:pPr algn="ctr">
                <a:spcBef>
                  <a:spcPts val="1000"/>
                </a:spcBef>
              </a:pPr>
              <a:r>
                <a:rPr lang="en-US" sz="1400" b="1" dirty="0">
                  <a:solidFill>
                    <a:schemeClr val="tx1"/>
                  </a:solidFill>
                </a:rPr>
                <a:t>Urs Rüdin </a:t>
              </a:r>
              <a:br>
                <a:rPr lang="en-US" sz="1400" b="1" dirty="0">
                  <a:solidFill>
                    <a:schemeClr val="tx1"/>
                  </a:solidFill>
                </a:rPr>
              </a:br>
              <a:r>
                <a:rPr lang="en-US" sz="1000" dirty="0" err="1">
                  <a:solidFill>
                    <a:schemeClr val="tx1"/>
                  </a:solidFill>
                </a:rPr>
                <a:t>Vizepräsident</a:t>
              </a:r>
              <a:r>
                <a:rPr lang="en-US" sz="1000" dirty="0">
                  <a:solidFill>
                    <a:schemeClr val="tx1"/>
                  </a:solidFill>
                </a:rPr>
                <a:t> </a:t>
              </a:r>
              <a:r>
                <a:rPr lang="en-US" sz="1000" dirty="0" err="1">
                  <a:solidFill>
                    <a:schemeClr val="tx1"/>
                  </a:solidFill>
                </a:rPr>
                <a:t>Stiftungsrat</a:t>
              </a:r>
              <a:endParaRPr lang="en-US" sz="1000" dirty="0">
                <a:solidFill>
                  <a:schemeClr val="tx1"/>
                </a:solidFill>
              </a:endParaRPr>
            </a:p>
            <a:p>
              <a:pPr algn="ctr">
                <a:lnSpc>
                  <a:spcPct val="130000"/>
                </a:lnSpc>
                <a:spcBef>
                  <a:spcPts val="1000"/>
                </a:spcBef>
              </a:pPr>
              <a:endParaRPr lang="en-US" sz="1000" dirty="0">
                <a:solidFill>
                  <a:schemeClr val="tx1">
                    <a:alpha val="70000"/>
                  </a:schemeClr>
                </a:solidFill>
              </a:endParaRPr>
            </a:p>
          </p:txBody>
        </p:sp>
        <p:cxnSp>
          <p:nvCxnSpPr>
            <p:cNvPr id="8" name="Straight Connector 25">
              <a:extLst>
                <a:ext uri="{FF2B5EF4-FFF2-40B4-BE49-F238E27FC236}">
                  <a16:creationId xmlns:a16="http://schemas.microsoft.com/office/drawing/2014/main" id="{F5BE6798-9C10-7CE4-1B8E-863D61D50459}"/>
                </a:ext>
              </a:extLst>
            </p:cNvPr>
            <p:cNvCxnSpPr/>
            <p:nvPr/>
          </p:nvCxnSpPr>
          <p:spPr>
            <a:xfrm>
              <a:off x="6096000" y="2465339"/>
              <a:ext cx="2234172" cy="0"/>
            </a:xfrm>
            <a:prstGeom prst="line">
              <a:avLst/>
            </a:prstGeom>
            <a:grpFill/>
            <a:ln w="6350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9" name="Grafik 8">
            <a:extLst>
              <a:ext uri="{FF2B5EF4-FFF2-40B4-BE49-F238E27FC236}">
                <a16:creationId xmlns:a16="http://schemas.microsoft.com/office/drawing/2014/main" id="{03AAA360-1297-A50C-86E5-61CC2D14B23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 t="5841" r="-1" b="20244"/>
          <a:stretch/>
        </p:blipFill>
        <p:spPr>
          <a:xfrm>
            <a:off x="6064045" y="2573572"/>
            <a:ext cx="1080000" cy="108000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effectLst>
            <a:outerShdw blurRad="762000" dist="254000" dir="5400000" algn="ctr" rotWithShape="0">
              <a:srgbClr val="000000">
                <a:alpha val="30000"/>
              </a:srgbClr>
            </a:outerShdw>
          </a:effectLst>
        </p:spPr>
      </p:pic>
      <p:pic>
        <p:nvPicPr>
          <p:cNvPr id="10" name="Grafik 9">
            <a:extLst>
              <a:ext uri="{FF2B5EF4-FFF2-40B4-BE49-F238E27FC236}">
                <a16:creationId xmlns:a16="http://schemas.microsoft.com/office/drawing/2014/main" id="{B08A0088-3A93-ACD5-6B36-4C8CC48457F0}"/>
              </a:ext>
            </a:extLst>
          </p:cNvPr>
          <p:cNvPicPr>
            <a:picLocks noChangeAspect="1"/>
          </p:cNvPicPr>
          <p:nvPr/>
        </p:nvPicPr>
        <p:blipFill rotWithShape="1">
          <a:blip r:embed="rId4">
            <a:extLst>
              <a:ext uri="{28A0092B-C50C-407E-A947-70E740481C1C}">
                <a14:useLocalDpi xmlns:a14="http://schemas.microsoft.com/office/drawing/2010/main" val="0"/>
              </a:ext>
            </a:extLst>
          </a:blip>
          <a:srcRect l="-5989" t="491" r="-15562" b="9837"/>
          <a:stretch/>
        </p:blipFill>
        <p:spPr>
          <a:xfrm>
            <a:off x="2840736" y="2573572"/>
            <a:ext cx="1087509" cy="108000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solidFill>
            <a:srgbClr val="D1D2D3"/>
          </a:solidFill>
          <a:effectLst>
            <a:outerShdw blurRad="762000" dist="254000" dir="5400000" algn="ctr" rotWithShape="0">
              <a:srgbClr val="000000">
                <a:alpha val="30000"/>
              </a:srgbClr>
            </a:outerShdw>
          </a:effectLst>
        </p:spPr>
      </p:pic>
      <p:grpSp>
        <p:nvGrpSpPr>
          <p:cNvPr id="11" name="Group 28">
            <a:extLst>
              <a:ext uri="{FF2B5EF4-FFF2-40B4-BE49-F238E27FC236}">
                <a16:creationId xmlns:a16="http://schemas.microsoft.com/office/drawing/2014/main" id="{2FF1D997-ACB6-9351-6DE8-7CF89555B4A5}"/>
              </a:ext>
            </a:extLst>
          </p:cNvPr>
          <p:cNvGrpSpPr/>
          <p:nvPr/>
        </p:nvGrpSpPr>
        <p:grpSpPr>
          <a:xfrm>
            <a:off x="8323584" y="2250408"/>
            <a:ext cx="2878635" cy="4021120"/>
            <a:chOff x="8482912" y="2440117"/>
            <a:chExt cx="2238377" cy="3747712"/>
          </a:xfrm>
          <a:solidFill>
            <a:srgbClr val="FFFFFF"/>
          </a:solidFill>
          <a:effectLst>
            <a:outerShdw blurRad="38100" dist="12700" dir="5400000" algn="t" rotWithShape="0">
              <a:prstClr val="black">
                <a:alpha val="15000"/>
              </a:prstClr>
            </a:outerShdw>
          </a:effectLst>
        </p:grpSpPr>
        <p:sp>
          <p:nvSpPr>
            <p:cNvPr id="12" name="Rectangle 29">
              <a:extLst>
                <a:ext uri="{FF2B5EF4-FFF2-40B4-BE49-F238E27FC236}">
                  <a16:creationId xmlns:a16="http://schemas.microsoft.com/office/drawing/2014/main" id="{C1B990F7-C93F-7124-D0B9-E8C5EC8D53B0}"/>
                </a:ext>
              </a:extLst>
            </p:cNvPr>
            <p:cNvSpPr/>
            <p:nvPr/>
          </p:nvSpPr>
          <p:spPr>
            <a:xfrm>
              <a:off x="8482913" y="2440117"/>
              <a:ext cx="2238376" cy="3747712"/>
            </a:xfrm>
            <a:prstGeom prst="rect">
              <a:avLst/>
            </a:prstGeom>
            <a:grpFill/>
            <a:ln>
              <a:noFill/>
            </a:ln>
            <a:effectLst>
              <a:outerShdw blurRad="762000" dist="2540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620000" rIns="180000" rtlCol="0" anchor="t"/>
            <a:lstStyle/>
            <a:p>
              <a:pPr algn="ctr">
                <a:spcBef>
                  <a:spcPts val="1000"/>
                </a:spcBef>
              </a:pPr>
              <a:r>
                <a:rPr lang="en-US" sz="1400" b="1" dirty="0">
                  <a:solidFill>
                    <a:schemeClr val="tx1"/>
                  </a:solidFill>
                </a:rPr>
                <a:t>Johann Candrian</a:t>
              </a:r>
              <a:br>
                <a:rPr lang="en-US" sz="1400" b="1" dirty="0">
                  <a:solidFill>
                    <a:schemeClr val="tx1"/>
                  </a:solidFill>
                </a:rPr>
              </a:br>
              <a:r>
                <a:rPr lang="en-US" sz="1000" dirty="0" err="1">
                  <a:solidFill>
                    <a:schemeClr val="tx1"/>
                  </a:solidFill>
                </a:rPr>
                <a:t>Geschäftsführer</a:t>
              </a:r>
              <a:r>
                <a:rPr lang="en-US" sz="1000" dirty="0">
                  <a:solidFill>
                    <a:schemeClr val="tx1"/>
                  </a:solidFill>
                </a:rPr>
                <a:t> / Portfolio-Manager</a:t>
              </a:r>
            </a:p>
          </p:txBody>
        </p:sp>
        <p:cxnSp>
          <p:nvCxnSpPr>
            <p:cNvPr id="13" name="Straight Connector 30">
              <a:extLst>
                <a:ext uri="{FF2B5EF4-FFF2-40B4-BE49-F238E27FC236}">
                  <a16:creationId xmlns:a16="http://schemas.microsoft.com/office/drawing/2014/main" id="{AB66869A-0253-7E87-D4A2-294948DB0820}"/>
                </a:ext>
              </a:extLst>
            </p:cNvPr>
            <p:cNvCxnSpPr/>
            <p:nvPr/>
          </p:nvCxnSpPr>
          <p:spPr>
            <a:xfrm>
              <a:off x="8482912" y="2466303"/>
              <a:ext cx="2235269" cy="0"/>
            </a:xfrm>
            <a:prstGeom prst="line">
              <a:avLst/>
            </a:prstGeom>
            <a:grpFill/>
            <a:ln w="6350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14" name="Grafik 13">
            <a:extLst>
              <a:ext uri="{FF2B5EF4-FFF2-40B4-BE49-F238E27FC236}">
                <a16:creationId xmlns:a16="http://schemas.microsoft.com/office/drawing/2014/main" id="{2FEA9ED2-3F14-AECE-5B4E-02231020D2F4}"/>
              </a:ext>
            </a:extLst>
          </p:cNvPr>
          <p:cNvPicPr preferRelativeResize="0">
            <a:picLocks/>
          </p:cNvPicPr>
          <p:nvPr/>
        </p:nvPicPr>
        <p:blipFill rotWithShape="1">
          <a:blip r:embed="rId5">
            <a:alphaModFix amt="85000"/>
            <a:extLst>
              <a:ext uri="{28A0092B-C50C-407E-A947-70E740481C1C}">
                <a14:useLocalDpi xmlns:a14="http://schemas.microsoft.com/office/drawing/2010/main" val="0"/>
              </a:ext>
            </a:extLst>
          </a:blip>
          <a:srcRect l="5029" r="5801" b="39516"/>
          <a:stretch/>
        </p:blipFill>
        <p:spPr>
          <a:xfrm>
            <a:off x="9222528" y="2591841"/>
            <a:ext cx="1080000" cy="108000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solidFill>
            <a:schemeClr val="bg1">
              <a:lumMod val="50000"/>
            </a:schemeClr>
          </a:solidFill>
          <a:effectLst>
            <a:outerShdw blurRad="762000" dist="254000" dir="5400000" algn="ctr" rotWithShape="0">
              <a:srgbClr val="000000">
                <a:alpha val="30000"/>
              </a:srgbClr>
            </a:outerShdw>
          </a:effectLst>
        </p:spPr>
      </p:pic>
    </p:spTree>
    <p:extLst>
      <p:ext uri="{BB962C8B-B14F-4D97-AF65-F5344CB8AC3E}">
        <p14:creationId xmlns:p14="http://schemas.microsoft.com/office/powerpoint/2010/main" val="120929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nodeType="withEffect">
                                  <p:stCondLst>
                                    <p:cond delay="1000"/>
                                  </p:stCondLst>
                                  <p:childTnLst>
                                    <p:animScale>
                                      <p:cBhvr>
                                        <p:cTn id="9" dur="500" fill="hold"/>
                                        <p:tgtEl>
                                          <p:spTgt spid="6"/>
                                        </p:tgtEl>
                                      </p:cBhvr>
                                      <p:by x="110000" y="110000"/>
                                    </p:animScale>
                                  </p:childTnLst>
                                </p:cTn>
                              </p:par>
                              <p:par>
                                <p:cTn id="10" presetID="22" presetClass="entr" presetSubtype="8" fill="hold"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6" presetClass="emph" presetSubtype="0" accel="50000" decel="50000" autoRev="1" fill="hold" nodeType="withEffect">
                                  <p:stCondLst>
                                    <p:cond delay="500"/>
                                  </p:stCondLst>
                                  <p:childTnLst>
                                    <p:animScale>
                                      <p:cBhvr>
                                        <p:cTn id="14" dur="500" fill="hold"/>
                                        <p:tgtEl>
                                          <p:spTgt spid="3"/>
                                        </p:tgtEl>
                                      </p:cBhvr>
                                      <p:by x="110000" y="110000"/>
                                    </p:animScale>
                                  </p:childTnLst>
                                </p:cTn>
                              </p:par>
                              <p:par>
                                <p:cTn id="15" presetID="22" presetClass="entr" presetSubtype="8" fill="hold" nodeType="withEffect">
                                  <p:stCondLst>
                                    <p:cond delay="10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nodeType="withEffect">
                                  <p:stCondLst>
                                    <p:cond delay="1000"/>
                                  </p:stCondLst>
                                  <p:childTnLst>
                                    <p:animScale>
                                      <p:cBhvr>
                                        <p:cTn id="19" dur="500" fill="hold"/>
                                        <p:tgtEl>
                                          <p:spTgt spid="10"/>
                                        </p:tgtEl>
                                      </p:cBhvr>
                                      <p:by x="105000" y="105000"/>
                                    </p:animScale>
                                  </p:childTnLst>
                                </p:cTn>
                              </p:par>
                              <p:par>
                                <p:cTn id="20" presetID="22" presetClass="entr" presetSubtype="8" fill="hold" nodeType="withEffect">
                                  <p:stCondLst>
                                    <p:cond delay="10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nodeType="withEffect">
                                  <p:stCondLst>
                                    <p:cond delay="1000"/>
                                  </p:stCondLst>
                                  <p:childTnLst>
                                    <p:animScale>
                                      <p:cBhvr>
                                        <p:cTn id="24" dur="500" fill="hold"/>
                                        <p:tgtEl>
                                          <p:spTgt spid="9"/>
                                        </p:tgtEl>
                                      </p:cBhvr>
                                      <p:by x="105000" y="105000"/>
                                    </p:animScale>
                                  </p:childTnLst>
                                </p:cTn>
                              </p:par>
                              <p:par>
                                <p:cTn id="25" presetID="22" presetClass="entr" presetSubtype="8" fill="hold" nodeType="withEffect">
                                  <p:stCondLst>
                                    <p:cond delay="50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6" presetClass="emph" presetSubtype="0" accel="50000" decel="50000" autoRev="1" fill="hold" nodeType="withEffect">
                                  <p:stCondLst>
                                    <p:cond delay="500"/>
                                  </p:stCondLst>
                                  <p:childTnLst>
                                    <p:animScale>
                                      <p:cBhvr>
                                        <p:cTn id="29" dur="5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4757F36-A9A7-BB45-ACE8-1DAF12911270}"/>
              </a:ext>
            </a:extLst>
          </p:cNvPr>
          <p:cNvSpPr txBox="1">
            <a:spLocks/>
          </p:cNvSpPr>
          <p:nvPr/>
        </p:nvSpPr>
        <p:spPr>
          <a:xfrm>
            <a:off x="1928811" y="1311246"/>
            <a:ext cx="9152695" cy="682098"/>
          </a:xfrm>
          <a:prstGeom prst="rect">
            <a:avLst/>
          </a:prstGeom>
        </p:spPr>
        <p:txBody>
          <a:bodyPr/>
          <a:lstStyle>
            <a:lvl1pPr algn="l" defTabSz="914318" rtl="0" eaLnBrk="1" latinLnBrk="0" hangingPunct="1">
              <a:lnSpc>
                <a:spcPct val="80000"/>
              </a:lnSpc>
              <a:spcBef>
                <a:spcPct val="0"/>
              </a:spcBef>
              <a:buNone/>
              <a:defRPr sz="30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err="1"/>
              <a:t>Anlagekonzept</a:t>
            </a:r>
            <a:r>
              <a:rPr lang="en-US" dirty="0">
                <a:solidFill>
                  <a:schemeClr val="accent1"/>
                </a:solidFill>
              </a:rPr>
              <a:t> </a:t>
            </a:r>
            <a:br>
              <a:rPr lang="en-US" dirty="0">
                <a:solidFill>
                  <a:schemeClr val="accent1"/>
                </a:solidFill>
              </a:rPr>
            </a:br>
            <a:r>
              <a:rPr lang="de-CH" dirty="0">
                <a:solidFill>
                  <a:schemeClr val="accent1"/>
                </a:solidFill>
              </a:rPr>
              <a:t>Anlagegruppe «Wohnen </a:t>
            </a:r>
            <a:r>
              <a:rPr lang="de-CH" dirty="0" err="1">
                <a:solidFill>
                  <a:schemeClr val="accent1"/>
                </a:solidFill>
              </a:rPr>
              <a:t>schweiz</a:t>
            </a:r>
            <a:r>
              <a:rPr lang="de-CH" dirty="0">
                <a:solidFill>
                  <a:schemeClr val="accent1"/>
                </a:solidFill>
              </a:rPr>
              <a:t>»</a:t>
            </a:r>
            <a:endParaRPr lang="en-US" dirty="0">
              <a:solidFill>
                <a:schemeClr val="accent1"/>
              </a:solidFill>
            </a:endParaRPr>
          </a:p>
        </p:txBody>
      </p:sp>
      <p:sp>
        <p:nvSpPr>
          <p:cNvPr id="16" name="TextBox 30">
            <a:extLst>
              <a:ext uri="{FF2B5EF4-FFF2-40B4-BE49-F238E27FC236}">
                <a16:creationId xmlns:a16="http://schemas.microsoft.com/office/drawing/2014/main" id="{F406AF0E-38C0-0D4E-915F-3A942DCF5B32}"/>
              </a:ext>
            </a:extLst>
          </p:cNvPr>
          <p:cNvSpPr txBox="1"/>
          <p:nvPr/>
        </p:nvSpPr>
        <p:spPr>
          <a:xfrm>
            <a:off x="2106363" y="2348880"/>
            <a:ext cx="3720768" cy="1793431"/>
          </a:xfrm>
          <a:prstGeom prst="rect">
            <a:avLst/>
          </a:prstGeom>
          <a:noFill/>
        </p:spPr>
        <p:txBody>
          <a:bodyPr wrap="square" lIns="0" tIns="36000" rIns="216000" bIns="36000" rtlCol="0">
            <a:spAutoFit/>
          </a:bodyPr>
          <a:lstStyle/>
          <a:p>
            <a:pPr>
              <a:lnSpc>
                <a:spcPct val="130000"/>
              </a:lnSpc>
              <a:spcBef>
                <a:spcPts val="1000"/>
              </a:spcBef>
            </a:pPr>
            <a:r>
              <a:rPr lang="en-US" sz="1400" b="1" dirty="0"/>
              <a:t>Ertragsperspektiven</a:t>
            </a:r>
          </a:p>
          <a:p>
            <a:pPr>
              <a:lnSpc>
                <a:spcPct val="130000"/>
              </a:lnSpc>
              <a:spcBef>
                <a:spcPts val="1000"/>
              </a:spcBef>
            </a:pPr>
            <a:r>
              <a:rPr lang="en-US" sz="1000" dirty="0" err="1"/>
              <a:t>Investitionen</a:t>
            </a:r>
            <a:r>
              <a:rPr lang="en-US" sz="1000" dirty="0"/>
              <a:t> </a:t>
            </a:r>
            <a:r>
              <a:rPr lang="en-US" sz="1000" dirty="0" err="1"/>
              <a:t>erfolgen</a:t>
            </a:r>
            <a:r>
              <a:rPr lang="en-US" sz="1000" dirty="0"/>
              <a:t> in </a:t>
            </a:r>
            <a:r>
              <a:rPr lang="en-US" sz="1000" b="1" dirty="0" err="1"/>
              <a:t>Bestandsliegenschaften</a:t>
            </a:r>
            <a:r>
              <a:rPr lang="en-US" sz="1000" b="1" dirty="0"/>
              <a:t> </a:t>
            </a:r>
            <a:r>
              <a:rPr lang="en-US" sz="1000" b="1" dirty="0" err="1"/>
              <a:t>mit</a:t>
            </a:r>
            <a:r>
              <a:rPr lang="en-US" sz="1000" b="1" dirty="0"/>
              <a:t> </a:t>
            </a:r>
            <a:r>
              <a:rPr lang="en-US" sz="1000" b="1" dirty="0" err="1"/>
              <a:t>nachhaltigen</a:t>
            </a:r>
            <a:r>
              <a:rPr lang="en-US" sz="1000" b="1" dirty="0"/>
              <a:t> </a:t>
            </a:r>
            <a:r>
              <a:rPr lang="en-US" sz="1000" b="1" dirty="0" err="1"/>
              <a:t>Ertragsperspektiven</a:t>
            </a:r>
            <a:r>
              <a:rPr lang="en-US" sz="1000" dirty="0"/>
              <a:t> </a:t>
            </a:r>
            <a:r>
              <a:rPr lang="en-US" sz="1000" dirty="0" err="1"/>
              <a:t>wie</a:t>
            </a:r>
            <a:r>
              <a:rPr lang="en-US" sz="1000" dirty="0"/>
              <a:t> </a:t>
            </a:r>
            <a:r>
              <a:rPr lang="en-US" sz="1000" dirty="0" err="1"/>
              <a:t>auch</a:t>
            </a:r>
            <a:r>
              <a:rPr lang="en-US" sz="1000" dirty="0"/>
              <a:t> in </a:t>
            </a:r>
            <a:r>
              <a:rPr lang="en-US" sz="1000" b="1" dirty="0" err="1"/>
              <a:t>Bestandsliegenschaften</a:t>
            </a:r>
            <a:r>
              <a:rPr lang="en-US" sz="1000" b="1" dirty="0"/>
              <a:t> </a:t>
            </a:r>
            <a:r>
              <a:rPr lang="en-US" sz="1000" b="1" dirty="0" err="1"/>
              <a:t>mit</a:t>
            </a:r>
            <a:r>
              <a:rPr lang="en-US" sz="1000" b="1" dirty="0"/>
              <a:t> </a:t>
            </a:r>
            <a:r>
              <a:rPr lang="en-US" sz="1000" b="1" dirty="0" err="1"/>
              <a:t>Entwicklungspotential</a:t>
            </a:r>
            <a:r>
              <a:rPr lang="en-US" sz="1000" dirty="0"/>
              <a:t>. </a:t>
            </a:r>
            <a:r>
              <a:rPr lang="en-US" sz="1000" dirty="0" err="1"/>
              <a:t>Ziel</a:t>
            </a:r>
            <a:r>
              <a:rPr lang="en-US" sz="1000" dirty="0"/>
              <a:t> </a:t>
            </a:r>
            <a:r>
              <a:rPr lang="en-US" sz="1000" dirty="0" err="1"/>
              <a:t>ist</a:t>
            </a:r>
            <a:r>
              <a:rPr lang="en-US" sz="1000" dirty="0"/>
              <a:t>, </a:t>
            </a:r>
            <a:r>
              <a:rPr lang="en-US" sz="1000" dirty="0" err="1"/>
              <a:t>dass</a:t>
            </a:r>
            <a:r>
              <a:rPr lang="en-US" sz="1000" dirty="0"/>
              <a:t> in den </a:t>
            </a:r>
            <a:r>
              <a:rPr lang="en-US" sz="1000" b="1" dirty="0" err="1"/>
              <a:t>nächsten</a:t>
            </a:r>
            <a:r>
              <a:rPr lang="en-US" sz="1000" b="1" dirty="0"/>
              <a:t> 5 Jahren </a:t>
            </a:r>
            <a:r>
              <a:rPr lang="en-US" sz="1000" b="1" dirty="0" err="1"/>
              <a:t>keine</a:t>
            </a:r>
            <a:r>
              <a:rPr lang="en-US" sz="1000" b="1" dirty="0"/>
              <a:t> </a:t>
            </a:r>
            <a:r>
              <a:rPr lang="en-US" sz="1000" dirty="0" err="1"/>
              <a:t>grösseren</a:t>
            </a:r>
            <a:r>
              <a:rPr lang="en-US" sz="1000" dirty="0"/>
              <a:t> </a:t>
            </a:r>
            <a:r>
              <a:rPr lang="en-US" sz="1000" dirty="0" err="1"/>
              <a:t>Sanierungs</a:t>
            </a:r>
            <a:r>
              <a:rPr lang="en-US" sz="1000" dirty="0"/>
              <a:t>- resp. </a:t>
            </a:r>
            <a:r>
              <a:rPr lang="en-US" sz="1000" dirty="0" err="1"/>
              <a:t>Umbaumassnahmen</a:t>
            </a:r>
            <a:r>
              <a:rPr lang="en-US" sz="1000" dirty="0"/>
              <a:t> </a:t>
            </a:r>
            <a:r>
              <a:rPr lang="en-US" sz="1000" dirty="0" err="1"/>
              <a:t>anstehen</a:t>
            </a:r>
            <a:r>
              <a:rPr lang="en-US" sz="1000" dirty="0"/>
              <a:t>. Alle </a:t>
            </a:r>
            <a:r>
              <a:rPr lang="en-US" sz="1000" dirty="0" err="1"/>
              <a:t>Liegenschaften</a:t>
            </a:r>
            <a:r>
              <a:rPr lang="en-US" sz="1000" dirty="0"/>
              <a:t> </a:t>
            </a:r>
            <a:r>
              <a:rPr lang="en-US" sz="1000" dirty="0" err="1"/>
              <a:t>sollen</a:t>
            </a:r>
            <a:r>
              <a:rPr lang="en-US" sz="1000" dirty="0"/>
              <a:t> </a:t>
            </a:r>
            <a:r>
              <a:rPr lang="en-US" sz="1000" b="1" dirty="0" err="1"/>
              <a:t>neuwertig</a:t>
            </a:r>
            <a:r>
              <a:rPr lang="en-US" sz="1000" b="1" dirty="0"/>
              <a:t> </a:t>
            </a:r>
            <a:r>
              <a:rPr lang="en-US" sz="1000" b="1" dirty="0" err="1"/>
              <a:t>oder</a:t>
            </a:r>
            <a:r>
              <a:rPr lang="en-US" sz="1000" b="1" dirty="0"/>
              <a:t> neu</a:t>
            </a:r>
            <a:r>
              <a:rPr lang="en-US" sz="1000" dirty="0"/>
              <a:t> sein.</a:t>
            </a:r>
          </a:p>
          <a:p>
            <a:pPr>
              <a:lnSpc>
                <a:spcPct val="130000"/>
              </a:lnSpc>
              <a:spcBef>
                <a:spcPts val="1000"/>
              </a:spcBef>
            </a:pPr>
            <a:endParaRPr lang="en-US" sz="1000" b="1" dirty="0">
              <a:solidFill>
                <a:schemeClr val="tx1">
                  <a:alpha val="70000"/>
                </a:schemeClr>
              </a:solidFill>
            </a:endParaRPr>
          </a:p>
        </p:txBody>
      </p:sp>
      <p:sp>
        <p:nvSpPr>
          <p:cNvPr id="17" name="TextBox 31">
            <a:extLst>
              <a:ext uri="{FF2B5EF4-FFF2-40B4-BE49-F238E27FC236}">
                <a16:creationId xmlns:a16="http://schemas.microsoft.com/office/drawing/2014/main" id="{2896C6FE-B140-E347-8FB7-A5ADD91DBE01}"/>
              </a:ext>
            </a:extLst>
          </p:cNvPr>
          <p:cNvSpPr txBox="1"/>
          <p:nvPr/>
        </p:nvSpPr>
        <p:spPr>
          <a:xfrm>
            <a:off x="2106363" y="4068066"/>
            <a:ext cx="3720768" cy="1665190"/>
          </a:xfrm>
          <a:prstGeom prst="rect">
            <a:avLst/>
          </a:prstGeom>
          <a:noFill/>
        </p:spPr>
        <p:txBody>
          <a:bodyPr wrap="square" lIns="0" tIns="36000" rIns="216000" bIns="36000" rtlCol="0">
            <a:spAutoFit/>
          </a:bodyPr>
          <a:lstStyle/>
          <a:p>
            <a:pPr>
              <a:lnSpc>
                <a:spcPct val="130000"/>
              </a:lnSpc>
              <a:spcBef>
                <a:spcPts val="1000"/>
              </a:spcBef>
            </a:pPr>
            <a:r>
              <a:rPr lang="en-US" sz="1400" b="1" dirty="0"/>
              <a:t>Neubau- und Entwicklungsprojekte </a:t>
            </a:r>
          </a:p>
          <a:p>
            <a:pPr>
              <a:lnSpc>
                <a:spcPct val="130000"/>
              </a:lnSpc>
              <a:spcBef>
                <a:spcPts val="1000"/>
              </a:spcBef>
            </a:pPr>
            <a:r>
              <a:rPr lang="en-US" sz="1000" dirty="0"/>
              <a:t>Komplementär soll auch gezielt in </a:t>
            </a:r>
            <a:r>
              <a:rPr lang="en-US" sz="1000" b="1" dirty="0"/>
              <a:t>Neubau- und Entwicklungsprojekte </a:t>
            </a:r>
            <a:r>
              <a:rPr lang="en-US" sz="1000" dirty="0"/>
              <a:t>investiert werden. Dabei kann auch in Grundstücke investiert werden, für die noch keine rechtskräftige Baubewilligung vorliegt. Solche Grundstücke müssen jedoch in Bauzonen im Sinne des Bundesgesetzes über die Raumplanung gelegen sein und über eine entsprechende Erschliessung verfügen.</a:t>
            </a:r>
          </a:p>
        </p:txBody>
      </p:sp>
      <p:sp>
        <p:nvSpPr>
          <p:cNvPr id="18" name="TextBox 32">
            <a:extLst>
              <a:ext uri="{FF2B5EF4-FFF2-40B4-BE49-F238E27FC236}">
                <a16:creationId xmlns:a16="http://schemas.microsoft.com/office/drawing/2014/main" id="{ECDB18B2-954F-5F46-A375-CDF4694F7EF1}"/>
              </a:ext>
            </a:extLst>
          </p:cNvPr>
          <p:cNvSpPr txBox="1"/>
          <p:nvPr/>
        </p:nvSpPr>
        <p:spPr>
          <a:xfrm>
            <a:off x="7183187" y="2348880"/>
            <a:ext cx="3998333" cy="1265081"/>
          </a:xfrm>
          <a:prstGeom prst="rect">
            <a:avLst/>
          </a:prstGeom>
          <a:noFill/>
        </p:spPr>
        <p:txBody>
          <a:bodyPr wrap="square" lIns="0" tIns="36000" rIns="216000" bIns="36000" rtlCol="0">
            <a:spAutoFit/>
          </a:bodyPr>
          <a:lstStyle/>
          <a:p>
            <a:pPr>
              <a:lnSpc>
                <a:spcPct val="130000"/>
              </a:lnSpc>
              <a:spcBef>
                <a:spcPts val="1000"/>
              </a:spcBef>
            </a:pPr>
            <a:r>
              <a:rPr lang="en-US" sz="1400" b="1" dirty="0"/>
              <a:t>Trends</a:t>
            </a:r>
          </a:p>
          <a:p>
            <a:pPr>
              <a:lnSpc>
                <a:spcPct val="130000"/>
              </a:lnSpc>
              <a:spcBef>
                <a:spcPts val="1000"/>
              </a:spcBef>
            </a:pPr>
            <a:r>
              <a:rPr lang="en-US" sz="1000" dirty="0"/>
              <a:t>Als erweiterte Grundlage sollen </a:t>
            </a:r>
            <a:r>
              <a:rPr lang="en-US" sz="1000" b="1" dirty="0"/>
              <a:t>Trends</a:t>
            </a:r>
            <a:r>
              <a:rPr lang="en-US" sz="1000" dirty="0"/>
              <a:t>, welche durch ein stetig wandelndes Marktumfeld entstehen und folglich auf die Nutzermärkte wie auch auf Investorenbedürfnisse Einfluss nehmen</a:t>
            </a:r>
            <a:r>
              <a:rPr lang="en-US" sz="1000" b="1" dirty="0"/>
              <a:t>, zur Identifikation von neuen und chancenreichen Immobilieninvestitionsformen</a:t>
            </a:r>
            <a:r>
              <a:rPr lang="en-US" sz="1000" dirty="0"/>
              <a:t> dienen</a:t>
            </a:r>
            <a:r>
              <a:rPr lang="en-US" sz="1000" dirty="0">
                <a:solidFill>
                  <a:schemeClr val="tx1">
                    <a:alpha val="70000"/>
                  </a:schemeClr>
                </a:solidFill>
              </a:rPr>
              <a:t>.</a:t>
            </a:r>
          </a:p>
        </p:txBody>
      </p:sp>
      <p:sp>
        <p:nvSpPr>
          <p:cNvPr id="19" name="TextBox 33">
            <a:extLst>
              <a:ext uri="{FF2B5EF4-FFF2-40B4-BE49-F238E27FC236}">
                <a16:creationId xmlns:a16="http://schemas.microsoft.com/office/drawing/2014/main" id="{8BF0870C-6159-C047-8427-30CE4707DC55}"/>
              </a:ext>
            </a:extLst>
          </p:cNvPr>
          <p:cNvSpPr txBox="1"/>
          <p:nvPr/>
        </p:nvSpPr>
        <p:spPr>
          <a:xfrm>
            <a:off x="7183187" y="3788620"/>
            <a:ext cx="3998333" cy="1065026"/>
          </a:xfrm>
          <a:prstGeom prst="rect">
            <a:avLst/>
          </a:prstGeom>
          <a:noFill/>
        </p:spPr>
        <p:txBody>
          <a:bodyPr wrap="square" lIns="0" tIns="36000" rIns="216000" bIns="36000" rtlCol="0">
            <a:spAutoFit/>
          </a:bodyPr>
          <a:lstStyle/>
          <a:p>
            <a:pPr>
              <a:lnSpc>
                <a:spcPct val="130000"/>
              </a:lnSpc>
              <a:spcBef>
                <a:spcPts val="1000"/>
              </a:spcBef>
            </a:pPr>
            <a:r>
              <a:rPr lang="en-US" sz="1400" b="1" dirty="0"/>
              <a:t>Managementansatz</a:t>
            </a:r>
          </a:p>
          <a:p>
            <a:pPr>
              <a:lnSpc>
                <a:spcPct val="130000"/>
              </a:lnSpc>
              <a:spcBef>
                <a:spcPts val="1000"/>
              </a:spcBef>
            </a:pPr>
            <a:r>
              <a:rPr lang="en-US" sz="1000" dirty="0"/>
              <a:t>Mittels eines </a:t>
            </a:r>
            <a:r>
              <a:rPr lang="en-US" sz="1000" b="1" dirty="0"/>
              <a:t>ganzheitlichen und aktiven Managementansatzes </a:t>
            </a:r>
            <a:r>
              <a:rPr lang="en-US" sz="1000" dirty="0"/>
              <a:t>verfolgt die Stiftung das Ziel, ihren Anlegern einen nachhaltigen Mehrwert zu erwirtschaften.</a:t>
            </a:r>
          </a:p>
        </p:txBody>
      </p:sp>
      <p:sp>
        <p:nvSpPr>
          <p:cNvPr id="29" name="TextBox 33">
            <a:extLst>
              <a:ext uri="{FF2B5EF4-FFF2-40B4-BE49-F238E27FC236}">
                <a16:creationId xmlns:a16="http://schemas.microsoft.com/office/drawing/2014/main" id="{64694442-6B83-AA4A-84A0-7A3A79815086}"/>
              </a:ext>
            </a:extLst>
          </p:cNvPr>
          <p:cNvSpPr txBox="1"/>
          <p:nvPr/>
        </p:nvSpPr>
        <p:spPr>
          <a:xfrm>
            <a:off x="7183187" y="5075984"/>
            <a:ext cx="3998333" cy="1593376"/>
          </a:xfrm>
          <a:prstGeom prst="rect">
            <a:avLst/>
          </a:prstGeom>
          <a:noFill/>
        </p:spPr>
        <p:txBody>
          <a:bodyPr wrap="square" lIns="0" tIns="36000" rIns="216000" bIns="36000" rtlCol="0">
            <a:spAutoFit/>
          </a:bodyPr>
          <a:lstStyle/>
          <a:p>
            <a:pPr>
              <a:lnSpc>
                <a:spcPct val="130000"/>
              </a:lnSpc>
              <a:spcBef>
                <a:spcPts val="1000"/>
              </a:spcBef>
            </a:pPr>
            <a:r>
              <a:rPr lang="en-US" sz="1400" b="1" dirty="0"/>
              <a:t>Wiedervermietbarkeit</a:t>
            </a:r>
          </a:p>
          <a:p>
            <a:pPr>
              <a:lnSpc>
                <a:spcPct val="130000"/>
              </a:lnSpc>
              <a:spcBef>
                <a:spcPts val="1000"/>
              </a:spcBef>
            </a:pPr>
            <a:r>
              <a:rPr lang="en-US" sz="1000" dirty="0"/>
              <a:t>Die Mietzinse sollen im bezahlbaren Bereich liegen, wodurch die </a:t>
            </a:r>
            <a:r>
              <a:rPr lang="en-US" sz="1000" b="1" dirty="0"/>
              <a:t>Wiedervermietbarkeit</a:t>
            </a:r>
            <a:r>
              <a:rPr lang="en-US" sz="1000" dirty="0"/>
              <a:t> jederzeit in jeder Wirtschafts- resp. Zinslage gewährleistet sein soll. Die aktuelle Lage zeigt in aller Deutlichkeit auf, was die Auswirkungen auf die Zahlungsfähigkeit der Mieter sein können.</a:t>
            </a:r>
          </a:p>
          <a:p>
            <a:pPr>
              <a:lnSpc>
                <a:spcPct val="130000"/>
              </a:lnSpc>
              <a:spcBef>
                <a:spcPts val="1000"/>
              </a:spcBef>
            </a:pPr>
            <a:endParaRPr lang="en-US" sz="1000" dirty="0">
              <a:solidFill>
                <a:schemeClr val="tx1">
                  <a:alpha val="70000"/>
                </a:schemeClr>
              </a:solidFill>
            </a:endParaRPr>
          </a:p>
        </p:txBody>
      </p:sp>
      <p:grpSp>
        <p:nvGrpSpPr>
          <p:cNvPr id="34" name="Gruppieren 33">
            <a:extLst>
              <a:ext uri="{FF2B5EF4-FFF2-40B4-BE49-F238E27FC236}">
                <a16:creationId xmlns:a16="http://schemas.microsoft.com/office/drawing/2014/main" id="{CBD3A257-7375-4444-8781-A55917661752}"/>
              </a:ext>
            </a:extLst>
          </p:cNvPr>
          <p:cNvGrpSpPr/>
          <p:nvPr/>
        </p:nvGrpSpPr>
        <p:grpSpPr>
          <a:xfrm>
            <a:off x="1128265" y="2420889"/>
            <a:ext cx="719263" cy="720079"/>
            <a:chOff x="1019175" y="2467728"/>
            <a:chExt cx="818319" cy="818319"/>
          </a:xfrm>
        </p:grpSpPr>
        <p:sp>
          <p:nvSpPr>
            <p:cNvPr id="35" name="Oval 32">
              <a:extLst>
                <a:ext uri="{FF2B5EF4-FFF2-40B4-BE49-F238E27FC236}">
                  <a16:creationId xmlns:a16="http://schemas.microsoft.com/office/drawing/2014/main" id="{3D41EECD-8A12-4938-BE5F-75B457646048}"/>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36" name="Shape 3612">
              <a:extLst>
                <a:ext uri="{FF2B5EF4-FFF2-40B4-BE49-F238E27FC236}">
                  <a16:creationId xmlns:a16="http://schemas.microsoft.com/office/drawing/2014/main" id="{13302EB9-2D8F-4B4B-8094-ED3ABCE7DED8}"/>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grpSp>
        <p:nvGrpSpPr>
          <p:cNvPr id="37" name="Gruppieren 36">
            <a:extLst>
              <a:ext uri="{FF2B5EF4-FFF2-40B4-BE49-F238E27FC236}">
                <a16:creationId xmlns:a16="http://schemas.microsoft.com/office/drawing/2014/main" id="{57175B66-808C-4513-9468-D8FE0F65BB14}"/>
              </a:ext>
            </a:extLst>
          </p:cNvPr>
          <p:cNvGrpSpPr/>
          <p:nvPr/>
        </p:nvGrpSpPr>
        <p:grpSpPr>
          <a:xfrm>
            <a:off x="1127448" y="4149081"/>
            <a:ext cx="719263" cy="720079"/>
            <a:chOff x="1019175" y="2467728"/>
            <a:chExt cx="818319" cy="818319"/>
          </a:xfrm>
        </p:grpSpPr>
        <p:sp>
          <p:nvSpPr>
            <p:cNvPr id="38" name="Oval 32">
              <a:extLst>
                <a:ext uri="{FF2B5EF4-FFF2-40B4-BE49-F238E27FC236}">
                  <a16:creationId xmlns:a16="http://schemas.microsoft.com/office/drawing/2014/main" id="{53B2D800-F80F-448F-B5F7-176A3471C8E3}"/>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39" name="Shape 3612">
              <a:extLst>
                <a:ext uri="{FF2B5EF4-FFF2-40B4-BE49-F238E27FC236}">
                  <a16:creationId xmlns:a16="http://schemas.microsoft.com/office/drawing/2014/main" id="{E629E45F-F9F9-4727-B8C8-165F8D04DB7E}"/>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grpSp>
        <p:nvGrpSpPr>
          <p:cNvPr id="40" name="Gruppieren 39">
            <a:extLst>
              <a:ext uri="{FF2B5EF4-FFF2-40B4-BE49-F238E27FC236}">
                <a16:creationId xmlns:a16="http://schemas.microsoft.com/office/drawing/2014/main" id="{A27AFA70-96B5-4DA0-A1B2-10669A388B6F}"/>
              </a:ext>
            </a:extLst>
          </p:cNvPr>
          <p:cNvGrpSpPr/>
          <p:nvPr/>
        </p:nvGrpSpPr>
        <p:grpSpPr>
          <a:xfrm>
            <a:off x="6240833" y="5157192"/>
            <a:ext cx="719263" cy="720079"/>
            <a:chOff x="1019175" y="2467728"/>
            <a:chExt cx="818319" cy="818319"/>
          </a:xfrm>
        </p:grpSpPr>
        <p:sp>
          <p:nvSpPr>
            <p:cNvPr id="41" name="Oval 32">
              <a:extLst>
                <a:ext uri="{FF2B5EF4-FFF2-40B4-BE49-F238E27FC236}">
                  <a16:creationId xmlns:a16="http://schemas.microsoft.com/office/drawing/2014/main" id="{F5B8BE00-694C-4C14-BC09-621AE28CA050}"/>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42" name="Shape 3612">
              <a:extLst>
                <a:ext uri="{FF2B5EF4-FFF2-40B4-BE49-F238E27FC236}">
                  <a16:creationId xmlns:a16="http://schemas.microsoft.com/office/drawing/2014/main" id="{C2A52A36-CD93-47D8-B856-1645654C04F2}"/>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grpSp>
        <p:nvGrpSpPr>
          <p:cNvPr id="43" name="Gruppieren 42">
            <a:extLst>
              <a:ext uri="{FF2B5EF4-FFF2-40B4-BE49-F238E27FC236}">
                <a16:creationId xmlns:a16="http://schemas.microsoft.com/office/drawing/2014/main" id="{8785B6CD-45C5-4AC6-8FB0-3370D402C046}"/>
              </a:ext>
            </a:extLst>
          </p:cNvPr>
          <p:cNvGrpSpPr/>
          <p:nvPr/>
        </p:nvGrpSpPr>
        <p:grpSpPr>
          <a:xfrm>
            <a:off x="6240833" y="3933057"/>
            <a:ext cx="719263" cy="720079"/>
            <a:chOff x="1019175" y="2467728"/>
            <a:chExt cx="818319" cy="818319"/>
          </a:xfrm>
        </p:grpSpPr>
        <p:sp>
          <p:nvSpPr>
            <p:cNvPr id="44" name="Oval 32">
              <a:extLst>
                <a:ext uri="{FF2B5EF4-FFF2-40B4-BE49-F238E27FC236}">
                  <a16:creationId xmlns:a16="http://schemas.microsoft.com/office/drawing/2014/main" id="{7784B836-DCF9-4A91-8CB7-A6CE0F26D46D}"/>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45" name="Shape 3612">
              <a:extLst>
                <a:ext uri="{FF2B5EF4-FFF2-40B4-BE49-F238E27FC236}">
                  <a16:creationId xmlns:a16="http://schemas.microsoft.com/office/drawing/2014/main" id="{2E4EEF08-43A7-4A07-B0AF-066CE6820B27}"/>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grpSp>
        <p:nvGrpSpPr>
          <p:cNvPr id="46" name="Gruppieren 45">
            <a:extLst>
              <a:ext uri="{FF2B5EF4-FFF2-40B4-BE49-F238E27FC236}">
                <a16:creationId xmlns:a16="http://schemas.microsoft.com/office/drawing/2014/main" id="{BB0BCAF2-1938-4669-947B-EF135192C0F4}"/>
              </a:ext>
            </a:extLst>
          </p:cNvPr>
          <p:cNvGrpSpPr/>
          <p:nvPr/>
        </p:nvGrpSpPr>
        <p:grpSpPr>
          <a:xfrm>
            <a:off x="6195056" y="2492897"/>
            <a:ext cx="719263" cy="720079"/>
            <a:chOff x="1019175" y="2467728"/>
            <a:chExt cx="818319" cy="818319"/>
          </a:xfrm>
        </p:grpSpPr>
        <p:sp>
          <p:nvSpPr>
            <p:cNvPr id="47" name="Oval 32">
              <a:extLst>
                <a:ext uri="{FF2B5EF4-FFF2-40B4-BE49-F238E27FC236}">
                  <a16:creationId xmlns:a16="http://schemas.microsoft.com/office/drawing/2014/main" id="{9900B627-5FD1-427D-8060-9B89C3738332}"/>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48" name="Shape 3612">
              <a:extLst>
                <a:ext uri="{FF2B5EF4-FFF2-40B4-BE49-F238E27FC236}">
                  <a16:creationId xmlns:a16="http://schemas.microsoft.com/office/drawing/2014/main" id="{27F091C0-4889-47AC-83F8-0D10B3A7C782}"/>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spTree>
    <p:extLst>
      <p:ext uri="{BB962C8B-B14F-4D97-AF65-F5344CB8AC3E}">
        <p14:creationId xmlns:p14="http://schemas.microsoft.com/office/powerpoint/2010/main" val="82293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8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11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1+#ppt_w/2"/>
                                          </p:val>
                                        </p:tav>
                                        <p:tav tm="100000">
                                          <p:val>
                                            <p:strVal val="#ppt_x"/>
                                          </p:val>
                                        </p:tav>
                                      </p:tavLst>
                                    </p:anim>
                                    <p:anim calcmode="lin" valueType="num">
                                      <p:cBhvr additive="base">
                                        <p:cTn id="16" dur="10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2" decel="50000" fill="hold" grpId="0" nodeType="withEffect">
                                  <p:stCondLst>
                                    <p:cond delay="14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1+#ppt_w/2"/>
                                          </p:val>
                                        </p:tav>
                                        <p:tav tm="100000">
                                          <p:val>
                                            <p:strVal val="#ppt_x"/>
                                          </p:val>
                                        </p:tav>
                                      </p:tavLst>
                                    </p:anim>
                                    <p:anim calcmode="lin" valueType="num">
                                      <p:cBhvr additive="base">
                                        <p:cTn id="20" dur="10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decel="50000" fill="hold" grpId="0" nodeType="withEffect">
                                  <p:stCondLst>
                                    <p:cond delay="140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1000" fill="hold"/>
                                        <p:tgtEl>
                                          <p:spTgt spid="29"/>
                                        </p:tgtEl>
                                        <p:attrNameLst>
                                          <p:attrName>ppt_x</p:attrName>
                                        </p:attrNameLst>
                                      </p:cBhvr>
                                      <p:tavLst>
                                        <p:tav tm="0">
                                          <p:val>
                                            <p:strVal val="1+#ppt_w/2"/>
                                          </p:val>
                                        </p:tav>
                                        <p:tav tm="100000">
                                          <p:val>
                                            <p:strVal val="#ppt_x"/>
                                          </p:val>
                                        </p:tav>
                                      </p:tavLst>
                                    </p:anim>
                                    <p:anim calcmode="lin" valueType="num">
                                      <p:cBhvr additive="base">
                                        <p:cTn id="24" dur="10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7A1A7D2-B4D5-754F-BFAE-05C1827671FA}"/>
              </a:ext>
            </a:extLst>
          </p:cNvPr>
          <p:cNvSpPr txBox="1">
            <a:spLocks/>
          </p:cNvSpPr>
          <p:nvPr/>
        </p:nvSpPr>
        <p:spPr>
          <a:xfrm>
            <a:off x="1018800" y="1311539"/>
            <a:ext cx="10162346" cy="1249845"/>
          </a:xfrm>
          <a:prstGeom prst="rect">
            <a:avLst/>
          </a:prstGeom>
        </p:spPr>
        <p:txBody>
          <a:bodyPr/>
          <a:lstStyle>
            <a:lvl1pPr algn="l" defTabSz="914318" rtl="0" eaLnBrk="1" latinLnBrk="0" hangingPunct="1">
              <a:lnSpc>
                <a:spcPct val="80000"/>
              </a:lnSpc>
              <a:spcBef>
                <a:spcPct val="0"/>
              </a:spcBef>
              <a:buNone/>
              <a:defRPr sz="30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de-CH" dirty="0"/>
              <a:t>Anlage</a:t>
            </a:r>
            <a:r>
              <a:rPr lang="en-US" dirty="0">
                <a:solidFill>
                  <a:schemeClr val="accent1"/>
                </a:solidFill>
              </a:rPr>
              <a:t>klassen</a:t>
            </a:r>
          </a:p>
          <a:p>
            <a:pPr algn="ctr">
              <a:lnSpc>
                <a:spcPct val="200000"/>
              </a:lnSpc>
            </a:pPr>
            <a:r>
              <a:rPr lang="de-DE" sz="1200" b="0" cap="none" spc="0" dirty="0">
                <a:latin typeface="+mn-lt"/>
                <a:ea typeface="+mn-ea"/>
                <a:cs typeface="+mn-cs"/>
              </a:rPr>
              <a:t>Investitionen können in folgende Anlageobjekte erfolgen:</a:t>
            </a:r>
            <a:endParaRPr lang="de-DE" sz="3200" dirty="0"/>
          </a:p>
          <a:p>
            <a:pPr algn="ctr"/>
            <a:endParaRPr lang="en-US" dirty="0">
              <a:solidFill>
                <a:schemeClr val="accent1"/>
              </a:solidFill>
            </a:endParaRPr>
          </a:p>
        </p:txBody>
      </p:sp>
      <p:sp>
        <p:nvSpPr>
          <p:cNvPr id="20" name="TextBox 4">
            <a:extLst>
              <a:ext uri="{FF2B5EF4-FFF2-40B4-BE49-F238E27FC236}">
                <a16:creationId xmlns:a16="http://schemas.microsoft.com/office/drawing/2014/main" id="{F3095E65-3604-CE44-874B-BCE03C0FF113}"/>
              </a:ext>
            </a:extLst>
          </p:cNvPr>
          <p:cNvSpPr txBox="1"/>
          <p:nvPr/>
        </p:nvSpPr>
        <p:spPr>
          <a:xfrm>
            <a:off x="1020761" y="3433727"/>
            <a:ext cx="2023534" cy="229871"/>
          </a:xfrm>
          <a:prstGeom prst="rect">
            <a:avLst/>
          </a:prstGeom>
          <a:noFill/>
        </p:spPr>
        <p:txBody>
          <a:bodyPr wrap="square" lIns="0" rIns="0" rtlCol="0">
            <a:spAutoFit/>
          </a:bodyPr>
          <a:lstStyle/>
          <a:p>
            <a:pPr>
              <a:lnSpc>
                <a:spcPct val="70000"/>
              </a:lnSpc>
            </a:pPr>
            <a:r>
              <a:rPr lang="en-US" sz="1200" b="1" dirty="0">
                <a:solidFill>
                  <a:schemeClr val="accent1"/>
                </a:solidFill>
                <a:latin typeface="Calibri" panose="020F0502020204030204" pitchFamily="34" charset="0"/>
                <a:ea typeface="Open Sans" charset="0"/>
                <a:cs typeface="Calibri" panose="020F0502020204030204" pitchFamily="34" charset="0"/>
              </a:rPr>
              <a:t>Wohnliegenschaften</a:t>
            </a:r>
          </a:p>
        </p:txBody>
      </p:sp>
      <p:pic>
        <p:nvPicPr>
          <p:cNvPr id="30" name="Grafik 29">
            <a:extLst>
              <a:ext uri="{FF2B5EF4-FFF2-40B4-BE49-F238E27FC236}">
                <a16:creationId xmlns:a16="http://schemas.microsoft.com/office/drawing/2014/main" id="{5FA13AC0-E58D-674B-8BA8-4550DEA78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496" y="2801249"/>
            <a:ext cx="540000" cy="540000"/>
          </a:xfrm>
          <a:prstGeom prst="rect">
            <a:avLst/>
          </a:prstGeom>
        </p:spPr>
      </p:pic>
      <p:sp>
        <p:nvSpPr>
          <p:cNvPr id="5" name="TextBox 15">
            <a:extLst>
              <a:ext uri="{FF2B5EF4-FFF2-40B4-BE49-F238E27FC236}">
                <a16:creationId xmlns:a16="http://schemas.microsoft.com/office/drawing/2014/main" id="{B9927C42-83BC-7F45-A4B2-FAE6E0E803F0}"/>
              </a:ext>
            </a:extLst>
          </p:cNvPr>
          <p:cNvSpPr txBox="1"/>
          <p:nvPr/>
        </p:nvSpPr>
        <p:spPr>
          <a:xfrm>
            <a:off x="1019176" y="4828817"/>
            <a:ext cx="2886179" cy="461665"/>
          </a:xfrm>
          <a:prstGeom prst="rect">
            <a:avLst/>
          </a:prstGeom>
          <a:noFill/>
        </p:spPr>
        <p:txBody>
          <a:bodyPr wrap="square" lIns="0" rIns="0" rtlCol="0">
            <a:spAutoFit/>
          </a:bodyPr>
          <a:lstStyle/>
          <a:p>
            <a:r>
              <a:rPr lang="en-US" sz="1200" b="1" dirty="0">
                <a:solidFill>
                  <a:schemeClr val="accent1"/>
                </a:solidFill>
                <a:latin typeface="Calibri" panose="020F0502020204030204" pitchFamily="34" charset="0"/>
                <a:ea typeface="Open Sans" charset="0"/>
                <a:cs typeface="Calibri" panose="020F0502020204030204" pitchFamily="34" charset="0"/>
              </a:rPr>
              <a:t>Liegenschaften mit </a:t>
            </a:r>
          </a:p>
          <a:p>
            <a:r>
              <a:rPr lang="en-US" sz="1200" b="1" dirty="0">
                <a:solidFill>
                  <a:schemeClr val="accent1"/>
                </a:solidFill>
                <a:latin typeface="Calibri" panose="020F0502020204030204" pitchFamily="34" charset="0"/>
                <a:ea typeface="Open Sans" charset="0"/>
                <a:cs typeface="Calibri" panose="020F0502020204030204" pitchFamily="34" charset="0"/>
              </a:rPr>
              <a:t>Wohncharakter </a:t>
            </a:r>
          </a:p>
        </p:txBody>
      </p:sp>
      <p:sp>
        <p:nvSpPr>
          <p:cNvPr id="6" name="TextBox 19">
            <a:extLst>
              <a:ext uri="{FF2B5EF4-FFF2-40B4-BE49-F238E27FC236}">
                <a16:creationId xmlns:a16="http://schemas.microsoft.com/office/drawing/2014/main" id="{26EFC262-7C12-5441-A6C7-670E1B604218}"/>
              </a:ext>
            </a:extLst>
          </p:cNvPr>
          <p:cNvSpPr txBox="1"/>
          <p:nvPr/>
        </p:nvSpPr>
        <p:spPr>
          <a:xfrm>
            <a:off x="1019178" y="5250765"/>
            <a:ext cx="2268510" cy="707886"/>
          </a:xfrm>
          <a:prstGeom prst="rect">
            <a:avLst/>
          </a:prstGeom>
          <a:noFill/>
        </p:spPr>
        <p:txBody>
          <a:bodyPr wrap="square" lIns="0" rIns="0" rtlCol="0">
            <a:spAutoFit/>
          </a:bodyPr>
          <a:lstStyle/>
          <a:p>
            <a:r>
              <a:rPr lang="en-US" sz="1000" dirty="0"/>
              <a:t>(z. B. Wohnen im Alter, Studentenwohnen, </a:t>
            </a:r>
            <a:br>
              <a:rPr lang="en-US" sz="1000" dirty="0"/>
            </a:br>
            <a:r>
              <a:rPr lang="en-US" sz="1000" dirty="0"/>
              <a:t>Serviced Apartments, Gesundheits-immobilien); keine Investitionen in Betreibergesellschaften</a:t>
            </a:r>
          </a:p>
        </p:txBody>
      </p:sp>
      <p:pic>
        <p:nvPicPr>
          <p:cNvPr id="33" name="Grafik 32">
            <a:extLst>
              <a:ext uri="{FF2B5EF4-FFF2-40B4-BE49-F238E27FC236}">
                <a16:creationId xmlns:a16="http://schemas.microsoft.com/office/drawing/2014/main" id="{FE8B4A76-850D-C748-95B4-B8312CD1E9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2429" y="4185899"/>
            <a:ext cx="540000" cy="540000"/>
          </a:xfrm>
          <a:prstGeom prst="rect">
            <a:avLst/>
          </a:prstGeom>
        </p:spPr>
      </p:pic>
      <p:sp>
        <p:nvSpPr>
          <p:cNvPr id="24" name="TextBox 5">
            <a:extLst>
              <a:ext uri="{FF2B5EF4-FFF2-40B4-BE49-F238E27FC236}">
                <a16:creationId xmlns:a16="http://schemas.microsoft.com/office/drawing/2014/main" id="{CE2FAAB7-1807-1B4E-BD29-BE14F39FBF44}"/>
              </a:ext>
            </a:extLst>
          </p:cNvPr>
          <p:cNvSpPr txBox="1"/>
          <p:nvPr/>
        </p:nvSpPr>
        <p:spPr>
          <a:xfrm>
            <a:off x="3632830" y="4826877"/>
            <a:ext cx="2915048" cy="461665"/>
          </a:xfrm>
          <a:prstGeom prst="rect">
            <a:avLst/>
          </a:prstGeom>
          <a:noFill/>
        </p:spPr>
        <p:txBody>
          <a:bodyPr wrap="square" lIns="0" rIns="0" rtlCol="0">
            <a:spAutoFit/>
          </a:bodyPr>
          <a:lstStyle/>
          <a:p>
            <a:r>
              <a:rPr lang="en-US" sz="1200" b="1" dirty="0">
                <a:solidFill>
                  <a:schemeClr val="accent1"/>
                </a:solidFill>
                <a:latin typeface="Calibri" panose="020F0502020204030204" pitchFamily="34" charset="0"/>
                <a:ea typeface="Open Sans" charset="0"/>
                <a:cs typeface="Calibri" panose="020F0502020204030204" pitchFamily="34" charset="0"/>
              </a:rPr>
              <a:t>Kommerziell genutzte </a:t>
            </a:r>
            <a:br>
              <a:rPr lang="en-US" sz="1200" b="1" dirty="0">
                <a:solidFill>
                  <a:schemeClr val="accent1"/>
                </a:solidFill>
                <a:latin typeface="Calibri" panose="020F0502020204030204" pitchFamily="34" charset="0"/>
                <a:ea typeface="Open Sans" charset="0"/>
                <a:cs typeface="Calibri" panose="020F0502020204030204" pitchFamily="34" charset="0"/>
              </a:rPr>
            </a:br>
            <a:r>
              <a:rPr lang="en-US" sz="1200" b="1" dirty="0">
                <a:solidFill>
                  <a:schemeClr val="accent1"/>
                </a:solidFill>
                <a:latin typeface="Calibri" panose="020F0502020204030204" pitchFamily="34" charset="0"/>
                <a:ea typeface="Open Sans" charset="0"/>
                <a:cs typeface="Calibri" panose="020F0502020204030204" pitchFamily="34" charset="0"/>
              </a:rPr>
              <a:t>Liegenschaften </a:t>
            </a:r>
          </a:p>
        </p:txBody>
      </p:sp>
      <p:sp>
        <p:nvSpPr>
          <p:cNvPr id="25" name="TextBox 14">
            <a:extLst>
              <a:ext uri="{FF2B5EF4-FFF2-40B4-BE49-F238E27FC236}">
                <a16:creationId xmlns:a16="http://schemas.microsoft.com/office/drawing/2014/main" id="{5B313CE5-91B3-1D42-9517-AEDE03761DD5}"/>
              </a:ext>
            </a:extLst>
          </p:cNvPr>
          <p:cNvSpPr txBox="1"/>
          <p:nvPr/>
        </p:nvSpPr>
        <p:spPr>
          <a:xfrm>
            <a:off x="3632830" y="5269462"/>
            <a:ext cx="2268000" cy="553998"/>
          </a:xfrm>
          <a:prstGeom prst="rect">
            <a:avLst/>
          </a:prstGeom>
          <a:noFill/>
        </p:spPr>
        <p:txBody>
          <a:bodyPr wrap="square" lIns="0" rIns="0" rtlCol="0">
            <a:spAutoFit/>
          </a:bodyPr>
          <a:lstStyle/>
          <a:p>
            <a:r>
              <a:rPr lang="de-CH" sz="1000" dirty="0"/>
              <a:t>(z. B. Büro, Retail, Gewerbe, Beherbergung, Logistik) – allerdings nur selektiv wegen der Corona-Krise</a:t>
            </a:r>
          </a:p>
        </p:txBody>
      </p:sp>
      <p:pic>
        <p:nvPicPr>
          <p:cNvPr id="35" name="Grafik 34">
            <a:extLst>
              <a:ext uri="{FF2B5EF4-FFF2-40B4-BE49-F238E27FC236}">
                <a16:creationId xmlns:a16="http://schemas.microsoft.com/office/drawing/2014/main" id="{0FD2717D-7B77-2F40-AA89-B0055F42910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00225" y="4224003"/>
            <a:ext cx="540000" cy="540000"/>
          </a:xfrm>
          <a:prstGeom prst="rect">
            <a:avLst/>
          </a:prstGeom>
        </p:spPr>
      </p:pic>
      <p:sp>
        <p:nvSpPr>
          <p:cNvPr id="16" name="TextBox 16">
            <a:extLst>
              <a:ext uri="{FF2B5EF4-FFF2-40B4-BE49-F238E27FC236}">
                <a16:creationId xmlns:a16="http://schemas.microsoft.com/office/drawing/2014/main" id="{7E464E58-7E03-3F42-A57C-BA769BF0E590}"/>
              </a:ext>
            </a:extLst>
          </p:cNvPr>
          <p:cNvSpPr txBox="1"/>
          <p:nvPr/>
        </p:nvSpPr>
        <p:spPr>
          <a:xfrm>
            <a:off x="3632830" y="3389960"/>
            <a:ext cx="2689083" cy="646331"/>
          </a:xfrm>
          <a:prstGeom prst="rect">
            <a:avLst/>
          </a:prstGeom>
          <a:noFill/>
        </p:spPr>
        <p:txBody>
          <a:bodyPr wrap="square" lIns="0" rIns="0" rtlCol="0">
            <a:spAutoFit/>
          </a:bodyPr>
          <a:lstStyle/>
          <a:p>
            <a:r>
              <a:rPr lang="en-US" sz="1200" b="1" dirty="0" err="1">
                <a:solidFill>
                  <a:schemeClr val="accent1"/>
                </a:solidFill>
                <a:latin typeface="Calibri" panose="020F0502020204030204" pitchFamily="34" charset="0"/>
                <a:ea typeface="Open Sans" charset="0"/>
                <a:cs typeface="Calibri" panose="020F0502020204030204" pitchFamily="34" charset="0"/>
              </a:rPr>
              <a:t>Gemischt genutzte </a:t>
            </a:r>
            <a:br>
              <a:rPr lang="en-US" sz="1200" b="1" dirty="0" err="1">
                <a:solidFill>
                  <a:schemeClr val="accent1"/>
                </a:solidFill>
                <a:latin typeface="Calibri" panose="020F0502020204030204" pitchFamily="34" charset="0"/>
                <a:ea typeface="Open Sans" charset="0"/>
                <a:cs typeface="Calibri" panose="020F0502020204030204" pitchFamily="34" charset="0"/>
              </a:rPr>
            </a:br>
            <a:r>
              <a:rPr lang="en-US" sz="1200" b="1" dirty="0" err="1">
                <a:solidFill>
                  <a:schemeClr val="accent1"/>
                </a:solidFill>
                <a:latin typeface="Calibri" panose="020F0502020204030204" pitchFamily="34" charset="0"/>
                <a:ea typeface="Open Sans" charset="0"/>
                <a:cs typeface="Calibri" panose="020F0502020204030204" pitchFamily="34" charset="0"/>
              </a:rPr>
              <a:t>Liegenschaften</a:t>
            </a:r>
          </a:p>
          <a:p>
            <a:endParaRPr lang="en-US" sz="1200" b="1" dirty="0" err="1">
              <a:latin typeface="Calibri" panose="020F0502020204030204" pitchFamily="34" charset="0"/>
              <a:ea typeface="Open Sans" charset="0"/>
              <a:cs typeface="Calibri" panose="020F0502020204030204" pitchFamily="34" charset="0"/>
            </a:endParaRPr>
          </a:p>
        </p:txBody>
      </p:sp>
      <p:pic>
        <p:nvPicPr>
          <p:cNvPr id="40" name="Grafik 39">
            <a:extLst>
              <a:ext uri="{FF2B5EF4-FFF2-40B4-BE49-F238E27FC236}">
                <a16:creationId xmlns:a16="http://schemas.microsoft.com/office/drawing/2014/main" id="{AD168D5F-FBA4-9745-8B05-4980ABB5CF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8098" y="2742662"/>
            <a:ext cx="540000" cy="540000"/>
          </a:xfrm>
          <a:prstGeom prst="rect">
            <a:avLst/>
          </a:prstGeom>
        </p:spPr>
      </p:pic>
      <p:sp>
        <p:nvSpPr>
          <p:cNvPr id="9" name="TextBox 21">
            <a:extLst>
              <a:ext uri="{FF2B5EF4-FFF2-40B4-BE49-F238E27FC236}">
                <a16:creationId xmlns:a16="http://schemas.microsoft.com/office/drawing/2014/main" id="{1299EA91-F503-1942-81CB-DA6486739BA2}"/>
              </a:ext>
            </a:extLst>
          </p:cNvPr>
          <p:cNvSpPr txBox="1"/>
          <p:nvPr/>
        </p:nvSpPr>
        <p:spPr>
          <a:xfrm>
            <a:off x="6096000" y="3389959"/>
            <a:ext cx="2128739" cy="646331"/>
          </a:xfrm>
          <a:prstGeom prst="rect">
            <a:avLst/>
          </a:prstGeom>
          <a:noFill/>
        </p:spPr>
        <p:txBody>
          <a:bodyPr wrap="square" lIns="0" rIns="0" rtlCol="0">
            <a:spAutoFit/>
          </a:bodyPr>
          <a:lstStyle/>
          <a:p>
            <a:r>
              <a:rPr lang="en-US" sz="1200" b="1" dirty="0">
                <a:solidFill>
                  <a:schemeClr val="accent1"/>
                </a:solidFill>
                <a:latin typeface="Calibri" panose="020F0502020204030204" pitchFamily="34" charset="0"/>
                <a:ea typeface="Open Sans" charset="0"/>
                <a:cs typeface="Calibri" panose="020F0502020204030204" pitchFamily="34" charset="0"/>
              </a:rPr>
              <a:t>Liegenschaften mit Sanierungs-, Umnutzungs- oder Entwicklungspotential</a:t>
            </a:r>
          </a:p>
        </p:txBody>
      </p:sp>
      <p:pic>
        <p:nvPicPr>
          <p:cNvPr id="51" name="Grafik 50">
            <a:extLst>
              <a:ext uri="{FF2B5EF4-FFF2-40B4-BE49-F238E27FC236}">
                <a16:creationId xmlns:a16="http://schemas.microsoft.com/office/drawing/2014/main" id="{D6FD397D-586D-3945-A323-E10E2CE8037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76342" y="2836196"/>
            <a:ext cx="471536" cy="471536"/>
          </a:xfrm>
          <a:prstGeom prst="rect">
            <a:avLst/>
          </a:prstGeom>
        </p:spPr>
      </p:pic>
      <p:sp>
        <p:nvSpPr>
          <p:cNvPr id="59" name="Rectangle 34">
            <a:extLst>
              <a:ext uri="{FF2B5EF4-FFF2-40B4-BE49-F238E27FC236}">
                <a16:creationId xmlns:a16="http://schemas.microsoft.com/office/drawing/2014/main" id="{69644894-64B8-1F4B-B2F1-0F7F7959DB5E}"/>
              </a:ext>
            </a:extLst>
          </p:cNvPr>
          <p:cNvSpPr/>
          <p:nvPr/>
        </p:nvSpPr>
        <p:spPr>
          <a:xfrm>
            <a:off x="1019175" y="1403394"/>
            <a:ext cx="2023534" cy="703231"/>
          </a:xfrm>
          <a:prstGeom prst="rect">
            <a:avLst/>
          </a:prstGeom>
          <a:solidFill>
            <a:schemeClr val="accent1"/>
          </a:solidFill>
          <a:ln>
            <a:noFill/>
          </a:ln>
          <a:effectLst>
            <a:outerShdw blurRad="762000" dist="2540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Bef>
                <a:spcPts val="1000"/>
              </a:spcBef>
            </a:pPr>
            <a:r>
              <a:rPr lang="en-US" sz="1400" b="1" dirty="0">
                <a:solidFill>
                  <a:srgbClr val="FFFFFF"/>
                </a:solidFill>
              </a:rPr>
              <a:t>Bestandsliegenschaften</a:t>
            </a:r>
          </a:p>
        </p:txBody>
      </p:sp>
      <p:sp>
        <p:nvSpPr>
          <p:cNvPr id="60" name="Rectangle 34">
            <a:extLst>
              <a:ext uri="{FF2B5EF4-FFF2-40B4-BE49-F238E27FC236}">
                <a16:creationId xmlns:a16="http://schemas.microsoft.com/office/drawing/2014/main" id="{FAB0A09A-8120-E34C-A594-CC6FE83BDA0F}"/>
              </a:ext>
            </a:extLst>
          </p:cNvPr>
          <p:cNvSpPr/>
          <p:nvPr/>
        </p:nvSpPr>
        <p:spPr>
          <a:xfrm>
            <a:off x="9148567" y="1403394"/>
            <a:ext cx="2023534" cy="703231"/>
          </a:xfrm>
          <a:prstGeom prst="rect">
            <a:avLst/>
          </a:prstGeom>
          <a:solidFill>
            <a:schemeClr val="accent5"/>
          </a:solidFill>
          <a:ln>
            <a:noFill/>
          </a:ln>
          <a:effectLst>
            <a:outerShdw blurRad="762000" dist="2540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Bef>
                <a:spcPts val="1000"/>
              </a:spcBef>
            </a:pPr>
            <a:r>
              <a:rPr lang="en-US" sz="1400" b="1" dirty="0">
                <a:solidFill>
                  <a:srgbClr val="FFFFFF"/>
                </a:solidFill>
              </a:rPr>
              <a:t>Neubau- und Entwicklungsprojekte</a:t>
            </a:r>
          </a:p>
        </p:txBody>
      </p:sp>
      <p:sp>
        <p:nvSpPr>
          <p:cNvPr id="62" name="TextBox 4">
            <a:extLst>
              <a:ext uri="{FF2B5EF4-FFF2-40B4-BE49-F238E27FC236}">
                <a16:creationId xmlns:a16="http://schemas.microsoft.com/office/drawing/2014/main" id="{CBF8FEE7-14F2-8F4C-B5FF-B0BCA8F06924}"/>
              </a:ext>
            </a:extLst>
          </p:cNvPr>
          <p:cNvSpPr txBox="1"/>
          <p:nvPr/>
        </p:nvSpPr>
        <p:spPr>
          <a:xfrm>
            <a:off x="9163117" y="3389959"/>
            <a:ext cx="2023534" cy="461665"/>
          </a:xfrm>
          <a:prstGeom prst="rect">
            <a:avLst/>
          </a:prstGeom>
          <a:noFill/>
        </p:spPr>
        <p:txBody>
          <a:bodyPr wrap="square" lIns="0" rIns="0" rtlCol="0">
            <a:spAutoFit/>
          </a:bodyPr>
          <a:lstStyle/>
          <a:p>
            <a:r>
              <a:rPr lang="en-US" sz="1200" b="1" dirty="0">
                <a:solidFill>
                  <a:schemeClr val="accent5"/>
                </a:solidFill>
                <a:latin typeface="Calibri" panose="020F0502020204030204" pitchFamily="34" charset="0"/>
                <a:ea typeface="Open Sans" charset="0"/>
                <a:cs typeface="Calibri" panose="020F0502020204030204" pitchFamily="34" charset="0"/>
              </a:rPr>
              <a:t>Bewilligte Neubau- und Entwicklungsprojekte</a:t>
            </a:r>
          </a:p>
        </p:txBody>
      </p:sp>
      <p:pic>
        <p:nvPicPr>
          <p:cNvPr id="63" name="Grafik 62">
            <a:extLst>
              <a:ext uri="{FF2B5EF4-FFF2-40B4-BE49-F238E27FC236}">
                <a16:creationId xmlns:a16="http://schemas.microsoft.com/office/drawing/2014/main" id="{746CFA2F-2CE7-5E46-94FA-3726C9E2B55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191380" y="2742662"/>
            <a:ext cx="540000" cy="540000"/>
          </a:xfrm>
          <a:prstGeom prst="rect">
            <a:avLst/>
          </a:prstGeom>
        </p:spPr>
      </p:pic>
      <p:sp>
        <p:nvSpPr>
          <p:cNvPr id="64" name="TextBox 15">
            <a:extLst>
              <a:ext uri="{FF2B5EF4-FFF2-40B4-BE49-F238E27FC236}">
                <a16:creationId xmlns:a16="http://schemas.microsoft.com/office/drawing/2014/main" id="{3507B50C-09DF-F840-8E26-9413B08A8EFA}"/>
              </a:ext>
            </a:extLst>
          </p:cNvPr>
          <p:cNvSpPr txBox="1"/>
          <p:nvPr/>
        </p:nvSpPr>
        <p:spPr>
          <a:xfrm>
            <a:off x="9161532" y="4826878"/>
            <a:ext cx="2886179" cy="461665"/>
          </a:xfrm>
          <a:prstGeom prst="rect">
            <a:avLst/>
          </a:prstGeom>
          <a:noFill/>
        </p:spPr>
        <p:txBody>
          <a:bodyPr wrap="square" lIns="0" rIns="0" rtlCol="0">
            <a:spAutoFit/>
          </a:bodyPr>
          <a:lstStyle/>
          <a:p>
            <a:r>
              <a:rPr lang="en-US" sz="1200" b="1" dirty="0">
                <a:solidFill>
                  <a:schemeClr val="accent5"/>
                </a:solidFill>
                <a:latin typeface="Calibri" panose="020F0502020204030204" pitchFamily="34" charset="0"/>
                <a:ea typeface="Open Sans" charset="0"/>
                <a:cs typeface="Calibri" panose="020F0502020204030204" pitchFamily="34" charset="0"/>
              </a:rPr>
              <a:t>Bewilligungsfähige Neubau- </a:t>
            </a:r>
            <a:br>
              <a:rPr lang="en-US" sz="1200" b="1" dirty="0">
                <a:solidFill>
                  <a:schemeClr val="accent5"/>
                </a:solidFill>
                <a:latin typeface="Calibri" panose="020F0502020204030204" pitchFamily="34" charset="0"/>
                <a:ea typeface="Open Sans" charset="0"/>
                <a:cs typeface="Calibri" panose="020F0502020204030204" pitchFamily="34" charset="0"/>
              </a:rPr>
            </a:br>
            <a:r>
              <a:rPr lang="en-US" sz="1200" b="1" dirty="0">
                <a:solidFill>
                  <a:schemeClr val="accent5"/>
                </a:solidFill>
                <a:latin typeface="Calibri" panose="020F0502020204030204" pitchFamily="34" charset="0"/>
                <a:ea typeface="Open Sans" charset="0"/>
                <a:cs typeface="Calibri" panose="020F0502020204030204" pitchFamily="34" charset="0"/>
              </a:rPr>
              <a:t>und Entwicklungsprojekte</a:t>
            </a:r>
          </a:p>
        </p:txBody>
      </p:sp>
      <p:pic>
        <p:nvPicPr>
          <p:cNvPr id="66" name="Grafik 65">
            <a:extLst>
              <a:ext uri="{FF2B5EF4-FFF2-40B4-BE49-F238E27FC236}">
                <a16:creationId xmlns:a16="http://schemas.microsoft.com/office/drawing/2014/main" id="{BC3D1103-03FA-3B43-A200-244DCD0F1F0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161531" y="4184400"/>
            <a:ext cx="540000" cy="540000"/>
          </a:xfrm>
          <a:prstGeom prst="rect">
            <a:avLst/>
          </a:prstGeom>
        </p:spPr>
      </p:pic>
    </p:spTree>
    <p:extLst>
      <p:ext uri="{BB962C8B-B14F-4D97-AF65-F5344CB8AC3E}">
        <p14:creationId xmlns:p14="http://schemas.microsoft.com/office/powerpoint/2010/main" val="86919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par>
                                <p:cTn id="8" presetID="6" presetClass="emph" presetSubtype="0" accel="50000" decel="50000" autoRev="1" fill="hold" grpId="1" nodeType="withEffect">
                                  <p:stCondLst>
                                    <p:cond delay="0"/>
                                  </p:stCondLst>
                                  <p:childTnLst>
                                    <p:animScale>
                                      <p:cBhvr>
                                        <p:cTn id="9" dur="500" fill="hold"/>
                                        <p:tgtEl>
                                          <p:spTgt spid="59"/>
                                        </p:tgtEl>
                                      </p:cBhvr>
                                      <p:by x="110000" y="110000"/>
                                    </p:animScale>
                                  </p:childTnLst>
                                </p:cTn>
                              </p:par>
                              <p:par>
                                <p:cTn id="10" presetID="22" presetClass="entr" presetSubtype="8"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left)">
                                      <p:cBhvr>
                                        <p:cTn id="12" dur="500"/>
                                        <p:tgtEl>
                                          <p:spTgt spid="60"/>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6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9" grpId="1" animBg="1"/>
      <p:bldP spid="60" grpId="0" animBg="1"/>
      <p:bldP spid="6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3">
            <a:extLst>
              <a:ext uri="{FF2B5EF4-FFF2-40B4-BE49-F238E27FC236}">
                <a16:creationId xmlns:a16="http://schemas.microsoft.com/office/drawing/2014/main" id="{C75CFE34-2254-8F42-A6A8-252D5763F508}"/>
              </a:ext>
            </a:extLst>
          </p:cNvPr>
          <p:cNvSpPr/>
          <p:nvPr/>
        </p:nvSpPr>
        <p:spPr>
          <a:xfrm>
            <a:off x="5053530" y="2282272"/>
            <a:ext cx="2112532" cy="3187097"/>
          </a:xfrm>
          <a:prstGeom prst="rect">
            <a:avLst/>
          </a:prstGeom>
          <a:solidFill>
            <a:srgbClr val="FFFFFF"/>
          </a:solidFill>
          <a:ln>
            <a:noFill/>
          </a:ln>
          <a:effectLst>
            <a:outerShdw blurRad="762000" dist="2540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728000" rIns="180000" rtlCol="0" anchor="t"/>
          <a:lstStyle/>
          <a:p>
            <a:pPr algn="ctr">
              <a:spcBef>
                <a:spcPts val="1000"/>
              </a:spcBef>
            </a:pPr>
            <a:r>
              <a:rPr lang="en-US" sz="1400" b="1" dirty="0">
                <a:solidFill>
                  <a:schemeClr val="tx1"/>
                </a:solidFill>
              </a:rPr>
              <a:t>Banque </a:t>
            </a:r>
            <a:r>
              <a:rPr lang="en-US" sz="1400" b="1" dirty="0" err="1">
                <a:solidFill>
                  <a:schemeClr val="tx1"/>
                </a:solidFill>
              </a:rPr>
              <a:t>Cantonale</a:t>
            </a:r>
            <a:r>
              <a:rPr lang="en-US" sz="1400" b="1" dirty="0">
                <a:solidFill>
                  <a:schemeClr val="tx1"/>
                </a:solidFill>
              </a:rPr>
              <a:t> </a:t>
            </a:r>
            <a:r>
              <a:rPr lang="en-US" sz="1400" b="1" dirty="0" err="1">
                <a:solidFill>
                  <a:schemeClr val="tx1"/>
                </a:solidFill>
              </a:rPr>
              <a:t>Vaudoise</a:t>
            </a:r>
            <a:br>
              <a:rPr lang="en-US" sz="1400" b="1" dirty="0">
                <a:solidFill>
                  <a:schemeClr val="tx1"/>
                </a:solidFill>
              </a:rPr>
            </a:br>
            <a:endParaRPr lang="en-US" sz="1400" b="1" dirty="0">
              <a:solidFill>
                <a:schemeClr val="tx1"/>
              </a:solidFill>
            </a:endParaRPr>
          </a:p>
          <a:p>
            <a:pPr algn="ctr">
              <a:spcBef>
                <a:spcPts val="1000"/>
              </a:spcBef>
            </a:pPr>
            <a:r>
              <a:rPr lang="en-US" sz="1000" dirty="0" err="1">
                <a:solidFill>
                  <a:schemeClr val="tx1"/>
                </a:solidFill>
              </a:rPr>
              <a:t>Depotbank</a:t>
            </a:r>
            <a:endParaRPr lang="en-US" sz="1000" dirty="0">
              <a:solidFill>
                <a:schemeClr val="tx1"/>
              </a:solidFill>
            </a:endParaRPr>
          </a:p>
        </p:txBody>
      </p:sp>
      <p:cxnSp>
        <p:nvCxnSpPr>
          <p:cNvPr id="42" name="Straight Connector 4">
            <a:extLst>
              <a:ext uri="{FF2B5EF4-FFF2-40B4-BE49-F238E27FC236}">
                <a16:creationId xmlns:a16="http://schemas.microsoft.com/office/drawing/2014/main" id="{630766D1-EDFD-E248-A15D-D32E496A9D5C}"/>
              </a:ext>
            </a:extLst>
          </p:cNvPr>
          <p:cNvCxnSpPr/>
          <p:nvPr/>
        </p:nvCxnSpPr>
        <p:spPr>
          <a:xfrm>
            <a:off x="5053530" y="2276872"/>
            <a:ext cx="2109600" cy="0"/>
          </a:xfrm>
          <a:prstGeom prst="line">
            <a:avLst/>
          </a:prstGeom>
          <a:solidFill>
            <a:srgbClr val="FFFFFF"/>
          </a:solidFill>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19">
            <a:extLst>
              <a:ext uri="{FF2B5EF4-FFF2-40B4-BE49-F238E27FC236}">
                <a16:creationId xmlns:a16="http://schemas.microsoft.com/office/drawing/2014/main" id="{090AB09D-D1C7-D34B-8989-69A9145226FA}"/>
              </a:ext>
            </a:extLst>
          </p:cNvPr>
          <p:cNvCxnSpPr/>
          <p:nvPr/>
        </p:nvCxnSpPr>
        <p:spPr>
          <a:xfrm>
            <a:off x="5051944" y="3715848"/>
            <a:ext cx="2111186" cy="0"/>
          </a:xfrm>
          <a:prstGeom prst="line">
            <a:avLst/>
          </a:prstGeom>
          <a:solidFill>
            <a:srgbClr val="FFFFFF"/>
          </a:solidFill>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712637" y="2276872"/>
            <a:ext cx="2112532" cy="3187097"/>
          </a:xfrm>
          <a:prstGeom prst="rect">
            <a:avLst/>
          </a:prstGeom>
          <a:solidFill>
            <a:srgbClr val="FFFFFF"/>
          </a:solidFill>
          <a:ln>
            <a:noFill/>
          </a:ln>
          <a:effectLst>
            <a:outerShdw blurRad="762000" dist="2540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728000" rIns="180000" rtlCol="0" anchor="t"/>
          <a:lstStyle/>
          <a:p>
            <a:pPr algn="ctr">
              <a:spcBef>
                <a:spcPts val="1000"/>
              </a:spcBef>
            </a:pPr>
            <a:r>
              <a:rPr lang="en-US" sz="1400" b="1" dirty="0" err="1">
                <a:solidFill>
                  <a:schemeClr val="tx1"/>
                </a:solidFill>
              </a:rPr>
              <a:t>Admicasa</a:t>
            </a:r>
            <a:r>
              <a:rPr lang="en-US" sz="1400" b="1" dirty="0">
                <a:solidFill>
                  <a:schemeClr val="tx1"/>
                </a:solidFill>
              </a:rPr>
              <a:t> </a:t>
            </a:r>
            <a:r>
              <a:rPr lang="en-US" sz="1400" b="1" dirty="0" err="1">
                <a:solidFill>
                  <a:schemeClr val="tx1"/>
                </a:solidFill>
              </a:rPr>
              <a:t>Vertriebs</a:t>
            </a:r>
            <a:r>
              <a:rPr lang="en-US" sz="1400" b="1" dirty="0">
                <a:solidFill>
                  <a:schemeClr val="tx1"/>
                </a:solidFill>
              </a:rPr>
              <a:t> AG</a:t>
            </a:r>
            <a:br>
              <a:rPr lang="en-US" sz="1400" b="1" dirty="0">
                <a:solidFill>
                  <a:schemeClr val="tx1"/>
                </a:solidFill>
              </a:rPr>
            </a:br>
            <a:endParaRPr lang="en-US" sz="1400" b="1" dirty="0">
              <a:solidFill>
                <a:schemeClr val="tx1"/>
              </a:solidFill>
            </a:endParaRPr>
          </a:p>
          <a:p>
            <a:pPr algn="ctr">
              <a:spcBef>
                <a:spcPts val="1000"/>
              </a:spcBef>
            </a:pPr>
            <a:endParaRPr lang="en-US" sz="1000" dirty="0">
              <a:solidFill>
                <a:schemeClr val="tx1"/>
              </a:solidFill>
            </a:endParaRPr>
          </a:p>
          <a:p>
            <a:pPr algn="ctr">
              <a:spcBef>
                <a:spcPts val="1000"/>
              </a:spcBef>
            </a:pPr>
            <a:r>
              <a:rPr lang="en-US" sz="1000" dirty="0" err="1">
                <a:solidFill>
                  <a:schemeClr val="tx1"/>
                </a:solidFill>
              </a:rPr>
              <a:t>Vertrieb</a:t>
            </a:r>
            <a:endParaRPr lang="en-US" sz="1000" dirty="0">
              <a:solidFill>
                <a:schemeClr val="tx1"/>
              </a:solidFill>
            </a:endParaRPr>
          </a:p>
        </p:txBody>
      </p:sp>
      <p:cxnSp>
        <p:nvCxnSpPr>
          <p:cNvPr id="5" name="Straight Connector 4"/>
          <p:cNvCxnSpPr/>
          <p:nvPr/>
        </p:nvCxnSpPr>
        <p:spPr>
          <a:xfrm>
            <a:off x="2712639" y="2276872"/>
            <a:ext cx="2109600" cy="0"/>
          </a:xfrm>
          <a:prstGeom prst="line">
            <a:avLst/>
          </a:prstGeom>
          <a:solidFill>
            <a:srgbClr val="FFFFFF"/>
          </a:solidFill>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711053" y="3715848"/>
            <a:ext cx="2111186" cy="0"/>
          </a:xfrm>
          <a:prstGeom prst="line">
            <a:avLst/>
          </a:prstGeom>
          <a:solidFill>
            <a:srgbClr val="FFFFFF"/>
          </a:solidFill>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400285" y="2282272"/>
            <a:ext cx="2112532" cy="3187105"/>
          </a:xfrm>
          <a:prstGeom prst="rect">
            <a:avLst/>
          </a:prstGeom>
          <a:solidFill>
            <a:srgbClr val="FFFFFF"/>
          </a:solidFill>
          <a:ln>
            <a:noFill/>
          </a:ln>
          <a:effectLst>
            <a:outerShdw blurRad="762000" dist="2540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728000" rIns="180000" rtlCol="0" anchor="t"/>
          <a:lstStyle/>
          <a:p>
            <a:pPr algn="ctr">
              <a:spcBef>
                <a:spcPts val="1000"/>
              </a:spcBef>
            </a:pPr>
            <a:r>
              <a:rPr lang="en-US" sz="1400" b="1" dirty="0" err="1">
                <a:solidFill>
                  <a:schemeClr val="tx1"/>
                </a:solidFill>
              </a:rPr>
              <a:t>Wüest</a:t>
            </a:r>
            <a:r>
              <a:rPr lang="en-US" sz="1400" b="1" dirty="0">
                <a:solidFill>
                  <a:schemeClr val="tx1"/>
                </a:solidFill>
              </a:rPr>
              <a:t> </a:t>
            </a:r>
            <a:br>
              <a:rPr lang="en-US" sz="1400" b="1" dirty="0">
                <a:solidFill>
                  <a:schemeClr val="tx1"/>
                </a:solidFill>
              </a:rPr>
            </a:br>
            <a:r>
              <a:rPr lang="en-US" sz="1400" b="1" dirty="0">
                <a:solidFill>
                  <a:schemeClr val="tx1"/>
                </a:solidFill>
              </a:rPr>
              <a:t>Partner AG</a:t>
            </a:r>
            <a:br>
              <a:rPr lang="en-US" sz="1400" b="1" dirty="0">
                <a:solidFill>
                  <a:schemeClr val="tx1"/>
                </a:solidFill>
              </a:rPr>
            </a:br>
            <a:endParaRPr lang="en-US" sz="1400" b="1" dirty="0">
              <a:solidFill>
                <a:schemeClr val="tx1"/>
              </a:solidFill>
            </a:endParaRPr>
          </a:p>
          <a:p>
            <a:pPr algn="ctr">
              <a:spcBef>
                <a:spcPts val="1000"/>
              </a:spcBef>
            </a:pPr>
            <a:r>
              <a:rPr lang="en-US" sz="1000" dirty="0" err="1">
                <a:solidFill>
                  <a:schemeClr val="tx1"/>
                </a:solidFill>
              </a:rPr>
              <a:t>Bewertungsexperten</a:t>
            </a:r>
            <a:endParaRPr lang="en-US" sz="1000" dirty="0">
              <a:solidFill>
                <a:schemeClr val="tx1"/>
              </a:solidFill>
            </a:endParaRPr>
          </a:p>
        </p:txBody>
      </p:sp>
      <p:cxnSp>
        <p:nvCxnSpPr>
          <p:cNvPr id="8" name="Straight Connector 7"/>
          <p:cNvCxnSpPr/>
          <p:nvPr/>
        </p:nvCxnSpPr>
        <p:spPr>
          <a:xfrm>
            <a:off x="7400285" y="2276872"/>
            <a:ext cx="2109600" cy="0"/>
          </a:xfrm>
          <a:prstGeom prst="line">
            <a:avLst/>
          </a:prstGeom>
          <a:solidFill>
            <a:srgbClr val="FFFFFF"/>
          </a:solidFill>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401631" y="3715848"/>
            <a:ext cx="2111186" cy="0"/>
          </a:xfrm>
          <a:prstGeom prst="line">
            <a:avLst/>
          </a:prstGeom>
          <a:solidFill>
            <a:srgbClr val="FFFFFF"/>
          </a:solidFill>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9744108" y="2282272"/>
            <a:ext cx="2112532" cy="3187099"/>
          </a:xfrm>
          <a:prstGeom prst="rect">
            <a:avLst/>
          </a:prstGeom>
          <a:solidFill>
            <a:srgbClr val="FFFFFF"/>
          </a:solidFill>
          <a:ln>
            <a:noFill/>
          </a:ln>
          <a:effectLst>
            <a:outerShdw blurRad="762000" dist="2540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728000" rIns="180000" rtlCol="0" anchor="t"/>
          <a:lstStyle/>
          <a:p>
            <a:pPr algn="ctr">
              <a:spcBef>
                <a:spcPts val="1000"/>
              </a:spcBef>
            </a:pPr>
            <a:r>
              <a:rPr lang="en-US" sz="1400" b="1" dirty="0">
                <a:solidFill>
                  <a:schemeClr val="tx1"/>
                </a:solidFill>
              </a:rPr>
              <a:t>Deloitte </a:t>
            </a:r>
            <a:br>
              <a:rPr lang="en-US" sz="1400" b="1" dirty="0">
                <a:solidFill>
                  <a:schemeClr val="tx1"/>
                </a:solidFill>
              </a:rPr>
            </a:br>
            <a:r>
              <a:rPr lang="en-US" sz="1400" b="1" dirty="0">
                <a:solidFill>
                  <a:schemeClr val="tx1"/>
                </a:solidFill>
              </a:rPr>
              <a:t>Schweiz</a:t>
            </a:r>
            <a:br>
              <a:rPr lang="en-US" sz="1400" b="1" dirty="0">
                <a:solidFill>
                  <a:schemeClr val="tx1"/>
                </a:solidFill>
              </a:rPr>
            </a:br>
            <a:endParaRPr lang="en-US" sz="1400" b="1" dirty="0">
              <a:solidFill>
                <a:schemeClr val="tx1"/>
              </a:solidFill>
            </a:endParaRPr>
          </a:p>
          <a:p>
            <a:pPr algn="ctr">
              <a:spcBef>
                <a:spcPts val="1000"/>
              </a:spcBef>
            </a:pPr>
            <a:r>
              <a:rPr lang="en-US" sz="1000" dirty="0" err="1">
                <a:solidFill>
                  <a:schemeClr val="tx1"/>
                </a:solidFill>
              </a:rPr>
              <a:t>Revisionsstelle</a:t>
            </a:r>
            <a:endParaRPr lang="en-US" sz="1000" dirty="0">
              <a:solidFill>
                <a:schemeClr val="tx1"/>
              </a:solidFill>
            </a:endParaRPr>
          </a:p>
        </p:txBody>
      </p:sp>
      <p:cxnSp>
        <p:nvCxnSpPr>
          <p:cNvPr id="11" name="Straight Connector 10"/>
          <p:cNvCxnSpPr/>
          <p:nvPr/>
        </p:nvCxnSpPr>
        <p:spPr>
          <a:xfrm>
            <a:off x="9747040" y="2276872"/>
            <a:ext cx="2109600" cy="0"/>
          </a:xfrm>
          <a:prstGeom prst="line">
            <a:avLst/>
          </a:prstGeom>
          <a:grpFill/>
          <a:ln w="635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742522" y="3715848"/>
            <a:ext cx="2111186" cy="0"/>
          </a:xfrm>
          <a:prstGeom prst="line">
            <a:avLst/>
          </a:prstGeom>
          <a:solidFill>
            <a:srgbClr val="FFFFFF"/>
          </a:solidFill>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extLst>
              <a:ext uri="{28A0092B-C50C-407E-A947-70E740481C1C}">
                <a14:useLocalDpi xmlns:a14="http://schemas.microsoft.com/office/drawing/2010/main" val="0"/>
              </a:ext>
            </a:extLst>
          </a:blip>
          <a:srcRect/>
          <a:stretch/>
        </p:blipFill>
        <p:spPr>
          <a:xfrm>
            <a:off x="5463529" y="2889117"/>
            <a:ext cx="1222941" cy="346974"/>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a:stretch/>
        </p:blipFill>
        <p:spPr>
          <a:xfrm>
            <a:off x="7538707" y="2865117"/>
            <a:ext cx="1746681" cy="3168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rcRect/>
          <a:stretch/>
        </p:blipFill>
        <p:spPr>
          <a:xfrm>
            <a:off x="10059737" y="2842027"/>
            <a:ext cx="1406857" cy="341198"/>
          </a:xfrm>
          <a:prstGeom prst="rect">
            <a:avLst/>
          </a:prstGeom>
        </p:spPr>
      </p:pic>
      <p:sp>
        <p:nvSpPr>
          <p:cNvPr id="14" name="Titel 13">
            <a:extLst>
              <a:ext uri="{FF2B5EF4-FFF2-40B4-BE49-F238E27FC236}">
                <a16:creationId xmlns:a16="http://schemas.microsoft.com/office/drawing/2014/main" id="{F36AD25F-7D59-B547-A144-43DD838E063E}"/>
              </a:ext>
            </a:extLst>
          </p:cNvPr>
          <p:cNvSpPr>
            <a:spLocks noGrp="1"/>
          </p:cNvSpPr>
          <p:nvPr>
            <p:ph type="title"/>
          </p:nvPr>
        </p:nvSpPr>
        <p:spPr>
          <a:xfrm>
            <a:off x="1918800" y="1311849"/>
            <a:ext cx="9152697" cy="1249845"/>
          </a:xfrm>
        </p:spPr>
        <p:txBody>
          <a:bodyPr/>
          <a:lstStyle/>
          <a:p>
            <a:r>
              <a:rPr lang="de-CH" dirty="0"/>
              <a:t>erfahrene </a:t>
            </a:r>
            <a:r>
              <a:rPr lang="en-US" dirty="0">
                <a:solidFill>
                  <a:schemeClr val="accent1"/>
                </a:solidFill>
              </a:rPr>
              <a:t>Partner</a:t>
            </a:r>
            <a:endParaRPr lang="de-DE" dirty="0"/>
          </a:p>
        </p:txBody>
      </p:sp>
      <p:sp>
        <p:nvSpPr>
          <p:cNvPr id="19" name="Rectangle 3">
            <a:extLst>
              <a:ext uri="{FF2B5EF4-FFF2-40B4-BE49-F238E27FC236}">
                <a16:creationId xmlns:a16="http://schemas.microsoft.com/office/drawing/2014/main" id="{86C21CC8-60D9-4627-A245-75E3B672F4D4}"/>
              </a:ext>
            </a:extLst>
          </p:cNvPr>
          <p:cNvSpPr/>
          <p:nvPr/>
        </p:nvSpPr>
        <p:spPr>
          <a:xfrm>
            <a:off x="371103" y="2265829"/>
            <a:ext cx="2112532" cy="3203548"/>
          </a:xfrm>
          <a:prstGeom prst="rect">
            <a:avLst/>
          </a:prstGeom>
          <a:solidFill>
            <a:srgbClr val="FFFFFF"/>
          </a:solidFill>
          <a:ln>
            <a:noFill/>
          </a:ln>
          <a:effectLst>
            <a:outerShdw blurRad="762000" dist="2540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728000" rIns="180000" rtlCol="0" anchor="t"/>
          <a:lstStyle/>
          <a:p>
            <a:pPr algn="ctr">
              <a:spcBef>
                <a:spcPts val="1000"/>
              </a:spcBef>
            </a:pPr>
            <a:r>
              <a:rPr lang="en-US" sz="1400" b="1" dirty="0" err="1">
                <a:solidFill>
                  <a:schemeClr val="tx1"/>
                </a:solidFill>
              </a:rPr>
              <a:t>Admicasa</a:t>
            </a:r>
            <a:r>
              <a:rPr lang="en-US" sz="1400" b="1" dirty="0">
                <a:solidFill>
                  <a:schemeClr val="tx1"/>
                </a:solidFill>
              </a:rPr>
              <a:t> </a:t>
            </a:r>
            <a:r>
              <a:rPr lang="en-US" sz="1400" b="1" dirty="0" err="1">
                <a:solidFill>
                  <a:schemeClr val="tx1"/>
                </a:solidFill>
              </a:rPr>
              <a:t>Immobilien</a:t>
            </a:r>
            <a:r>
              <a:rPr lang="en-US" sz="1400" b="1" dirty="0">
                <a:solidFill>
                  <a:schemeClr val="tx1"/>
                </a:solidFill>
              </a:rPr>
              <a:t> AG</a:t>
            </a:r>
            <a:br>
              <a:rPr lang="en-US" sz="1400" b="1" dirty="0">
                <a:solidFill>
                  <a:schemeClr val="tx1"/>
                </a:solidFill>
              </a:rPr>
            </a:br>
            <a:endParaRPr lang="en-US" sz="1400" b="1" dirty="0">
              <a:solidFill>
                <a:schemeClr val="tx1"/>
              </a:solidFill>
            </a:endParaRPr>
          </a:p>
          <a:p>
            <a:pPr algn="ctr">
              <a:spcBef>
                <a:spcPts val="1000"/>
              </a:spcBef>
            </a:pPr>
            <a:r>
              <a:rPr lang="en-US" sz="1000" dirty="0" err="1">
                <a:solidFill>
                  <a:schemeClr val="tx1"/>
                </a:solidFill>
              </a:rPr>
              <a:t>Geschäftsführung</a:t>
            </a:r>
            <a:r>
              <a:rPr lang="en-US" sz="1000" dirty="0">
                <a:solidFill>
                  <a:schemeClr val="tx1"/>
                </a:solidFill>
              </a:rPr>
              <a:t>, </a:t>
            </a:r>
            <a:r>
              <a:rPr lang="en-US" sz="1000" dirty="0" err="1">
                <a:solidFill>
                  <a:schemeClr val="tx1"/>
                </a:solidFill>
              </a:rPr>
              <a:t>Bewirtschaftung</a:t>
            </a:r>
            <a:r>
              <a:rPr lang="en-US" sz="1000" dirty="0">
                <a:solidFill>
                  <a:schemeClr val="tx1"/>
                </a:solidFill>
              </a:rPr>
              <a:t> &amp; Administration</a:t>
            </a:r>
          </a:p>
        </p:txBody>
      </p:sp>
      <p:pic>
        <p:nvPicPr>
          <p:cNvPr id="2" name="Grafik 1">
            <a:extLst>
              <a:ext uri="{FF2B5EF4-FFF2-40B4-BE49-F238E27FC236}">
                <a16:creationId xmlns:a16="http://schemas.microsoft.com/office/drawing/2014/main" id="{34694585-3AE9-4C28-8B25-C2B70BEAFCEF}"/>
              </a:ext>
            </a:extLst>
          </p:cNvPr>
          <p:cNvPicPr>
            <a:picLocks noChangeAspect="1"/>
          </p:cNvPicPr>
          <p:nvPr/>
        </p:nvPicPr>
        <p:blipFill>
          <a:blip r:embed="rId6"/>
          <a:stretch>
            <a:fillRect/>
          </a:stretch>
        </p:blipFill>
        <p:spPr>
          <a:xfrm>
            <a:off x="385365" y="2223155"/>
            <a:ext cx="2145978" cy="63234"/>
          </a:xfrm>
          <a:prstGeom prst="rect">
            <a:avLst/>
          </a:prstGeom>
        </p:spPr>
      </p:pic>
      <p:pic>
        <p:nvPicPr>
          <p:cNvPr id="3" name="Grafik 2">
            <a:extLst>
              <a:ext uri="{FF2B5EF4-FFF2-40B4-BE49-F238E27FC236}">
                <a16:creationId xmlns:a16="http://schemas.microsoft.com/office/drawing/2014/main" id="{DE2CB6CB-70EA-4D74-B8BA-CC535F051059}"/>
              </a:ext>
            </a:extLst>
          </p:cNvPr>
          <p:cNvPicPr>
            <a:picLocks noChangeAspect="1"/>
          </p:cNvPicPr>
          <p:nvPr/>
        </p:nvPicPr>
        <p:blipFill>
          <a:blip r:embed="rId7"/>
          <a:stretch>
            <a:fillRect/>
          </a:stretch>
        </p:blipFill>
        <p:spPr>
          <a:xfrm>
            <a:off x="371103" y="3705989"/>
            <a:ext cx="2121592" cy="6097"/>
          </a:xfrm>
          <a:prstGeom prst="rect">
            <a:avLst/>
          </a:prstGeom>
        </p:spPr>
      </p:pic>
      <p:pic>
        <p:nvPicPr>
          <p:cNvPr id="24" name="Bild 1">
            <a:extLst>
              <a:ext uri="{FF2B5EF4-FFF2-40B4-BE49-F238E27FC236}">
                <a16:creationId xmlns:a16="http://schemas.microsoft.com/office/drawing/2014/main" id="{A1CF2E88-F8A5-4C43-AFFA-57D2405474A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06874" y="2996952"/>
            <a:ext cx="1504950" cy="238125"/>
          </a:xfrm>
          <a:prstGeom prst="rect">
            <a:avLst/>
          </a:prstGeom>
          <a:noFill/>
          <a:ln>
            <a:noFill/>
          </a:ln>
        </p:spPr>
      </p:pic>
      <p:pic>
        <p:nvPicPr>
          <p:cNvPr id="12" name="Grafik 11" descr="Ein Bild, das Text enthält.&#10;&#10;Automatisch generierte Beschreibung">
            <a:extLst>
              <a:ext uri="{FF2B5EF4-FFF2-40B4-BE49-F238E27FC236}">
                <a16:creationId xmlns:a16="http://schemas.microsoft.com/office/drawing/2014/main" id="{520B5F6D-E5F7-454E-8A03-F3AC538248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4630" y="2996952"/>
            <a:ext cx="1552938" cy="250530"/>
          </a:xfrm>
          <a:prstGeom prst="rect">
            <a:avLst/>
          </a:prstGeom>
        </p:spPr>
      </p:pic>
    </p:spTree>
    <p:extLst>
      <p:ext uri="{BB962C8B-B14F-4D97-AF65-F5344CB8AC3E}">
        <p14:creationId xmlns:p14="http://schemas.microsoft.com/office/powerpoint/2010/main" val="1957332954"/>
      </p:ext>
    </p:extLst>
  </p:cSld>
  <p:clrMapOvr>
    <a:masterClrMapping/>
  </p:clrMapOvr>
  <mc:AlternateContent xmlns:mc="http://schemas.openxmlformats.org/markup-compatibility/2006" xmlns:p14="http://schemas.microsoft.com/office/powerpoint/2010/main">
    <mc:Choice Requires="p14">
      <p:transition p14:dur="0" advTm="12509"/>
    </mc:Choice>
    <mc:Fallback xmlns="">
      <p:transition advTm="12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25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31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Notched Right Arrow 15">
            <a:extLst>
              <a:ext uri="{FF2B5EF4-FFF2-40B4-BE49-F238E27FC236}">
                <a16:creationId xmlns:a16="http://schemas.microsoft.com/office/drawing/2014/main" id="{67B5B11D-538B-1F41-93B4-9EE723C1691D}"/>
              </a:ext>
            </a:extLst>
          </p:cNvPr>
          <p:cNvSpPr/>
          <p:nvPr/>
        </p:nvSpPr>
        <p:spPr>
          <a:xfrm>
            <a:off x="2028824" y="4906346"/>
            <a:ext cx="9152697" cy="1367454"/>
          </a:xfrm>
          <a:prstGeom prst="notchedRightArrow">
            <a:avLst/>
          </a:prstGeom>
          <a:solidFill>
            <a:schemeClr val="bg2">
              <a:lumMod val="90000"/>
            </a:schemeClr>
          </a:solidFill>
          <a:ln>
            <a:noFill/>
          </a:ln>
          <a:effectLst>
            <a:outerShdw blurRad="381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err="1">
                <a:solidFill>
                  <a:srgbClr val="000000"/>
                </a:solidFill>
                <a:ea typeface="Open Sans" charset="0"/>
                <a:cs typeface="Calibri" panose="020F0502020204030204" pitchFamily="34" charset="0"/>
              </a:rPr>
              <a:t>Risikomanagement</a:t>
            </a:r>
            <a:r>
              <a:rPr lang="en-US" sz="1200" dirty="0">
                <a:solidFill>
                  <a:srgbClr val="000000"/>
                </a:solidFill>
                <a:ea typeface="Open Sans" charset="0"/>
                <a:cs typeface="Calibri" panose="020F0502020204030204" pitchFamily="34" charset="0"/>
              </a:rPr>
              <a:t>, </a:t>
            </a:r>
            <a:r>
              <a:rPr lang="en-US" sz="1200" dirty="0" err="1">
                <a:solidFill>
                  <a:srgbClr val="000000"/>
                </a:solidFill>
                <a:ea typeface="Open Sans" charset="0"/>
                <a:cs typeface="Calibri" panose="020F0502020204030204" pitchFamily="34" charset="0"/>
              </a:rPr>
              <a:t>Transaktionsmanagement</a:t>
            </a:r>
            <a:r>
              <a:rPr lang="en-US" sz="1200" dirty="0">
                <a:solidFill>
                  <a:srgbClr val="000000"/>
                </a:solidFill>
                <a:ea typeface="Open Sans" charset="0"/>
                <a:cs typeface="Calibri" panose="020F0502020204030204" pitchFamily="34" charset="0"/>
              </a:rPr>
              <a:t>, Cash-Flow Management</a:t>
            </a:r>
          </a:p>
        </p:txBody>
      </p:sp>
      <p:sp>
        <p:nvSpPr>
          <p:cNvPr id="14" name="Notched Right Arrow 15">
            <a:extLst>
              <a:ext uri="{FF2B5EF4-FFF2-40B4-BE49-F238E27FC236}">
                <a16:creationId xmlns:a16="http://schemas.microsoft.com/office/drawing/2014/main" id="{5322DE16-0177-9446-A71F-925EA7C7F6A6}"/>
              </a:ext>
            </a:extLst>
          </p:cNvPr>
          <p:cNvSpPr/>
          <p:nvPr/>
        </p:nvSpPr>
        <p:spPr>
          <a:xfrm>
            <a:off x="2028824" y="2061546"/>
            <a:ext cx="9144001" cy="1367454"/>
          </a:xfrm>
          <a:prstGeom prst="notchedRightArrow">
            <a:avLst/>
          </a:prstGeom>
          <a:solidFill>
            <a:srgbClr val="FFFFFF"/>
          </a:solidFill>
          <a:ln>
            <a:noFill/>
          </a:ln>
          <a:effectLst>
            <a:outerShdw blurRad="762000" dist="2540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03EB78D-5A07-4878-8DE1-94989DF24058}"/>
              </a:ext>
            </a:extLst>
          </p:cNvPr>
          <p:cNvSpPr>
            <a:spLocks noGrp="1"/>
          </p:cNvSpPr>
          <p:nvPr>
            <p:ph type="title"/>
          </p:nvPr>
        </p:nvSpPr>
        <p:spPr>
          <a:xfrm>
            <a:off x="1919536" y="1299600"/>
            <a:ext cx="9152697" cy="326108"/>
          </a:xfrm>
        </p:spPr>
        <p:txBody>
          <a:bodyPr/>
          <a:lstStyle/>
          <a:p>
            <a:r>
              <a:rPr lang="en-US" dirty="0" err="1"/>
              <a:t>Investitions</a:t>
            </a:r>
            <a:r>
              <a:rPr lang="en-US" dirty="0" err="1">
                <a:solidFill>
                  <a:schemeClr val="accent1"/>
                </a:solidFill>
              </a:rPr>
              <a:t>prozess</a:t>
            </a:r>
            <a:endParaRPr lang="en-US" dirty="0">
              <a:solidFill>
                <a:schemeClr val="accent1"/>
              </a:solidFill>
            </a:endParaRPr>
          </a:p>
        </p:txBody>
      </p:sp>
      <p:sp>
        <p:nvSpPr>
          <p:cNvPr id="15" name="TextBox 5">
            <a:extLst>
              <a:ext uri="{FF2B5EF4-FFF2-40B4-BE49-F238E27FC236}">
                <a16:creationId xmlns:a16="http://schemas.microsoft.com/office/drawing/2014/main" id="{8804BED7-203C-5943-8147-8DBE09A991D6}"/>
              </a:ext>
            </a:extLst>
          </p:cNvPr>
          <p:cNvSpPr txBox="1"/>
          <p:nvPr/>
        </p:nvSpPr>
        <p:spPr>
          <a:xfrm>
            <a:off x="2920533" y="3511360"/>
            <a:ext cx="1440000" cy="1604798"/>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spcBef>
                <a:spcPts val="1000"/>
              </a:spcBef>
            </a:pPr>
            <a:r>
              <a:rPr lang="en-US" sz="1400" b="1" dirty="0" err="1"/>
              <a:t>Admicasa</a:t>
            </a:r>
            <a:r>
              <a:rPr lang="en-US" sz="1400" b="1" dirty="0"/>
              <a:t> </a:t>
            </a:r>
            <a:r>
              <a:rPr lang="en-US" sz="1400" b="1" dirty="0" err="1"/>
              <a:t>Immobilien</a:t>
            </a:r>
            <a:r>
              <a:rPr lang="en-US" sz="1400" b="1" dirty="0"/>
              <a:t> AG</a:t>
            </a:r>
            <a:br>
              <a:rPr lang="en-US" sz="1200" b="1" dirty="0"/>
            </a:br>
            <a:endParaRPr lang="en-US" sz="1200" b="1" dirty="0"/>
          </a:p>
          <a:p>
            <a:pPr algn="ctr">
              <a:lnSpc>
                <a:spcPct val="130000"/>
              </a:lnSpc>
              <a:spcBef>
                <a:spcPts val="1000"/>
              </a:spcBef>
            </a:pPr>
            <a:r>
              <a:rPr lang="en-US" sz="1000" dirty="0" err="1"/>
              <a:t>Eingegangene</a:t>
            </a:r>
            <a:r>
              <a:rPr lang="en-US" sz="1000" dirty="0"/>
              <a:t> </a:t>
            </a:r>
            <a:r>
              <a:rPr lang="en-US" sz="1000" dirty="0" err="1"/>
              <a:t>Offerten</a:t>
            </a:r>
            <a:r>
              <a:rPr lang="en-US" sz="1000" dirty="0"/>
              <a:t> auf </a:t>
            </a:r>
            <a:r>
              <a:rPr lang="en-US" sz="1000" dirty="0" err="1"/>
              <a:t>Anlagerichtlinien</a:t>
            </a:r>
            <a:r>
              <a:rPr lang="en-US" sz="1000" dirty="0"/>
              <a:t> </a:t>
            </a:r>
            <a:r>
              <a:rPr lang="en-US" sz="1000" dirty="0" err="1"/>
              <a:t>überprüfen</a:t>
            </a:r>
            <a:endParaRPr lang="en-US" sz="1000" dirty="0"/>
          </a:p>
        </p:txBody>
      </p:sp>
      <p:sp>
        <p:nvSpPr>
          <p:cNvPr id="16" name="TextBox 17">
            <a:extLst>
              <a:ext uri="{FF2B5EF4-FFF2-40B4-BE49-F238E27FC236}">
                <a16:creationId xmlns:a16="http://schemas.microsoft.com/office/drawing/2014/main" id="{E87BBC45-58F7-294D-AD32-3E71C2D72C3E}"/>
              </a:ext>
            </a:extLst>
          </p:cNvPr>
          <p:cNvSpPr txBox="1"/>
          <p:nvPr/>
        </p:nvSpPr>
        <p:spPr>
          <a:xfrm>
            <a:off x="4673536" y="3511360"/>
            <a:ext cx="1440000" cy="1604798"/>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spcBef>
                <a:spcPts val="1000"/>
              </a:spcBef>
            </a:pPr>
            <a:r>
              <a:rPr lang="en-US" sz="1400" b="1" dirty="0" err="1"/>
              <a:t>Admicasa</a:t>
            </a:r>
            <a:br>
              <a:rPr lang="en-US" sz="1400" b="1" dirty="0"/>
            </a:br>
            <a:r>
              <a:rPr lang="en-US" sz="1400" b="1" dirty="0" err="1"/>
              <a:t>Immobilien</a:t>
            </a:r>
            <a:r>
              <a:rPr lang="en-US" sz="1400" b="1" dirty="0"/>
              <a:t> AG</a:t>
            </a:r>
            <a:br>
              <a:rPr lang="en-US" sz="1200" b="1" dirty="0"/>
            </a:br>
            <a:endParaRPr lang="en-US" sz="1200" b="1" dirty="0"/>
          </a:p>
          <a:p>
            <a:pPr algn="ctr">
              <a:lnSpc>
                <a:spcPct val="130000"/>
              </a:lnSpc>
              <a:spcBef>
                <a:spcPts val="1000"/>
              </a:spcBef>
            </a:pPr>
            <a:r>
              <a:rPr lang="en-US" sz="1000" dirty="0"/>
              <a:t>Dossier </a:t>
            </a:r>
            <a:r>
              <a:rPr lang="en-US" sz="1000" dirty="0" err="1"/>
              <a:t>erstellen</a:t>
            </a:r>
            <a:r>
              <a:rPr lang="en-US" sz="1000" dirty="0"/>
              <a:t>, </a:t>
            </a:r>
            <a:br>
              <a:rPr lang="en-US" sz="1000" dirty="0"/>
            </a:br>
            <a:r>
              <a:rPr lang="en-US" sz="1000" dirty="0" err="1"/>
              <a:t>Bewertung</a:t>
            </a:r>
            <a:r>
              <a:rPr lang="en-US" sz="1000" dirty="0"/>
              <a:t> </a:t>
            </a:r>
            <a:r>
              <a:rPr lang="en-US" sz="1000" dirty="0" err="1"/>
              <a:t>durchführen</a:t>
            </a:r>
            <a:r>
              <a:rPr lang="en-US" sz="1000" dirty="0"/>
              <a:t> und </a:t>
            </a:r>
            <a:r>
              <a:rPr lang="en-US" sz="1000" dirty="0" err="1"/>
              <a:t>Entscheidvorbereitung</a:t>
            </a:r>
            <a:endParaRPr lang="en-US" sz="1000" dirty="0">
              <a:solidFill>
                <a:schemeClr val="tx1">
                  <a:alpha val="70000"/>
                </a:schemeClr>
              </a:solidFill>
            </a:endParaRPr>
          </a:p>
        </p:txBody>
      </p:sp>
      <p:sp>
        <p:nvSpPr>
          <p:cNvPr id="17" name="TextBox 18">
            <a:extLst>
              <a:ext uri="{FF2B5EF4-FFF2-40B4-BE49-F238E27FC236}">
                <a16:creationId xmlns:a16="http://schemas.microsoft.com/office/drawing/2014/main" id="{E94A1DA5-090D-7E44-B812-50405014A6F9}"/>
              </a:ext>
            </a:extLst>
          </p:cNvPr>
          <p:cNvSpPr txBox="1"/>
          <p:nvPr/>
        </p:nvSpPr>
        <p:spPr>
          <a:xfrm>
            <a:off x="6430019" y="3511360"/>
            <a:ext cx="1440000" cy="1527854"/>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1000"/>
              </a:spcBef>
            </a:pPr>
            <a:endParaRPr lang="en-US" sz="1400" b="1" dirty="0"/>
          </a:p>
          <a:p>
            <a:pPr algn="ctr">
              <a:lnSpc>
                <a:spcPts val="200"/>
              </a:lnSpc>
              <a:spcBef>
                <a:spcPts val="1000"/>
              </a:spcBef>
            </a:pPr>
            <a:r>
              <a:rPr lang="en-US" sz="1400" b="1" dirty="0" err="1"/>
              <a:t>Stiftungsrat</a:t>
            </a:r>
            <a:endParaRPr lang="en-US" sz="1400" b="1" dirty="0"/>
          </a:p>
          <a:p>
            <a:pPr algn="ctr">
              <a:lnSpc>
                <a:spcPts val="200"/>
              </a:lnSpc>
              <a:spcBef>
                <a:spcPts val="1000"/>
              </a:spcBef>
            </a:pPr>
            <a:endParaRPr lang="en-US" sz="1400" b="1" dirty="0"/>
          </a:p>
          <a:p>
            <a:pPr algn="ctr">
              <a:lnSpc>
                <a:spcPct val="130000"/>
              </a:lnSpc>
              <a:spcBef>
                <a:spcPts val="1000"/>
              </a:spcBef>
            </a:pPr>
            <a:br>
              <a:rPr lang="en-US" sz="1000" dirty="0"/>
            </a:br>
            <a:r>
              <a:rPr lang="en-US" sz="1000" dirty="0" err="1"/>
              <a:t>Finaler</a:t>
            </a:r>
            <a:r>
              <a:rPr lang="en-US" sz="1000" dirty="0"/>
              <a:t> </a:t>
            </a:r>
            <a:r>
              <a:rPr lang="en-US" sz="1000" dirty="0" err="1"/>
              <a:t>Kaufentscheid</a:t>
            </a:r>
            <a:r>
              <a:rPr lang="en-US" sz="1000" dirty="0"/>
              <a:t> und </a:t>
            </a:r>
            <a:r>
              <a:rPr lang="en-US" sz="1000" dirty="0" err="1"/>
              <a:t>Angebot</a:t>
            </a:r>
            <a:r>
              <a:rPr lang="en-US" sz="1000" dirty="0"/>
              <a:t> an </a:t>
            </a:r>
            <a:r>
              <a:rPr lang="en-US" sz="1000" dirty="0" err="1"/>
              <a:t>Verkäufer</a:t>
            </a:r>
            <a:r>
              <a:rPr lang="en-US" sz="1000" dirty="0"/>
              <a:t> / </a:t>
            </a:r>
            <a:r>
              <a:rPr lang="en-US" sz="1000" dirty="0" err="1"/>
              <a:t>Käufer</a:t>
            </a:r>
            <a:endParaRPr lang="en-US" sz="1000" dirty="0">
              <a:solidFill>
                <a:schemeClr val="tx1">
                  <a:alpha val="70000"/>
                </a:schemeClr>
              </a:solidFill>
            </a:endParaRPr>
          </a:p>
        </p:txBody>
      </p:sp>
      <p:sp>
        <p:nvSpPr>
          <p:cNvPr id="18" name="TextBox 19">
            <a:extLst>
              <a:ext uri="{FF2B5EF4-FFF2-40B4-BE49-F238E27FC236}">
                <a16:creationId xmlns:a16="http://schemas.microsoft.com/office/drawing/2014/main" id="{302E4D8E-CC71-DD4B-B642-98D3187969EF}"/>
              </a:ext>
            </a:extLst>
          </p:cNvPr>
          <p:cNvSpPr txBox="1"/>
          <p:nvPr/>
        </p:nvSpPr>
        <p:spPr>
          <a:xfrm>
            <a:off x="8186502" y="3511360"/>
            <a:ext cx="1440000" cy="1604798"/>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spcBef>
                <a:spcPts val="1000"/>
              </a:spcBef>
            </a:pPr>
            <a:r>
              <a:rPr lang="en-US" sz="1400" b="1" dirty="0" err="1"/>
              <a:t>Stiftungsrat (Anlageausschuss)</a:t>
            </a:r>
            <a:br>
              <a:rPr lang="en-US" sz="1200" b="1" dirty="0"/>
            </a:br>
            <a:endParaRPr lang="en-US" sz="1200" b="1" dirty="0"/>
          </a:p>
          <a:p>
            <a:pPr algn="ctr">
              <a:lnSpc>
                <a:spcPct val="130000"/>
              </a:lnSpc>
              <a:spcBef>
                <a:spcPts val="1000"/>
              </a:spcBef>
            </a:pPr>
            <a:r>
              <a:rPr lang="en-US" sz="1000" dirty="0"/>
              <a:t>Finale Kontrolle </a:t>
            </a:r>
            <a:br>
              <a:rPr lang="en-US" sz="1000" dirty="0"/>
            </a:br>
            <a:r>
              <a:rPr lang="en-US" sz="1000" dirty="0"/>
              <a:t>und Freigabe der Transaktion</a:t>
            </a:r>
          </a:p>
        </p:txBody>
      </p:sp>
      <p:grpSp>
        <p:nvGrpSpPr>
          <p:cNvPr id="6" name="Gruppieren 5">
            <a:extLst>
              <a:ext uri="{FF2B5EF4-FFF2-40B4-BE49-F238E27FC236}">
                <a16:creationId xmlns:a16="http://schemas.microsoft.com/office/drawing/2014/main" id="{5BBE8545-4B39-5B43-AF0E-51A6C53E936B}"/>
              </a:ext>
            </a:extLst>
          </p:cNvPr>
          <p:cNvGrpSpPr/>
          <p:nvPr/>
        </p:nvGrpSpPr>
        <p:grpSpPr>
          <a:xfrm>
            <a:off x="4803944" y="2061553"/>
            <a:ext cx="1197847" cy="1289379"/>
            <a:chOff x="4305487" y="2221877"/>
            <a:chExt cx="899960" cy="968730"/>
          </a:xfrm>
        </p:grpSpPr>
        <p:grpSp>
          <p:nvGrpSpPr>
            <p:cNvPr id="24" name="Group 7">
              <a:extLst>
                <a:ext uri="{FF2B5EF4-FFF2-40B4-BE49-F238E27FC236}">
                  <a16:creationId xmlns:a16="http://schemas.microsoft.com/office/drawing/2014/main" id="{1B55C22A-C209-8443-9B76-03E598E00103}"/>
                </a:ext>
              </a:extLst>
            </p:cNvPr>
            <p:cNvGrpSpPr/>
            <p:nvPr/>
          </p:nvGrpSpPr>
          <p:grpSpPr>
            <a:xfrm>
              <a:off x="4305487" y="2221877"/>
              <a:ext cx="899960" cy="968730"/>
              <a:chOff x="4305487" y="2903238"/>
              <a:chExt cx="899960" cy="968730"/>
            </a:xfrm>
          </p:grpSpPr>
          <p:sp>
            <p:nvSpPr>
              <p:cNvPr id="25" name="Oval 24">
                <a:extLst>
                  <a:ext uri="{FF2B5EF4-FFF2-40B4-BE49-F238E27FC236}">
                    <a16:creationId xmlns:a16="http://schemas.microsoft.com/office/drawing/2014/main" id="{CD7A4EC4-867E-6848-BB3C-5FAC92AF124B}"/>
                  </a:ext>
                </a:extLst>
              </p:cNvPr>
              <p:cNvSpPr/>
              <p:nvPr/>
            </p:nvSpPr>
            <p:spPr>
              <a:xfrm>
                <a:off x="4305487" y="2986031"/>
                <a:ext cx="885938" cy="885937"/>
              </a:xfrm>
              <a:prstGeom prst="ellipse">
                <a:avLst/>
              </a:prstGeom>
              <a:solidFill>
                <a:schemeClr val="accent2"/>
              </a:solidFill>
              <a:ln w="25400">
                <a:noFill/>
              </a:ln>
              <a:effectLst>
                <a:outerShdw blurRad="381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0000"/>
                  </a:lnSpc>
                </a:pPr>
                <a:endParaRPr lang="en-US" sz="1400" dirty="0">
                  <a:solidFill>
                    <a:schemeClr val="tx1"/>
                  </a:solidFill>
                </a:endParaRPr>
              </a:p>
            </p:txBody>
          </p:sp>
          <p:sp>
            <p:nvSpPr>
              <p:cNvPr id="27" name="Oval 26">
                <a:extLst>
                  <a:ext uri="{FF2B5EF4-FFF2-40B4-BE49-F238E27FC236}">
                    <a16:creationId xmlns:a16="http://schemas.microsoft.com/office/drawing/2014/main" id="{AC449DF2-7F9D-354D-BCD9-299BD3841D60}"/>
                  </a:ext>
                </a:extLst>
              </p:cNvPr>
              <p:cNvSpPr/>
              <p:nvPr/>
            </p:nvSpPr>
            <p:spPr>
              <a:xfrm>
                <a:off x="4914555" y="2903238"/>
                <a:ext cx="290892" cy="290890"/>
              </a:xfrm>
              <a:prstGeom prst="ellipse">
                <a:avLst/>
              </a:prstGeom>
              <a:solidFill>
                <a:schemeClr val="accent2">
                  <a:lumMod val="75000"/>
                </a:schemeClr>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spcBef>
                    <a:spcPts val="1000"/>
                  </a:spcBef>
                </a:pPr>
                <a:r>
                  <a:rPr lang="en-US" sz="800" b="1" dirty="0">
                    <a:solidFill>
                      <a:srgbClr val="FFFFFF"/>
                    </a:solidFill>
                  </a:rPr>
                  <a:t>02</a:t>
                </a:r>
              </a:p>
            </p:txBody>
          </p:sp>
        </p:grpSp>
        <p:pic>
          <p:nvPicPr>
            <p:cNvPr id="9" name="Grafik 8">
              <a:extLst>
                <a:ext uri="{FF2B5EF4-FFF2-40B4-BE49-F238E27FC236}">
                  <a16:creationId xmlns:a16="http://schemas.microsoft.com/office/drawing/2014/main" id="{8B33474E-16A2-4740-A2B8-FAE70E1F6288}"/>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590085" y="2568820"/>
              <a:ext cx="396000" cy="396000"/>
            </a:xfrm>
            <a:prstGeom prst="rect">
              <a:avLst/>
            </a:prstGeom>
          </p:spPr>
        </p:pic>
      </p:grpSp>
      <p:grpSp>
        <p:nvGrpSpPr>
          <p:cNvPr id="8" name="Gruppieren 7">
            <a:extLst>
              <a:ext uri="{FF2B5EF4-FFF2-40B4-BE49-F238E27FC236}">
                <a16:creationId xmlns:a16="http://schemas.microsoft.com/office/drawing/2014/main" id="{1D83F29D-EE58-844D-A05A-0F0E47FB343E}"/>
              </a:ext>
            </a:extLst>
          </p:cNvPr>
          <p:cNvGrpSpPr/>
          <p:nvPr/>
        </p:nvGrpSpPr>
        <p:grpSpPr>
          <a:xfrm>
            <a:off x="8316912" y="2061553"/>
            <a:ext cx="1179184" cy="1289379"/>
            <a:chOff x="7562135" y="2221877"/>
            <a:chExt cx="885938" cy="968730"/>
          </a:xfrm>
        </p:grpSpPr>
        <p:grpSp>
          <p:nvGrpSpPr>
            <p:cNvPr id="32" name="Group 11">
              <a:extLst>
                <a:ext uri="{FF2B5EF4-FFF2-40B4-BE49-F238E27FC236}">
                  <a16:creationId xmlns:a16="http://schemas.microsoft.com/office/drawing/2014/main" id="{5C4923D3-BC9C-7B43-91C4-1EF97E1FA57F}"/>
                </a:ext>
              </a:extLst>
            </p:cNvPr>
            <p:cNvGrpSpPr/>
            <p:nvPr/>
          </p:nvGrpSpPr>
          <p:grpSpPr>
            <a:xfrm>
              <a:off x="7562135" y="2221877"/>
              <a:ext cx="885938" cy="968730"/>
              <a:chOff x="7562135" y="2903238"/>
              <a:chExt cx="885938" cy="968730"/>
            </a:xfrm>
          </p:grpSpPr>
          <p:sp>
            <p:nvSpPr>
              <p:cNvPr id="33" name="Oval 32">
                <a:extLst>
                  <a:ext uri="{FF2B5EF4-FFF2-40B4-BE49-F238E27FC236}">
                    <a16:creationId xmlns:a16="http://schemas.microsoft.com/office/drawing/2014/main" id="{54E7F086-E43F-774E-A90D-BB85EEDFDAE1}"/>
                  </a:ext>
                </a:extLst>
              </p:cNvPr>
              <p:cNvSpPr/>
              <p:nvPr/>
            </p:nvSpPr>
            <p:spPr>
              <a:xfrm>
                <a:off x="7562135" y="2986031"/>
                <a:ext cx="885938" cy="885937"/>
              </a:xfrm>
              <a:prstGeom prst="ellipse">
                <a:avLst/>
              </a:prstGeom>
              <a:solidFill>
                <a:schemeClr val="accent5">
                  <a:lumMod val="40000"/>
                  <a:lumOff val="60000"/>
                </a:schemeClr>
              </a:solidFill>
              <a:ln w="25400">
                <a:noFill/>
              </a:ln>
              <a:effectLst>
                <a:outerShdw blurRad="381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0000"/>
                  </a:lnSpc>
                </a:pPr>
                <a:endParaRPr lang="en-US" sz="1400" dirty="0">
                  <a:solidFill>
                    <a:schemeClr val="tx1"/>
                  </a:solidFill>
                </a:endParaRPr>
              </a:p>
            </p:txBody>
          </p:sp>
          <p:sp>
            <p:nvSpPr>
              <p:cNvPr id="35" name="Oval 34">
                <a:extLst>
                  <a:ext uri="{FF2B5EF4-FFF2-40B4-BE49-F238E27FC236}">
                    <a16:creationId xmlns:a16="http://schemas.microsoft.com/office/drawing/2014/main" id="{AF67009A-EEF8-D647-BB00-07FBD41BCCCE}"/>
                  </a:ext>
                </a:extLst>
              </p:cNvPr>
              <p:cNvSpPr/>
              <p:nvPr/>
            </p:nvSpPr>
            <p:spPr>
              <a:xfrm>
                <a:off x="8143159" y="2903238"/>
                <a:ext cx="290892" cy="290890"/>
              </a:xfrm>
              <a:prstGeom prst="ellipse">
                <a:avLst/>
              </a:prstGeom>
              <a:solidFill>
                <a:schemeClr val="accent5"/>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spcBef>
                    <a:spcPts val="1000"/>
                  </a:spcBef>
                </a:pPr>
                <a:r>
                  <a:rPr lang="en-US" sz="800" b="1" dirty="0">
                    <a:solidFill>
                      <a:srgbClr val="FFFFFF"/>
                    </a:solidFill>
                  </a:rPr>
                  <a:t>04</a:t>
                </a:r>
              </a:p>
            </p:txBody>
          </p:sp>
        </p:grpSp>
        <p:pic>
          <p:nvPicPr>
            <p:cNvPr id="10" name="Grafik 9">
              <a:extLst>
                <a:ext uri="{FF2B5EF4-FFF2-40B4-BE49-F238E27FC236}">
                  <a16:creationId xmlns:a16="http://schemas.microsoft.com/office/drawing/2014/main" id="{E6F9A180-5700-E74D-B960-E8F9314C5773}"/>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803173" y="2547273"/>
              <a:ext cx="396000" cy="396000"/>
            </a:xfrm>
            <a:prstGeom prst="rect">
              <a:avLst/>
            </a:prstGeom>
          </p:spPr>
        </p:pic>
      </p:grpSp>
      <p:grpSp>
        <p:nvGrpSpPr>
          <p:cNvPr id="7" name="Gruppieren 6">
            <a:extLst>
              <a:ext uri="{FF2B5EF4-FFF2-40B4-BE49-F238E27FC236}">
                <a16:creationId xmlns:a16="http://schemas.microsoft.com/office/drawing/2014/main" id="{F0AA367B-AD0C-704B-8B13-149CB08AA1B3}"/>
              </a:ext>
            </a:extLst>
          </p:cNvPr>
          <p:cNvGrpSpPr/>
          <p:nvPr/>
        </p:nvGrpSpPr>
        <p:grpSpPr>
          <a:xfrm>
            <a:off x="6561588" y="2061553"/>
            <a:ext cx="1179184" cy="1289379"/>
            <a:chOff x="5933811" y="2221877"/>
            <a:chExt cx="885938" cy="968730"/>
          </a:xfrm>
        </p:grpSpPr>
        <p:grpSp>
          <p:nvGrpSpPr>
            <p:cNvPr id="28" name="Group 9">
              <a:extLst>
                <a:ext uri="{FF2B5EF4-FFF2-40B4-BE49-F238E27FC236}">
                  <a16:creationId xmlns:a16="http://schemas.microsoft.com/office/drawing/2014/main" id="{BCB2E433-0926-7148-8DE0-5A1857934A36}"/>
                </a:ext>
              </a:extLst>
            </p:cNvPr>
            <p:cNvGrpSpPr/>
            <p:nvPr/>
          </p:nvGrpSpPr>
          <p:grpSpPr>
            <a:xfrm>
              <a:off x="5933811" y="2221877"/>
              <a:ext cx="885938" cy="968730"/>
              <a:chOff x="5933811" y="2903238"/>
              <a:chExt cx="885938" cy="968730"/>
            </a:xfrm>
          </p:grpSpPr>
          <p:sp>
            <p:nvSpPr>
              <p:cNvPr id="29" name="Oval 28">
                <a:extLst>
                  <a:ext uri="{FF2B5EF4-FFF2-40B4-BE49-F238E27FC236}">
                    <a16:creationId xmlns:a16="http://schemas.microsoft.com/office/drawing/2014/main" id="{F0CA1018-3596-324C-825D-32CDB900BFFE}"/>
                  </a:ext>
                </a:extLst>
              </p:cNvPr>
              <p:cNvSpPr/>
              <p:nvPr/>
            </p:nvSpPr>
            <p:spPr>
              <a:xfrm>
                <a:off x="5933811" y="2986031"/>
                <a:ext cx="885938" cy="885937"/>
              </a:xfrm>
              <a:prstGeom prst="ellipse">
                <a:avLst/>
              </a:prstGeom>
              <a:solidFill>
                <a:schemeClr val="accent3"/>
              </a:solidFill>
              <a:ln w="25400">
                <a:noFill/>
              </a:ln>
              <a:effectLst>
                <a:outerShdw blurRad="381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0000"/>
                  </a:lnSpc>
                </a:pPr>
                <a:endParaRPr lang="en-US" sz="1400" dirty="0">
                  <a:solidFill>
                    <a:schemeClr val="tx1"/>
                  </a:solidFill>
                </a:endParaRPr>
              </a:p>
            </p:txBody>
          </p:sp>
          <p:sp>
            <p:nvSpPr>
              <p:cNvPr id="31" name="Oval 30">
                <a:extLst>
                  <a:ext uri="{FF2B5EF4-FFF2-40B4-BE49-F238E27FC236}">
                    <a16:creationId xmlns:a16="http://schemas.microsoft.com/office/drawing/2014/main" id="{4EC3D70C-5810-9B4D-9A7F-190CB0981108}"/>
                  </a:ext>
                </a:extLst>
              </p:cNvPr>
              <p:cNvSpPr/>
              <p:nvPr/>
            </p:nvSpPr>
            <p:spPr>
              <a:xfrm>
                <a:off x="6528857" y="2903238"/>
                <a:ext cx="290892" cy="290890"/>
              </a:xfrm>
              <a:prstGeom prst="ellipse">
                <a:avLst/>
              </a:prstGeom>
              <a:solidFill>
                <a:schemeClr val="accent3">
                  <a:lumMod val="75000"/>
                </a:schemeClr>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spcBef>
                    <a:spcPts val="1000"/>
                  </a:spcBef>
                </a:pPr>
                <a:r>
                  <a:rPr lang="en-US" sz="800" b="1" dirty="0">
                    <a:solidFill>
                      <a:srgbClr val="FFFFFF"/>
                    </a:solidFill>
                  </a:rPr>
                  <a:t>03</a:t>
                </a:r>
              </a:p>
            </p:txBody>
          </p:sp>
        </p:grpSp>
        <p:pic>
          <p:nvPicPr>
            <p:cNvPr id="41" name="Grafik 40">
              <a:extLst>
                <a:ext uri="{FF2B5EF4-FFF2-40B4-BE49-F238E27FC236}">
                  <a16:creationId xmlns:a16="http://schemas.microsoft.com/office/drawing/2014/main" id="{F5F68BDE-02AE-F347-85F9-1456C76AAF55}"/>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77908" y="2557891"/>
              <a:ext cx="396000" cy="396000"/>
            </a:xfrm>
            <a:prstGeom prst="rect">
              <a:avLst/>
            </a:prstGeom>
          </p:spPr>
        </p:pic>
      </p:grpSp>
      <p:grpSp>
        <p:nvGrpSpPr>
          <p:cNvPr id="5" name="Gruppieren 4">
            <a:extLst>
              <a:ext uri="{FF2B5EF4-FFF2-40B4-BE49-F238E27FC236}">
                <a16:creationId xmlns:a16="http://schemas.microsoft.com/office/drawing/2014/main" id="{36D95558-9B69-F048-BBCA-B2042345E1F3}"/>
              </a:ext>
            </a:extLst>
          </p:cNvPr>
          <p:cNvGrpSpPr/>
          <p:nvPr/>
        </p:nvGrpSpPr>
        <p:grpSpPr>
          <a:xfrm>
            <a:off x="3050941" y="2061553"/>
            <a:ext cx="1179184" cy="1289379"/>
            <a:chOff x="2632867" y="2221877"/>
            <a:chExt cx="974532" cy="968730"/>
          </a:xfrm>
        </p:grpSpPr>
        <p:grpSp>
          <p:nvGrpSpPr>
            <p:cNvPr id="20" name="Group 4">
              <a:extLst>
                <a:ext uri="{FF2B5EF4-FFF2-40B4-BE49-F238E27FC236}">
                  <a16:creationId xmlns:a16="http://schemas.microsoft.com/office/drawing/2014/main" id="{525E06A6-9DE3-8449-96C4-9736B88B9227}"/>
                </a:ext>
              </a:extLst>
            </p:cNvPr>
            <p:cNvGrpSpPr/>
            <p:nvPr/>
          </p:nvGrpSpPr>
          <p:grpSpPr>
            <a:xfrm>
              <a:off x="2632867" y="2221877"/>
              <a:ext cx="974532" cy="968730"/>
              <a:chOff x="2677164" y="2903238"/>
              <a:chExt cx="885938" cy="968730"/>
            </a:xfrm>
          </p:grpSpPr>
          <p:sp>
            <p:nvSpPr>
              <p:cNvPr id="21" name="Oval 20">
                <a:extLst>
                  <a:ext uri="{FF2B5EF4-FFF2-40B4-BE49-F238E27FC236}">
                    <a16:creationId xmlns:a16="http://schemas.microsoft.com/office/drawing/2014/main" id="{CE22577C-2833-F34F-AB6F-C7FF58C2C4E3}"/>
                  </a:ext>
                </a:extLst>
              </p:cNvPr>
              <p:cNvSpPr/>
              <p:nvPr/>
            </p:nvSpPr>
            <p:spPr>
              <a:xfrm>
                <a:off x="2677164" y="2986031"/>
                <a:ext cx="885938" cy="885937"/>
              </a:xfrm>
              <a:prstGeom prst="ellipse">
                <a:avLst/>
              </a:prstGeom>
              <a:solidFill>
                <a:schemeClr val="accent1"/>
              </a:solidFill>
              <a:ln w="25400">
                <a:noFill/>
              </a:ln>
              <a:effectLst>
                <a:outerShdw blurRad="381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0000"/>
                  </a:lnSpc>
                </a:pPr>
                <a:endParaRPr lang="en-US" sz="1400" dirty="0">
                  <a:solidFill>
                    <a:schemeClr val="tx1"/>
                  </a:solidFill>
                </a:endParaRPr>
              </a:p>
            </p:txBody>
          </p:sp>
          <p:sp>
            <p:nvSpPr>
              <p:cNvPr id="23" name="Oval 22">
                <a:extLst>
                  <a:ext uri="{FF2B5EF4-FFF2-40B4-BE49-F238E27FC236}">
                    <a16:creationId xmlns:a16="http://schemas.microsoft.com/office/drawing/2014/main" id="{C0829036-1CB2-BD40-8D08-794227989329}"/>
                  </a:ext>
                </a:extLst>
              </p:cNvPr>
              <p:cNvSpPr/>
              <p:nvPr/>
            </p:nvSpPr>
            <p:spPr>
              <a:xfrm>
                <a:off x="3272209" y="2903238"/>
                <a:ext cx="290892" cy="290890"/>
              </a:xfrm>
              <a:prstGeom prst="ellipse">
                <a:avLst/>
              </a:prstGeom>
              <a:solidFill>
                <a:schemeClr val="accent1">
                  <a:lumMod val="75000"/>
                </a:schemeClr>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spcBef>
                    <a:spcPts val="1000"/>
                  </a:spcBef>
                </a:pPr>
                <a:r>
                  <a:rPr lang="en-US" sz="800" b="1" dirty="0">
                    <a:solidFill>
                      <a:srgbClr val="FFFFFF"/>
                    </a:solidFill>
                  </a:rPr>
                  <a:t>01</a:t>
                </a:r>
              </a:p>
            </p:txBody>
          </p:sp>
        </p:grpSp>
        <p:pic>
          <p:nvPicPr>
            <p:cNvPr id="42" name="Grafik 41">
              <a:extLst>
                <a:ext uri="{FF2B5EF4-FFF2-40B4-BE49-F238E27FC236}">
                  <a16:creationId xmlns:a16="http://schemas.microsoft.com/office/drawing/2014/main" id="{538099CF-E1F8-784D-A1B4-015FE36C5CB2}"/>
                </a:ext>
              </a:extLst>
            </p:cNvPr>
            <p:cNvPicPr>
              <a:picLocks/>
            </p:cNvPicPr>
            <p:nvPr/>
          </p:nvPicPr>
          <p:blipFill>
            <a:blip r:embed="rId9">
              <a:lum bright="70000" contrast="-70000"/>
              <a:extLst>
                <a:ext uri="{BEBA8EAE-BF5A-486C-A8C5-ECC9F3942E4B}">
                  <a14:imgProps xmlns:a14="http://schemas.microsoft.com/office/drawing/2010/main">
                    <a14:imgLayer r:embed="rId10">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954932" y="2586955"/>
              <a:ext cx="396000" cy="359730"/>
            </a:xfrm>
            <a:prstGeom prst="rect">
              <a:avLst/>
            </a:prstGeom>
          </p:spPr>
        </p:pic>
      </p:grpSp>
    </p:spTree>
    <p:extLst>
      <p:ext uri="{BB962C8B-B14F-4D97-AF65-F5344CB8AC3E}">
        <p14:creationId xmlns:p14="http://schemas.microsoft.com/office/powerpoint/2010/main" val="33107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6" presetClass="emph" presetSubtype="0" accel="50000" decel="50000" autoRev="1" fill="hold" grpId="1" nodeType="withEffect">
                                  <p:stCondLst>
                                    <p:cond delay="0"/>
                                  </p:stCondLst>
                                  <p:childTnLst>
                                    <p:animScale>
                                      <p:cBhvr>
                                        <p:cTn id="9" dur="500" fill="hold"/>
                                        <p:tgtEl>
                                          <p:spTgt spid="14"/>
                                        </p:tgtEl>
                                      </p:cBhvr>
                                      <p:by x="120000" y="120000"/>
                                    </p:animScale>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8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par>
                                <p:cTn id="30" presetID="22" presetClass="entr" presetSubtype="8"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500"/>
                                        <p:tgtEl>
                                          <p:spTgt spid="40"/>
                                        </p:tgtEl>
                                      </p:cBhvr>
                                    </p:animEffect>
                                  </p:childTnLst>
                                </p:cTn>
                              </p:par>
                              <p:par>
                                <p:cTn id="33" presetID="6" presetClass="emph" presetSubtype="0" accel="50000" decel="50000" autoRev="1" fill="hold" grpId="1" nodeType="withEffect">
                                  <p:stCondLst>
                                    <p:cond delay="0"/>
                                  </p:stCondLst>
                                  <p:childTnLst>
                                    <p:animScale>
                                      <p:cBhvr>
                                        <p:cTn id="34" dur="500" fill="hold"/>
                                        <p:tgtEl>
                                          <p:spTgt spid="40"/>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14" grpId="0" animBg="1"/>
      <p:bldP spid="14" grpId="1" animBg="1"/>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4757F36-A9A7-BB45-ACE8-1DAF12911270}"/>
              </a:ext>
            </a:extLst>
          </p:cNvPr>
          <p:cNvSpPr txBox="1">
            <a:spLocks/>
          </p:cNvSpPr>
          <p:nvPr/>
        </p:nvSpPr>
        <p:spPr>
          <a:xfrm>
            <a:off x="1928811" y="1311246"/>
            <a:ext cx="9152695" cy="775646"/>
          </a:xfrm>
          <a:prstGeom prst="rect">
            <a:avLst/>
          </a:prstGeom>
        </p:spPr>
        <p:txBody>
          <a:bodyPr/>
          <a:lstStyle>
            <a:lvl1pPr algn="l" defTabSz="914318" rtl="0" eaLnBrk="1" latinLnBrk="0" hangingPunct="1">
              <a:lnSpc>
                <a:spcPct val="80000"/>
              </a:lnSpc>
              <a:spcBef>
                <a:spcPct val="0"/>
              </a:spcBef>
              <a:buNone/>
              <a:defRPr sz="30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err="1"/>
              <a:t>Nachhaltigkeit</a:t>
            </a:r>
            <a:r>
              <a:rPr lang="en-US" dirty="0">
                <a:solidFill>
                  <a:schemeClr val="accent1"/>
                </a:solidFill>
              </a:rPr>
              <a:t> </a:t>
            </a:r>
            <a:br>
              <a:rPr lang="en-US" dirty="0">
                <a:solidFill>
                  <a:schemeClr val="accent1"/>
                </a:solidFill>
              </a:rPr>
            </a:br>
            <a:r>
              <a:rPr lang="en-US" dirty="0" err="1">
                <a:solidFill>
                  <a:schemeClr val="accent1"/>
                </a:solidFill>
              </a:rPr>
              <a:t>mitgliedschaften</a:t>
            </a:r>
            <a:endParaRPr lang="en-US" dirty="0">
              <a:solidFill>
                <a:schemeClr val="accent1"/>
              </a:solidFill>
            </a:endParaRPr>
          </a:p>
        </p:txBody>
      </p:sp>
      <p:sp>
        <p:nvSpPr>
          <p:cNvPr id="17" name="TextBox 31">
            <a:extLst>
              <a:ext uri="{FF2B5EF4-FFF2-40B4-BE49-F238E27FC236}">
                <a16:creationId xmlns:a16="http://schemas.microsoft.com/office/drawing/2014/main" id="{2896C6FE-B140-E347-8FB7-A5ADD91DBE01}"/>
              </a:ext>
            </a:extLst>
          </p:cNvPr>
          <p:cNvSpPr txBox="1"/>
          <p:nvPr/>
        </p:nvSpPr>
        <p:spPr>
          <a:xfrm>
            <a:off x="2106362" y="2204864"/>
            <a:ext cx="6941966" cy="1065026"/>
          </a:xfrm>
          <a:prstGeom prst="rect">
            <a:avLst/>
          </a:prstGeom>
          <a:noFill/>
        </p:spPr>
        <p:txBody>
          <a:bodyPr wrap="square" lIns="0" tIns="36000" rIns="216000" bIns="36000" rtlCol="0">
            <a:spAutoFit/>
          </a:bodyPr>
          <a:lstStyle/>
          <a:p>
            <a:pPr>
              <a:lnSpc>
                <a:spcPct val="130000"/>
              </a:lnSpc>
              <a:spcBef>
                <a:spcPts val="1000"/>
              </a:spcBef>
            </a:pPr>
            <a:r>
              <a:rPr lang="en-US" sz="1400" b="1" dirty="0" err="1"/>
              <a:t>Mitgliedschaften</a:t>
            </a:r>
            <a:r>
              <a:rPr lang="en-US" sz="1400" b="1" dirty="0"/>
              <a:t> </a:t>
            </a:r>
          </a:p>
          <a:p>
            <a:pPr>
              <a:lnSpc>
                <a:spcPct val="130000"/>
              </a:lnSpc>
              <a:spcBef>
                <a:spcPts val="1000"/>
              </a:spcBef>
            </a:pPr>
            <a:r>
              <a:rPr lang="en-US" sz="1000" dirty="0"/>
              <a:t>Die Stiftung </a:t>
            </a:r>
            <a:r>
              <a:rPr lang="en-US" sz="1000" dirty="0" err="1"/>
              <a:t>erfasst</a:t>
            </a:r>
            <a:r>
              <a:rPr lang="en-US" sz="1000" dirty="0"/>
              <a:t> alle </a:t>
            </a:r>
            <a:r>
              <a:rPr lang="en-US" sz="1000" dirty="0" err="1"/>
              <a:t>Liegenschaften</a:t>
            </a:r>
            <a:r>
              <a:rPr lang="en-US" sz="1000" dirty="0"/>
              <a:t> </a:t>
            </a:r>
            <a:r>
              <a:rPr lang="en-US" sz="1000" dirty="0" err="1"/>
              <a:t>im</a:t>
            </a:r>
            <a:r>
              <a:rPr lang="en-US" sz="1000" dirty="0"/>
              <a:t> Swiss Sustainable Real Estate Index (SSREI). </a:t>
            </a:r>
            <a:r>
              <a:rPr lang="en-US" sz="1000" dirty="0" err="1"/>
              <a:t>Daraus</a:t>
            </a:r>
            <a:r>
              <a:rPr lang="en-US" sz="1000" dirty="0"/>
              <a:t> </a:t>
            </a:r>
            <a:r>
              <a:rPr lang="en-US" sz="1000" dirty="0" err="1"/>
              <a:t>ergibt</a:t>
            </a:r>
            <a:r>
              <a:rPr lang="en-US" sz="1000" dirty="0"/>
              <a:t> </a:t>
            </a:r>
            <a:r>
              <a:rPr lang="en-US" sz="1000" dirty="0" err="1"/>
              <a:t>sich</a:t>
            </a:r>
            <a:r>
              <a:rPr lang="en-US" sz="1000" dirty="0"/>
              <a:t> </a:t>
            </a:r>
            <a:r>
              <a:rPr lang="en-US" sz="1000" dirty="0" err="1"/>
              <a:t>eine</a:t>
            </a:r>
            <a:r>
              <a:rPr lang="en-US" sz="1000" dirty="0"/>
              <a:t> </a:t>
            </a:r>
            <a:r>
              <a:rPr lang="en-US" sz="1000" dirty="0" err="1"/>
              <a:t>umfassende</a:t>
            </a:r>
            <a:r>
              <a:rPr lang="en-US" sz="1000" dirty="0"/>
              <a:t> </a:t>
            </a:r>
            <a:r>
              <a:rPr lang="en-US" sz="1000" dirty="0" err="1"/>
              <a:t>Datenbank</a:t>
            </a:r>
            <a:r>
              <a:rPr lang="en-US" sz="1000" dirty="0"/>
              <a:t> </a:t>
            </a:r>
            <a:r>
              <a:rPr lang="en-US" sz="1000" dirty="0" err="1"/>
              <a:t>über</a:t>
            </a:r>
            <a:r>
              <a:rPr lang="en-US" sz="1000" dirty="0"/>
              <a:t> alle </a:t>
            </a:r>
            <a:r>
              <a:rPr lang="en-US" sz="1000" dirty="0" err="1"/>
              <a:t>Bereiche</a:t>
            </a:r>
            <a:r>
              <a:rPr lang="en-US" sz="1000" dirty="0"/>
              <a:t> des </a:t>
            </a:r>
            <a:r>
              <a:rPr lang="en-US" sz="1000" dirty="0" err="1"/>
              <a:t>Gebäudes</a:t>
            </a:r>
            <a:r>
              <a:rPr lang="en-US" sz="1000" dirty="0"/>
              <a:t>, was </a:t>
            </a:r>
            <a:r>
              <a:rPr lang="en-US" sz="1000" dirty="0" err="1"/>
              <a:t>zur</a:t>
            </a:r>
            <a:r>
              <a:rPr lang="en-US" sz="1000" dirty="0"/>
              <a:t> </a:t>
            </a:r>
            <a:r>
              <a:rPr lang="en-US" sz="1000" dirty="0" err="1"/>
              <a:t>Optimierung</a:t>
            </a:r>
            <a:r>
              <a:rPr lang="en-US" sz="1000" dirty="0"/>
              <a:t> der </a:t>
            </a:r>
            <a:r>
              <a:rPr lang="en-US" sz="1000" dirty="0" err="1"/>
              <a:t>Nachhaltigkeitsthemen</a:t>
            </a:r>
            <a:r>
              <a:rPr lang="en-US" sz="1000" dirty="0"/>
              <a:t> </a:t>
            </a:r>
            <a:r>
              <a:rPr lang="en-US" sz="1000" dirty="0" err="1"/>
              <a:t>wesentlich</a:t>
            </a:r>
            <a:r>
              <a:rPr lang="en-US" sz="1000" dirty="0"/>
              <a:t> </a:t>
            </a:r>
            <a:r>
              <a:rPr lang="en-US" sz="1000" dirty="0" err="1"/>
              <a:t>beiträgt</a:t>
            </a:r>
            <a:r>
              <a:rPr lang="en-US" sz="1000" dirty="0"/>
              <a:t>. </a:t>
            </a:r>
            <a:r>
              <a:rPr lang="en-US" sz="1000" dirty="0" err="1"/>
              <a:t>Weiter</a:t>
            </a:r>
            <a:r>
              <a:rPr lang="en-US" sz="1000" dirty="0"/>
              <a:t> </a:t>
            </a:r>
            <a:r>
              <a:rPr lang="en-US" sz="1000" dirty="0" err="1"/>
              <a:t>gibt</a:t>
            </a:r>
            <a:r>
              <a:rPr lang="en-US" sz="1000" dirty="0"/>
              <a:t> es </a:t>
            </a:r>
            <a:r>
              <a:rPr lang="en-US" sz="1000" dirty="0" err="1"/>
              <a:t>einen</a:t>
            </a:r>
            <a:r>
              <a:rPr lang="en-US" sz="1000" dirty="0"/>
              <a:t> </a:t>
            </a:r>
            <a:r>
              <a:rPr lang="en-US" sz="1000" dirty="0" err="1"/>
              <a:t>regelmässigen</a:t>
            </a:r>
            <a:r>
              <a:rPr lang="en-US" sz="1000" dirty="0"/>
              <a:t> </a:t>
            </a:r>
            <a:r>
              <a:rPr lang="en-US" sz="1000" dirty="0" err="1"/>
              <a:t>Austausch</a:t>
            </a:r>
            <a:r>
              <a:rPr lang="en-US" sz="1000" dirty="0"/>
              <a:t> </a:t>
            </a:r>
            <a:r>
              <a:rPr lang="en-US" sz="1000" dirty="0" err="1"/>
              <a:t>mit</a:t>
            </a:r>
            <a:r>
              <a:rPr lang="en-US" sz="1000" dirty="0"/>
              <a:t> der ASIP und der SSF </a:t>
            </a:r>
            <a:r>
              <a:rPr lang="en-US" sz="1000" dirty="0" err="1"/>
              <a:t>beim</a:t>
            </a:r>
            <a:r>
              <a:rPr lang="en-US" sz="1000" dirty="0"/>
              <a:t> Thema </a:t>
            </a:r>
            <a:r>
              <a:rPr lang="en-US" sz="1000" dirty="0" err="1"/>
              <a:t>Nachhaltigkeit</a:t>
            </a:r>
            <a:r>
              <a:rPr lang="en-US" sz="1000" dirty="0"/>
              <a:t> für </a:t>
            </a:r>
            <a:r>
              <a:rPr lang="en-US" sz="1000" dirty="0" err="1"/>
              <a:t>Gebäude</a:t>
            </a:r>
            <a:r>
              <a:rPr lang="en-US" sz="1000" dirty="0"/>
              <a:t>.</a:t>
            </a:r>
          </a:p>
        </p:txBody>
      </p:sp>
      <p:sp>
        <p:nvSpPr>
          <p:cNvPr id="18" name="TextBox 32">
            <a:extLst>
              <a:ext uri="{FF2B5EF4-FFF2-40B4-BE49-F238E27FC236}">
                <a16:creationId xmlns:a16="http://schemas.microsoft.com/office/drawing/2014/main" id="{ECDB18B2-954F-5F46-A375-CDF4694F7EF1}"/>
              </a:ext>
            </a:extLst>
          </p:cNvPr>
          <p:cNvSpPr txBox="1"/>
          <p:nvPr/>
        </p:nvSpPr>
        <p:spPr>
          <a:xfrm>
            <a:off x="2108186" y="3557037"/>
            <a:ext cx="3998333" cy="330146"/>
          </a:xfrm>
          <a:prstGeom prst="rect">
            <a:avLst/>
          </a:prstGeom>
          <a:noFill/>
        </p:spPr>
        <p:txBody>
          <a:bodyPr wrap="square" lIns="0" tIns="36000" rIns="216000" bIns="36000" rtlCol="0">
            <a:spAutoFit/>
          </a:bodyPr>
          <a:lstStyle/>
          <a:p>
            <a:pPr>
              <a:lnSpc>
                <a:spcPct val="130000"/>
              </a:lnSpc>
              <a:spcBef>
                <a:spcPts val="1000"/>
              </a:spcBef>
            </a:pPr>
            <a:r>
              <a:rPr lang="en-US" sz="1400" b="1" dirty="0"/>
              <a:t>Swiss Sustainable Real Estate Index - SSREI</a:t>
            </a:r>
          </a:p>
        </p:txBody>
      </p:sp>
      <p:sp>
        <p:nvSpPr>
          <p:cNvPr id="19" name="TextBox 33">
            <a:extLst>
              <a:ext uri="{FF2B5EF4-FFF2-40B4-BE49-F238E27FC236}">
                <a16:creationId xmlns:a16="http://schemas.microsoft.com/office/drawing/2014/main" id="{8BF0870C-6159-C047-8427-30CE4707DC55}"/>
              </a:ext>
            </a:extLst>
          </p:cNvPr>
          <p:cNvSpPr txBox="1"/>
          <p:nvPr/>
        </p:nvSpPr>
        <p:spPr>
          <a:xfrm>
            <a:off x="7093710" y="3514923"/>
            <a:ext cx="3998333" cy="330146"/>
          </a:xfrm>
          <a:prstGeom prst="rect">
            <a:avLst/>
          </a:prstGeom>
          <a:noFill/>
        </p:spPr>
        <p:txBody>
          <a:bodyPr wrap="square" lIns="0" tIns="36000" rIns="216000" bIns="36000" rtlCol="0">
            <a:spAutoFit/>
          </a:bodyPr>
          <a:lstStyle/>
          <a:p>
            <a:pPr>
              <a:lnSpc>
                <a:spcPct val="130000"/>
              </a:lnSpc>
              <a:spcBef>
                <a:spcPts val="1000"/>
              </a:spcBef>
            </a:pPr>
            <a:r>
              <a:rPr lang="en-US" sz="1400" b="1" dirty="0" err="1"/>
              <a:t>Schweizerischer</a:t>
            </a:r>
            <a:r>
              <a:rPr lang="en-US" sz="1400" b="1" dirty="0"/>
              <a:t> </a:t>
            </a:r>
            <a:r>
              <a:rPr lang="en-US" sz="1400" b="1" dirty="0" err="1"/>
              <a:t>Pensionskassenverband</a:t>
            </a:r>
            <a:r>
              <a:rPr lang="en-US" sz="1400" b="1" dirty="0"/>
              <a:t> - ASIP</a:t>
            </a:r>
          </a:p>
        </p:txBody>
      </p:sp>
      <p:sp>
        <p:nvSpPr>
          <p:cNvPr id="29" name="TextBox 33">
            <a:extLst>
              <a:ext uri="{FF2B5EF4-FFF2-40B4-BE49-F238E27FC236}">
                <a16:creationId xmlns:a16="http://schemas.microsoft.com/office/drawing/2014/main" id="{64694442-6B83-AA4A-84A0-7A3A79815086}"/>
              </a:ext>
            </a:extLst>
          </p:cNvPr>
          <p:cNvSpPr txBox="1"/>
          <p:nvPr/>
        </p:nvSpPr>
        <p:spPr>
          <a:xfrm>
            <a:off x="2005597" y="4881294"/>
            <a:ext cx="3161284" cy="664917"/>
          </a:xfrm>
          <a:prstGeom prst="rect">
            <a:avLst/>
          </a:prstGeom>
          <a:noFill/>
        </p:spPr>
        <p:txBody>
          <a:bodyPr wrap="square" lIns="0" tIns="36000" rIns="216000" bIns="36000" rtlCol="0">
            <a:spAutoFit/>
          </a:bodyPr>
          <a:lstStyle/>
          <a:p>
            <a:pPr>
              <a:lnSpc>
                <a:spcPct val="130000"/>
              </a:lnSpc>
              <a:spcBef>
                <a:spcPts val="1000"/>
              </a:spcBef>
            </a:pPr>
            <a:r>
              <a:rPr lang="en-US" sz="1400" b="1" dirty="0"/>
              <a:t>Swiss Sustainable Finance - SSF</a:t>
            </a:r>
          </a:p>
          <a:p>
            <a:pPr>
              <a:lnSpc>
                <a:spcPct val="130000"/>
              </a:lnSpc>
              <a:spcBef>
                <a:spcPts val="1000"/>
              </a:spcBef>
            </a:pPr>
            <a:endParaRPr lang="en-US" sz="1000" dirty="0">
              <a:solidFill>
                <a:schemeClr val="tx1">
                  <a:alpha val="70000"/>
                </a:schemeClr>
              </a:solidFill>
            </a:endParaRPr>
          </a:p>
        </p:txBody>
      </p:sp>
      <p:pic>
        <p:nvPicPr>
          <p:cNvPr id="5" name="Grafik 4">
            <a:extLst>
              <a:ext uri="{FF2B5EF4-FFF2-40B4-BE49-F238E27FC236}">
                <a16:creationId xmlns:a16="http://schemas.microsoft.com/office/drawing/2014/main" id="{94D8BD8E-F4D8-448B-9FAC-FB65A8E3E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2665" y="3845069"/>
            <a:ext cx="1733574" cy="748193"/>
          </a:xfrm>
          <a:prstGeom prst="rect">
            <a:avLst/>
          </a:prstGeom>
        </p:spPr>
      </p:pic>
      <p:pic>
        <p:nvPicPr>
          <p:cNvPr id="1026" name="Picture 2" descr="Haslitaler Päckli">
            <a:extLst>
              <a:ext uri="{FF2B5EF4-FFF2-40B4-BE49-F238E27FC236}">
                <a16:creationId xmlns:a16="http://schemas.microsoft.com/office/drawing/2014/main" id="{8E222668-44BF-4E0A-B34F-CC7B38EEDF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5990" y="3946971"/>
            <a:ext cx="1626837" cy="664917"/>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77507DBE-361E-4196-A490-8A5AFCBCC223}"/>
              </a:ext>
            </a:extLst>
          </p:cNvPr>
          <p:cNvPicPr>
            <a:picLocks noChangeAspect="1"/>
          </p:cNvPicPr>
          <p:nvPr/>
        </p:nvPicPr>
        <p:blipFill>
          <a:blip r:embed="rId5"/>
          <a:stretch>
            <a:fillRect/>
          </a:stretch>
        </p:blipFill>
        <p:spPr>
          <a:xfrm>
            <a:off x="2027876" y="5344650"/>
            <a:ext cx="2634949" cy="748646"/>
          </a:xfrm>
          <a:prstGeom prst="rect">
            <a:avLst/>
          </a:prstGeom>
        </p:spPr>
      </p:pic>
      <p:grpSp>
        <p:nvGrpSpPr>
          <p:cNvPr id="37" name="Gruppieren 36">
            <a:extLst>
              <a:ext uri="{FF2B5EF4-FFF2-40B4-BE49-F238E27FC236}">
                <a16:creationId xmlns:a16="http://schemas.microsoft.com/office/drawing/2014/main" id="{8B50CB66-CE3A-4E04-951E-7B63861F769E}"/>
              </a:ext>
            </a:extLst>
          </p:cNvPr>
          <p:cNvGrpSpPr/>
          <p:nvPr/>
        </p:nvGrpSpPr>
        <p:grpSpPr>
          <a:xfrm>
            <a:off x="6150539" y="3730948"/>
            <a:ext cx="719263" cy="720079"/>
            <a:chOff x="1019175" y="2467728"/>
            <a:chExt cx="818319" cy="818319"/>
          </a:xfrm>
        </p:grpSpPr>
        <p:sp>
          <p:nvSpPr>
            <p:cNvPr id="38" name="Oval 32">
              <a:extLst>
                <a:ext uri="{FF2B5EF4-FFF2-40B4-BE49-F238E27FC236}">
                  <a16:creationId xmlns:a16="http://schemas.microsoft.com/office/drawing/2014/main" id="{CDA02B7B-B535-44F6-B822-984984E48436}"/>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39" name="Shape 3612">
              <a:extLst>
                <a:ext uri="{FF2B5EF4-FFF2-40B4-BE49-F238E27FC236}">
                  <a16:creationId xmlns:a16="http://schemas.microsoft.com/office/drawing/2014/main" id="{B344AD9E-7555-42E3-AD57-F85A4F29FB80}"/>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grpSp>
        <p:nvGrpSpPr>
          <p:cNvPr id="40" name="Gruppieren 39">
            <a:extLst>
              <a:ext uri="{FF2B5EF4-FFF2-40B4-BE49-F238E27FC236}">
                <a16:creationId xmlns:a16="http://schemas.microsoft.com/office/drawing/2014/main" id="{BD28997E-D9F2-49EE-8FAC-EC896F0986C6}"/>
              </a:ext>
            </a:extLst>
          </p:cNvPr>
          <p:cNvGrpSpPr/>
          <p:nvPr/>
        </p:nvGrpSpPr>
        <p:grpSpPr>
          <a:xfrm>
            <a:off x="1066776" y="3701053"/>
            <a:ext cx="719263" cy="720079"/>
            <a:chOff x="1019175" y="2467728"/>
            <a:chExt cx="818319" cy="818319"/>
          </a:xfrm>
        </p:grpSpPr>
        <p:sp>
          <p:nvSpPr>
            <p:cNvPr id="41" name="Oval 32">
              <a:extLst>
                <a:ext uri="{FF2B5EF4-FFF2-40B4-BE49-F238E27FC236}">
                  <a16:creationId xmlns:a16="http://schemas.microsoft.com/office/drawing/2014/main" id="{88016967-C898-411C-80E0-6B1B9EDD5F15}"/>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42" name="Shape 3612">
              <a:extLst>
                <a:ext uri="{FF2B5EF4-FFF2-40B4-BE49-F238E27FC236}">
                  <a16:creationId xmlns:a16="http://schemas.microsoft.com/office/drawing/2014/main" id="{9EF9BDB6-C35A-408C-93B7-0F7BE554733F}"/>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grpSp>
        <p:nvGrpSpPr>
          <p:cNvPr id="43" name="Gruppieren 42">
            <a:extLst>
              <a:ext uri="{FF2B5EF4-FFF2-40B4-BE49-F238E27FC236}">
                <a16:creationId xmlns:a16="http://schemas.microsoft.com/office/drawing/2014/main" id="{DE70E3C1-D166-476F-82AC-B996FA2B7BA1}"/>
              </a:ext>
            </a:extLst>
          </p:cNvPr>
          <p:cNvGrpSpPr/>
          <p:nvPr/>
        </p:nvGrpSpPr>
        <p:grpSpPr>
          <a:xfrm>
            <a:off x="1062425" y="5034510"/>
            <a:ext cx="719263" cy="720079"/>
            <a:chOff x="1019175" y="2467728"/>
            <a:chExt cx="818319" cy="818319"/>
          </a:xfrm>
        </p:grpSpPr>
        <p:sp>
          <p:nvSpPr>
            <p:cNvPr id="44" name="Oval 32">
              <a:extLst>
                <a:ext uri="{FF2B5EF4-FFF2-40B4-BE49-F238E27FC236}">
                  <a16:creationId xmlns:a16="http://schemas.microsoft.com/office/drawing/2014/main" id="{D48048ED-17D0-4806-AE70-EEAE944A953D}"/>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45" name="Shape 3612">
              <a:extLst>
                <a:ext uri="{FF2B5EF4-FFF2-40B4-BE49-F238E27FC236}">
                  <a16:creationId xmlns:a16="http://schemas.microsoft.com/office/drawing/2014/main" id="{81D089D1-C43A-4D79-972C-5BE6B4E4FD31}"/>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spTree>
    <p:extLst>
      <p:ext uri="{BB962C8B-B14F-4D97-AF65-F5344CB8AC3E}">
        <p14:creationId xmlns:p14="http://schemas.microsoft.com/office/powerpoint/2010/main" val="380746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8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11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1+#ppt_w/2"/>
                                          </p:val>
                                        </p:tav>
                                        <p:tav tm="100000">
                                          <p:val>
                                            <p:strVal val="#ppt_x"/>
                                          </p:val>
                                        </p:tav>
                                      </p:tavLst>
                                    </p:anim>
                                    <p:anim calcmode="lin" valueType="num">
                                      <p:cBhvr additive="base">
                                        <p:cTn id="12" dur="10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14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1+#ppt_w/2"/>
                                          </p:val>
                                        </p:tav>
                                        <p:tav tm="100000">
                                          <p:val>
                                            <p:strVal val="#ppt_x"/>
                                          </p:val>
                                        </p:tav>
                                      </p:tavLst>
                                    </p:anim>
                                    <p:anim calcmode="lin" valueType="num">
                                      <p:cBhvr additive="base">
                                        <p:cTn id="16" dur="10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2" decel="50000" fill="hold" grpId="0" nodeType="withEffect">
                                  <p:stCondLst>
                                    <p:cond delay="140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000" fill="hold"/>
                                        <p:tgtEl>
                                          <p:spTgt spid="29"/>
                                        </p:tgtEl>
                                        <p:attrNameLst>
                                          <p:attrName>ppt_x</p:attrName>
                                        </p:attrNameLst>
                                      </p:cBhvr>
                                      <p:tavLst>
                                        <p:tav tm="0">
                                          <p:val>
                                            <p:strVal val="1+#ppt_w/2"/>
                                          </p:val>
                                        </p:tav>
                                        <p:tav tm="100000">
                                          <p:val>
                                            <p:strVal val="#ppt_x"/>
                                          </p:val>
                                        </p:tav>
                                      </p:tavLst>
                                    </p:anim>
                                    <p:anim calcmode="lin" valueType="num">
                                      <p:cBhvr additive="base">
                                        <p:cTn id="20" dur="10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4757F36-A9A7-BB45-ACE8-1DAF12911270}"/>
              </a:ext>
            </a:extLst>
          </p:cNvPr>
          <p:cNvSpPr txBox="1">
            <a:spLocks/>
          </p:cNvSpPr>
          <p:nvPr/>
        </p:nvSpPr>
        <p:spPr>
          <a:xfrm>
            <a:off x="1928811" y="1311246"/>
            <a:ext cx="9152695" cy="682098"/>
          </a:xfrm>
          <a:prstGeom prst="rect">
            <a:avLst/>
          </a:prstGeom>
        </p:spPr>
        <p:txBody>
          <a:bodyPr/>
          <a:lstStyle>
            <a:lvl1pPr algn="l" defTabSz="914318" rtl="0" eaLnBrk="1" latinLnBrk="0" hangingPunct="1">
              <a:lnSpc>
                <a:spcPct val="80000"/>
              </a:lnSpc>
              <a:spcBef>
                <a:spcPct val="0"/>
              </a:spcBef>
              <a:buNone/>
              <a:defRPr sz="30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err="1"/>
              <a:t>Nachhaltigkeit</a:t>
            </a:r>
            <a:r>
              <a:rPr lang="en-US" dirty="0">
                <a:solidFill>
                  <a:schemeClr val="accent1"/>
                </a:solidFill>
              </a:rPr>
              <a:t> </a:t>
            </a:r>
            <a:br>
              <a:rPr lang="en-US" dirty="0">
                <a:solidFill>
                  <a:schemeClr val="accent1"/>
                </a:solidFill>
              </a:rPr>
            </a:br>
            <a:r>
              <a:rPr lang="en-US" dirty="0" err="1">
                <a:solidFill>
                  <a:schemeClr val="accent1"/>
                </a:solidFill>
              </a:rPr>
              <a:t>umsetzung</a:t>
            </a:r>
            <a:endParaRPr lang="en-US" dirty="0">
              <a:solidFill>
                <a:schemeClr val="accent1"/>
              </a:solidFill>
            </a:endParaRPr>
          </a:p>
        </p:txBody>
      </p:sp>
      <p:grpSp>
        <p:nvGrpSpPr>
          <p:cNvPr id="4" name="Gruppieren 3">
            <a:extLst>
              <a:ext uri="{FF2B5EF4-FFF2-40B4-BE49-F238E27FC236}">
                <a16:creationId xmlns:a16="http://schemas.microsoft.com/office/drawing/2014/main" id="{0B8C943C-FE34-CB4C-9F9D-C0796A700147}"/>
              </a:ext>
            </a:extLst>
          </p:cNvPr>
          <p:cNvGrpSpPr/>
          <p:nvPr/>
        </p:nvGrpSpPr>
        <p:grpSpPr>
          <a:xfrm>
            <a:off x="1200273" y="2420889"/>
            <a:ext cx="719263" cy="720079"/>
            <a:chOff x="1019175" y="2467728"/>
            <a:chExt cx="818319" cy="818319"/>
          </a:xfrm>
        </p:grpSpPr>
        <p:sp>
          <p:nvSpPr>
            <p:cNvPr id="33" name="Oval 32">
              <a:extLst>
                <a:ext uri="{FF2B5EF4-FFF2-40B4-BE49-F238E27FC236}">
                  <a16:creationId xmlns:a16="http://schemas.microsoft.com/office/drawing/2014/main" id="{5C61F74B-1205-6448-AEF4-57BE7F04F3B1}"/>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8" name="Shape 3612">
              <a:extLst>
                <a:ext uri="{FF2B5EF4-FFF2-40B4-BE49-F238E27FC236}">
                  <a16:creationId xmlns:a16="http://schemas.microsoft.com/office/drawing/2014/main" id="{54F7D750-280B-9448-A958-4CA2BCB79F7F}"/>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sp>
        <p:nvSpPr>
          <p:cNvPr id="16" name="TextBox 30">
            <a:extLst>
              <a:ext uri="{FF2B5EF4-FFF2-40B4-BE49-F238E27FC236}">
                <a16:creationId xmlns:a16="http://schemas.microsoft.com/office/drawing/2014/main" id="{F406AF0E-38C0-0D4E-915F-3A942DCF5B32}"/>
              </a:ext>
            </a:extLst>
          </p:cNvPr>
          <p:cNvSpPr txBox="1"/>
          <p:nvPr/>
        </p:nvSpPr>
        <p:spPr>
          <a:xfrm>
            <a:off x="2106362" y="2348880"/>
            <a:ext cx="3773613" cy="2793704"/>
          </a:xfrm>
          <a:prstGeom prst="rect">
            <a:avLst/>
          </a:prstGeom>
          <a:noFill/>
        </p:spPr>
        <p:txBody>
          <a:bodyPr wrap="square" lIns="0" tIns="36000" rIns="216000" bIns="36000" rtlCol="0">
            <a:spAutoFit/>
          </a:bodyPr>
          <a:lstStyle/>
          <a:p>
            <a:pPr>
              <a:lnSpc>
                <a:spcPct val="130000"/>
              </a:lnSpc>
              <a:spcBef>
                <a:spcPts val="1000"/>
              </a:spcBef>
            </a:pPr>
            <a:r>
              <a:rPr lang="en-US" sz="1400" b="1" dirty="0" err="1"/>
              <a:t>Checklisten</a:t>
            </a:r>
            <a:r>
              <a:rPr lang="en-US" sz="1400" b="1" dirty="0"/>
              <a:t> Portfolio-Management</a:t>
            </a:r>
          </a:p>
          <a:p>
            <a:pPr>
              <a:lnSpc>
                <a:spcPct val="130000"/>
              </a:lnSpc>
              <a:spcBef>
                <a:spcPts val="1000"/>
              </a:spcBef>
            </a:pPr>
            <a:r>
              <a:rPr lang="en-US" sz="1000" dirty="0"/>
              <a:t>Alle </a:t>
            </a:r>
            <a:r>
              <a:rPr lang="en-US" sz="1000" dirty="0" err="1"/>
              <a:t>Objekte</a:t>
            </a:r>
            <a:r>
              <a:rPr lang="en-US" sz="1000" dirty="0"/>
              <a:t> </a:t>
            </a:r>
            <a:r>
              <a:rPr lang="en-US" sz="1000" dirty="0" err="1"/>
              <a:t>werden</a:t>
            </a:r>
            <a:r>
              <a:rPr lang="en-US" sz="1000" dirty="0"/>
              <a:t> auf </a:t>
            </a:r>
            <a:r>
              <a:rPr lang="en-US" sz="1000" dirty="0" err="1"/>
              <a:t>verschiedene</a:t>
            </a:r>
            <a:r>
              <a:rPr lang="en-US" sz="1000" dirty="0"/>
              <a:t> </a:t>
            </a:r>
            <a:r>
              <a:rPr lang="en-US" sz="1000" dirty="0" err="1"/>
              <a:t>Aspekte</a:t>
            </a:r>
            <a:r>
              <a:rPr lang="en-US" sz="1000" dirty="0"/>
              <a:t> </a:t>
            </a:r>
            <a:r>
              <a:rPr lang="en-US" sz="1000" dirty="0" err="1"/>
              <a:t>untersucht</a:t>
            </a:r>
            <a:r>
              <a:rPr lang="en-US" sz="1000" dirty="0"/>
              <a:t>:</a:t>
            </a:r>
          </a:p>
          <a:p>
            <a:pPr marL="180000" indent="-171450">
              <a:lnSpc>
                <a:spcPct val="130000"/>
              </a:lnSpc>
              <a:buFontTx/>
              <a:buChar char="-"/>
            </a:pPr>
            <a:r>
              <a:rPr lang="en-US" sz="1000" dirty="0" err="1"/>
              <a:t>Standort</a:t>
            </a:r>
            <a:r>
              <a:rPr lang="en-US" sz="1000" dirty="0"/>
              <a:t> (</a:t>
            </a:r>
            <a:r>
              <a:rPr lang="en-US" sz="1000" dirty="0" err="1"/>
              <a:t>Mikro</a:t>
            </a:r>
            <a:r>
              <a:rPr lang="en-US" sz="1000" dirty="0"/>
              <a:t>- und </a:t>
            </a:r>
            <a:r>
              <a:rPr lang="en-US" sz="1000" dirty="0" err="1"/>
              <a:t>Makrolage</a:t>
            </a:r>
            <a:r>
              <a:rPr lang="en-US" sz="1000" dirty="0"/>
              <a:t>)</a:t>
            </a:r>
          </a:p>
          <a:p>
            <a:pPr marL="180000" indent="-171450">
              <a:lnSpc>
                <a:spcPct val="130000"/>
              </a:lnSpc>
              <a:buFontTx/>
              <a:buChar char="-"/>
            </a:pPr>
            <a:r>
              <a:rPr lang="en-US" sz="1000" dirty="0"/>
              <a:t>Umwelt- und </a:t>
            </a:r>
            <a:r>
              <a:rPr lang="en-US" sz="1000" dirty="0" err="1"/>
              <a:t>Energiethemen</a:t>
            </a:r>
            <a:r>
              <a:rPr lang="en-US" sz="1000" dirty="0"/>
              <a:t> (</a:t>
            </a:r>
            <a:r>
              <a:rPr lang="en-US" sz="1000" dirty="0" err="1"/>
              <a:t>Heizung</a:t>
            </a:r>
            <a:r>
              <a:rPr lang="en-US" sz="1000" dirty="0"/>
              <a:t>, Wasser etc.)</a:t>
            </a:r>
          </a:p>
          <a:p>
            <a:pPr marL="180000" indent="-171450">
              <a:lnSpc>
                <a:spcPct val="130000"/>
              </a:lnSpc>
              <a:buFontTx/>
              <a:buChar char="-"/>
            </a:pPr>
            <a:r>
              <a:rPr lang="en-US" sz="1000" dirty="0" err="1"/>
              <a:t>Qualität</a:t>
            </a:r>
            <a:r>
              <a:rPr lang="en-US" sz="1000" dirty="0"/>
              <a:t> der </a:t>
            </a:r>
            <a:r>
              <a:rPr lang="en-US" sz="1000" dirty="0" err="1"/>
              <a:t>Nutzungsmöglichkeiten</a:t>
            </a:r>
            <a:endParaRPr lang="en-US" sz="1000" dirty="0"/>
          </a:p>
          <a:p>
            <a:pPr marL="180000" indent="-171450">
              <a:lnSpc>
                <a:spcPct val="130000"/>
              </a:lnSpc>
              <a:buFontTx/>
              <a:buChar char="-"/>
            </a:pPr>
            <a:r>
              <a:rPr lang="en-US" sz="1000" dirty="0" err="1"/>
              <a:t>Anbindung</a:t>
            </a:r>
            <a:r>
              <a:rPr lang="en-US" sz="1000" dirty="0"/>
              <a:t> an den </a:t>
            </a:r>
            <a:r>
              <a:rPr lang="en-US" sz="1000" dirty="0" err="1"/>
              <a:t>öffentlichen</a:t>
            </a:r>
            <a:r>
              <a:rPr lang="en-US" sz="1000" dirty="0"/>
              <a:t> </a:t>
            </a:r>
            <a:r>
              <a:rPr lang="en-US" sz="1000" dirty="0" err="1"/>
              <a:t>Verkehr</a:t>
            </a:r>
            <a:r>
              <a:rPr lang="en-US" sz="1000" dirty="0"/>
              <a:t> resp. an </a:t>
            </a:r>
            <a:r>
              <a:rPr lang="en-US" sz="1000" dirty="0" err="1"/>
              <a:t>Verkehrsachsen</a:t>
            </a:r>
            <a:endParaRPr lang="en-US" sz="1000" dirty="0"/>
          </a:p>
          <a:p>
            <a:pPr marL="180000" indent="-171450">
              <a:lnSpc>
                <a:spcPct val="130000"/>
              </a:lnSpc>
              <a:buFontTx/>
              <a:buChar char="-"/>
            </a:pPr>
            <a:r>
              <a:rPr lang="en-US" sz="1000" dirty="0" err="1"/>
              <a:t>Bausubstanz</a:t>
            </a:r>
            <a:r>
              <a:rPr lang="en-US" sz="1000" dirty="0"/>
              <a:t> (</a:t>
            </a:r>
            <a:r>
              <a:rPr lang="en-US" sz="1000" dirty="0" err="1"/>
              <a:t>Baumaterial</a:t>
            </a:r>
            <a:r>
              <a:rPr lang="en-US" sz="1000" dirty="0"/>
              <a:t>, Technik etc.)</a:t>
            </a:r>
          </a:p>
          <a:p>
            <a:pPr marL="180000" indent="-171450">
              <a:lnSpc>
                <a:spcPct val="130000"/>
              </a:lnSpc>
              <a:buFontTx/>
              <a:buChar char="-"/>
            </a:pPr>
            <a:r>
              <a:rPr lang="en-US" sz="1000" dirty="0" err="1"/>
              <a:t>Wiedervermietbarkeit</a:t>
            </a:r>
            <a:r>
              <a:rPr lang="en-US" sz="1000" dirty="0"/>
              <a:t> (</a:t>
            </a:r>
            <a:r>
              <a:rPr lang="en-US" sz="1000" dirty="0" err="1"/>
              <a:t>Komfort</a:t>
            </a:r>
            <a:r>
              <a:rPr lang="en-US" sz="1000" dirty="0"/>
              <a:t>, </a:t>
            </a:r>
            <a:r>
              <a:rPr lang="en-US" sz="1000" dirty="0" err="1"/>
              <a:t>Umgebung</a:t>
            </a:r>
            <a:r>
              <a:rPr lang="en-US" sz="1000" dirty="0"/>
              <a:t> etc.)</a:t>
            </a:r>
          </a:p>
          <a:p>
            <a:pPr marL="180000" indent="-171450">
              <a:lnSpc>
                <a:spcPct val="130000"/>
              </a:lnSpc>
              <a:buFontTx/>
              <a:buChar char="-"/>
            </a:pPr>
            <a:r>
              <a:rPr lang="en-US" sz="1000" dirty="0" err="1"/>
              <a:t>Mieterzusammensetzung</a:t>
            </a:r>
            <a:endParaRPr lang="en-US" sz="1000" dirty="0"/>
          </a:p>
          <a:p>
            <a:pPr marL="180000" indent="-171450">
              <a:lnSpc>
                <a:spcPct val="130000"/>
              </a:lnSpc>
              <a:buFontTx/>
              <a:buChar char="-"/>
            </a:pPr>
            <a:r>
              <a:rPr lang="en-US" sz="1000" dirty="0" err="1"/>
              <a:t>Wohnungsmix</a:t>
            </a:r>
            <a:endParaRPr lang="en-US" sz="1000" dirty="0"/>
          </a:p>
          <a:p>
            <a:pPr marL="180000" indent="-171450">
              <a:lnSpc>
                <a:spcPct val="130000"/>
              </a:lnSpc>
              <a:buFontTx/>
              <a:buChar char="-"/>
            </a:pPr>
            <a:r>
              <a:rPr lang="en-US" sz="1000" dirty="0" err="1"/>
              <a:t>Ausgestaltung</a:t>
            </a:r>
            <a:r>
              <a:rPr lang="en-US" sz="1000" dirty="0"/>
              <a:t> der </a:t>
            </a:r>
            <a:r>
              <a:rPr lang="en-US" sz="1000" dirty="0" err="1"/>
              <a:t>laufenden</a:t>
            </a:r>
            <a:r>
              <a:rPr lang="en-US" sz="1000" dirty="0"/>
              <a:t> </a:t>
            </a:r>
            <a:r>
              <a:rPr lang="en-US" sz="1000" dirty="0" err="1"/>
              <a:t>Kosten</a:t>
            </a:r>
            <a:endParaRPr lang="en-US" sz="1000" dirty="0"/>
          </a:p>
          <a:p>
            <a:pPr marL="171450" indent="-171450">
              <a:lnSpc>
                <a:spcPct val="130000"/>
              </a:lnSpc>
              <a:spcBef>
                <a:spcPts val="1000"/>
              </a:spcBef>
              <a:buFontTx/>
              <a:buChar char="-"/>
            </a:pPr>
            <a:endParaRPr lang="en-US" sz="1000" b="1" dirty="0">
              <a:solidFill>
                <a:schemeClr val="tx1">
                  <a:alpha val="70000"/>
                </a:schemeClr>
              </a:solidFill>
            </a:endParaRPr>
          </a:p>
        </p:txBody>
      </p:sp>
    </p:spTree>
    <p:extLst>
      <p:ext uri="{BB962C8B-B14F-4D97-AF65-F5344CB8AC3E}">
        <p14:creationId xmlns:p14="http://schemas.microsoft.com/office/powerpoint/2010/main" val="19346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Terra Helvetica Master (L)">
  <a:themeElements>
    <a:clrScheme name="ByTemplateZuu">
      <a:dk1>
        <a:srgbClr val="222222"/>
      </a:dk1>
      <a:lt1>
        <a:srgbClr val="F0F0F0"/>
      </a:lt1>
      <a:dk2>
        <a:srgbClr val="222222"/>
      </a:dk2>
      <a:lt2>
        <a:srgbClr val="F0F0F0"/>
      </a:lt2>
      <a:accent1>
        <a:srgbClr val="498289"/>
      </a:accent1>
      <a:accent2>
        <a:srgbClr val="68B1B5"/>
      </a:accent2>
      <a:accent3>
        <a:srgbClr val="9AD5CE"/>
      </a:accent3>
      <a:accent4>
        <a:srgbClr val="D0F4E9"/>
      </a:accent4>
      <a:accent5>
        <a:srgbClr val="B39178"/>
      </a:accent5>
      <a:accent6>
        <a:srgbClr val="FFECDE"/>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outerShdw blurRad="38100" dist="12700" dir="5400000" algn="ctr" rotWithShape="0">
            <a:prstClr val="black">
              <a:alpha val="15000"/>
            </a:prstClr>
          </a:outerShdw>
        </a:effectLst>
      </a:spPr>
      <a:bodyPr wrap="square" lIns="0" tIns="0" rIns="0" bIns="0" rtlCol="0" anchor="t">
        <a:noAutofit/>
      </a:bodyPr>
      <a:lstStyle>
        <a:defPPr algn="ctr">
          <a:spcBef>
            <a:spcPts val="1000"/>
          </a:spcBef>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nSpc>
            <a:spcPct val="130000"/>
          </a:lnSpc>
          <a:spcBef>
            <a:spcPts val="1000"/>
          </a:spcBef>
          <a:defRPr sz="1400" b="1" dirty="0" smtClean="0"/>
        </a:defPPr>
      </a:lstStyle>
    </a:txDef>
  </a:objectDefaults>
  <a:extraClrSchemeLst/>
  <a:extLst>
    <a:ext uri="{05A4C25C-085E-4340-85A3-A5531E510DB2}">
      <thm15:themeFamily xmlns:thm15="http://schemas.microsoft.com/office/thememl/2012/main" name="Präsentation2" id="{E2251A97-05D6-A840-A0A8-A68C093F5057}" vid="{E564DC4C-8493-B64C-884D-06D05DFBAD36}"/>
    </a:ext>
  </a:extLst>
</a:theme>
</file>

<file path=ppt/theme/theme2.xml><?xml version="1.0" encoding="utf-8"?>
<a:theme xmlns:a="http://schemas.openxmlformats.org/drawingml/2006/main" name="Terra Helvetica Master (R)">
  <a:themeElements>
    <a:clrScheme name="ByTemplateZuu">
      <a:dk1>
        <a:srgbClr val="222222"/>
      </a:dk1>
      <a:lt1>
        <a:srgbClr val="F0F0F0"/>
      </a:lt1>
      <a:dk2>
        <a:srgbClr val="222222"/>
      </a:dk2>
      <a:lt2>
        <a:srgbClr val="F0F0F0"/>
      </a:lt2>
      <a:accent1>
        <a:srgbClr val="498289"/>
      </a:accent1>
      <a:accent2>
        <a:srgbClr val="68B1B5"/>
      </a:accent2>
      <a:accent3>
        <a:srgbClr val="9AD5CE"/>
      </a:accent3>
      <a:accent4>
        <a:srgbClr val="D0F4E9"/>
      </a:accent4>
      <a:accent5>
        <a:srgbClr val="B39178"/>
      </a:accent5>
      <a:accent6>
        <a:srgbClr val="FFECDE"/>
      </a:accent6>
      <a:hlink>
        <a:srgbClr val="0563C1"/>
      </a:hlink>
      <a:folHlink>
        <a:srgbClr val="954F72"/>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144000" bIns="36000" rtlCol="0">
        <a:spAutoFit/>
      </a:bodyPr>
      <a:lstStyle>
        <a:defPPr>
          <a:lnSpc>
            <a:spcPct val="120000"/>
          </a:lnSpc>
          <a:spcBef>
            <a:spcPts val="1000"/>
          </a:spcBef>
          <a:defRPr sz="1400" b="1" dirty="0" smtClean="0"/>
        </a:defPPr>
      </a:lstStyle>
    </a:txDef>
  </a:objectDefaults>
  <a:extraClrSchemeLst/>
  <a:extLst>
    <a:ext uri="{05A4C25C-085E-4340-85A3-A5531E510DB2}">
      <thm15:themeFamily xmlns:thm15="http://schemas.microsoft.com/office/thememl/2012/main" name="Präsentation2" id="{E2251A97-05D6-A840-A0A8-A68C093F5057}" vid="{47ADD64D-EC30-3C49-9C72-FD63C8AAF5B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7A591710CEE9C41BCC7C9DEE4DD7F0F" ma:contentTypeVersion="11" ma:contentTypeDescription="Ein neues Dokument erstellen." ma:contentTypeScope="" ma:versionID="e46f631f14b384a99cd03d4a57e538cf">
  <xsd:schema xmlns:xsd="http://www.w3.org/2001/XMLSchema" xmlns:xs="http://www.w3.org/2001/XMLSchema" xmlns:p="http://schemas.microsoft.com/office/2006/metadata/properties" xmlns:ns2="f2fbca97-13a5-46b6-b0b2-769e2f4501ca" xmlns:ns3="aac1474b-5488-44d9-92c4-9e8423845808" targetNamespace="http://schemas.microsoft.com/office/2006/metadata/properties" ma:root="true" ma:fieldsID="4e1a4359495e4cf7dce7eb04321fa7fc" ns2:_="" ns3:_="">
    <xsd:import namespace="f2fbca97-13a5-46b6-b0b2-769e2f4501ca"/>
    <xsd:import namespace="aac1474b-5488-44d9-92c4-9e842384580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fbca97-13a5-46b6-b0b2-769e2f4501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c6d9d6d4-dc51-400c-856d-7767a591452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c1474b-5488-44d9-92c4-9e8423845808"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14" nillable="true" ma:displayName="Taxonomy Catch All Column" ma:hidden="true" ma:list="{6fa67160-273a-472c-8895-60955d99f8a0}" ma:internalName="TaxCatchAll" ma:showField="CatchAllData" ma:web="aac1474b-5488-44d9-92c4-9e84238458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ac1474b-5488-44d9-92c4-9e8423845808"/>
    <lcf76f155ced4ddcb4097134ff3c332f xmlns="f2fbca97-13a5-46b6-b0b2-769e2f4501c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1FA3197-4110-4A00-8F6F-0BF6E8EC8456}">
  <ds:schemaRefs>
    <ds:schemaRef ds:uri="http://schemas.microsoft.com/sharepoint/v3/contenttype/forms"/>
  </ds:schemaRefs>
</ds:datastoreItem>
</file>

<file path=customXml/itemProps2.xml><?xml version="1.0" encoding="utf-8"?>
<ds:datastoreItem xmlns:ds="http://schemas.openxmlformats.org/officeDocument/2006/customXml" ds:itemID="{F5E0185C-2B2F-45B2-8B50-CC334F2DE5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fbca97-13a5-46b6-b0b2-769e2f4501ca"/>
    <ds:schemaRef ds:uri="aac1474b-5488-44d9-92c4-9e84238458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AAD2B0-9A51-487B-AA2E-5899D9695A8E}">
  <ds:schemaRefs>
    <ds:schemaRef ds:uri="http://schemas.microsoft.com/office/2006/documentManagement/types"/>
    <ds:schemaRef ds:uri="http://schemas.microsoft.com/office/2006/metadata/properties"/>
    <ds:schemaRef ds:uri="http://purl.org/dc/terms/"/>
    <ds:schemaRef ds:uri="http://www.w3.org/XML/1998/namespace"/>
    <ds:schemaRef ds:uri="http://purl.org/dc/dcmitype/"/>
    <ds:schemaRef ds:uri="aac1474b-5488-44d9-92c4-9e8423845808"/>
    <ds:schemaRef ds:uri="http://schemas.openxmlformats.org/package/2006/metadata/core-properties"/>
    <ds:schemaRef ds:uri="http://schemas.microsoft.com/office/infopath/2007/PartnerControls"/>
    <ds:schemaRef ds:uri="f2fbca97-13a5-46b6-b0b2-769e2f4501ca"/>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200525_Terra-Helvetica_Praesentation_RZ</Template>
  <TotalTime>0</TotalTime>
  <Words>1132</Words>
  <Application>Microsoft Office PowerPoint</Application>
  <PresentationFormat>Breitbild</PresentationFormat>
  <Paragraphs>185</Paragraphs>
  <Slides>16</Slides>
  <Notes>13</Notes>
  <HiddenSlides>0</HiddenSlides>
  <MMClips>0</MMClips>
  <ScaleCrop>false</ScaleCrop>
  <HeadingPairs>
    <vt:vector size="6" baseType="variant">
      <vt:variant>
        <vt:lpstr>Verwendete Schriftarten</vt:lpstr>
      </vt:variant>
      <vt:variant>
        <vt:i4>2</vt:i4>
      </vt:variant>
      <vt:variant>
        <vt:lpstr>Design</vt:lpstr>
      </vt:variant>
      <vt:variant>
        <vt:i4>2</vt:i4>
      </vt:variant>
      <vt:variant>
        <vt:lpstr>Folientitel</vt:lpstr>
      </vt:variant>
      <vt:variant>
        <vt:i4>16</vt:i4>
      </vt:variant>
    </vt:vector>
  </HeadingPairs>
  <TitlesOfParts>
    <vt:vector size="20" baseType="lpstr">
      <vt:lpstr>Arial</vt:lpstr>
      <vt:lpstr>Calibri</vt:lpstr>
      <vt:lpstr>Terra Helvetica Master (L)</vt:lpstr>
      <vt:lpstr>Terra Helvetica Master (R)</vt:lpstr>
      <vt:lpstr>PowerPoint-Präsentation</vt:lpstr>
      <vt:lpstr>PowerPoint-Präsentation</vt:lpstr>
      <vt:lpstr>PowerPoint-Präsentation</vt:lpstr>
      <vt:lpstr>PowerPoint-Präsentation</vt:lpstr>
      <vt:lpstr>PowerPoint-Präsentation</vt:lpstr>
      <vt:lpstr>erfahrene Partner</vt:lpstr>
      <vt:lpstr>Investitionsprozess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Manuela Kohler</dc:creator>
  <cp:keywords/>
  <dc:description/>
  <cp:lastModifiedBy>Roland Kriemler</cp:lastModifiedBy>
  <cp:revision>131</cp:revision>
  <cp:lastPrinted>2022-06-22T09:27:23Z</cp:lastPrinted>
  <dcterms:created xsi:type="dcterms:W3CDTF">2020-06-12T06:05:50Z</dcterms:created>
  <dcterms:modified xsi:type="dcterms:W3CDTF">2022-10-17T10:15:08Z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157600.000000000</vt:lpwstr>
  </property>
  <property fmtid="{D5CDD505-2E9C-101B-9397-08002B2CF9AE}" pid="3" name="ContentTypeId">
    <vt:lpwstr>0x010100D7A591710CEE9C41BCC7C9DEE4DD7F0F</vt:lpwstr>
  </property>
  <property fmtid="{D5CDD505-2E9C-101B-9397-08002B2CF9AE}" pid="4" name="MediaServiceImageTags">
    <vt:lpwstr/>
  </property>
</Properties>
</file>