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5" r:id="rId4"/>
    <p:sldMasterId id="2147484035" r:id="rId5"/>
  </p:sldMasterIdLst>
  <p:notesMasterIdLst>
    <p:notesMasterId r:id="rId16"/>
  </p:notesMasterIdLst>
  <p:handoutMasterIdLst>
    <p:handoutMasterId r:id="rId17"/>
  </p:handoutMasterIdLst>
  <p:sldIdLst>
    <p:sldId id="658" r:id="rId6"/>
    <p:sldId id="677" r:id="rId7"/>
    <p:sldId id="660" r:id="rId8"/>
    <p:sldId id="680" r:id="rId9"/>
    <p:sldId id="664" r:id="rId10"/>
    <p:sldId id="665" r:id="rId11"/>
    <p:sldId id="701" r:id="rId12"/>
    <p:sldId id="662" r:id="rId13"/>
    <p:sldId id="685" r:id="rId14"/>
    <p:sldId id="670" r:id="rId15"/>
  </p:sldIdLst>
  <p:sldSz cx="12192000" cy="6858000"/>
  <p:notesSz cx="9929813" cy="6799263"/>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utsch" id="{5D317743-A152-5645-A167-DFE519A4352F}">
          <p14:sldIdLst>
            <p14:sldId id="658"/>
            <p14:sldId id="677"/>
            <p14:sldId id="660"/>
            <p14:sldId id="680"/>
            <p14:sldId id="664"/>
            <p14:sldId id="665"/>
            <p14:sldId id="701"/>
            <p14:sldId id="662"/>
            <p14:sldId id="685"/>
            <p14:sldId id="670"/>
          </p14:sldIdLst>
        </p14:section>
      </p14:sectionLst>
    </p:ext>
    <p:ext uri="{EFAFB233-063F-42B5-8137-9DF3F51BA10A}">
      <p15:sldGuideLst xmlns:p15="http://schemas.microsoft.com/office/powerpoint/2012/main">
        <p15:guide id="1" userDrawn="1">
          <p15:clr>
            <a:srgbClr val="A4A3A4"/>
          </p15:clr>
        </p15:guide>
        <p15:guide id="2" orient="horz" pos="2251" userDrawn="1">
          <p15:clr>
            <a:srgbClr val="A4A3A4"/>
          </p15:clr>
        </p15:guide>
        <p15:guide id="3" pos="3840" userDrawn="1">
          <p15:clr>
            <a:srgbClr val="A4A3A4"/>
          </p15:clr>
        </p15:guide>
        <p15:guide id="4" orient="horz" pos="3430" userDrawn="1">
          <p15:clr>
            <a:srgbClr val="A4A3A4"/>
          </p15:clr>
        </p15:guide>
        <p15:guide id="5" orient="horz" pos="2976" userDrawn="1">
          <p15:clr>
            <a:srgbClr val="A4A3A4"/>
          </p15:clr>
        </p15:guide>
      </p15:sldGuideLst>
    </p:ext>
    <p:ext uri="{2D200454-40CA-4A62-9FC3-DE9A4176ACB9}">
      <p15:notesGuideLst xmlns:p15="http://schemas.microsoft.com/office/powerpoint/2012/main">
        <p15:guide id="1" orient="horz" pos="2142" userDrawn="1">
          <p15:clr>
            <a:srgbClr val="A4A3A4"/>
          </p15:clr>
        </p15:guide>
        <p15:guide id="2" pos="31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1D2D3"/>
    <a:srgbClr val="000000"/>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F782B-36D8-4602-B694-89E2D20BBED0}" v="6" vWet="10" dt="2022-10-26T12:41:43.660"/>
    <p1510:client id="{75BEC843-77A9-4AB1-A3CB-E806B5427164}" v="1" dt="2022-10-26T12:42:32.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p:guide orient="horz" pos="2251"/>
        <p:guide pos="3840"/>
        <p:guide orient="horz" pos="3430"/>
        <p:guide orient="horz" pos="2976"/>
      </p:guideLst>
    </p:cSldViewPr>
  </p:slideViewPr>
  <p:notesTextViewPr>
    <p:cViewPr>
      <p:scale>
        <a:sx n="1" d="1"/>
        <a:sy n="1" d="1"/>
      </p:scale>
      <p:origin x="0" y="0"/>
    </p:cViewPr>
  </p:notesTextViewPr>
  <p:notesViewPr>
    <p:cSldViewPr snapToGrid="0">
      <p:cViewPr>
        <p:scale>
          <a:sx n="1" d="2"/>
          <a:sy n="1" d="2"/>
        </p:scale>
        <p:origin x="0" y="0"/>
      </p:cViewPr>
      <p:guideLst>
        <p:guide orient="horz" pos="2142"/>
        <p:guide pos="31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2919" cy="341144"/>
          </a:xfrm>
          <a:prstGeom prst="rect">
            <a:avLst/>
          </a:prstGeom>
        </p:spPr>
        <p:txBody>
          <a:bodyPr vert="horz" lIns="91458" tIns="45729" rIns="91458" bIns="45729" rtlCol="0"/>
          <a:lstStyle>
            <a:lvl1pPr algn="l">
              <a:defRPr sz="1200"/>
            </a:lvl1pPr>
          </a:lstStyle>
          <a:p>
            <a:endParaRPr lang="en-US" b="1">
              <a:latin typeface="Calibri" panose="020F0502020204030204" pitchFamily="34" charset="0"/>
            </a:endParaRPr>
          </a:p>
        </p:txBody>
      </p:sp>
      <p:sp>
        <p:nvSpPr>
          <p:cNvPr id="3" name="Date Placeholder 2"/>
          <p:cNvSpPr>
            <a:spLocks noGrp="1"/>
          </p:cNvSpPr>
          <p:nvPr>
            <p:ph type="dt" sz="quarter" idx="1"/>
          </p:nvPr>
        </p:nvSpPr>
        <p:spPr>
          <a:xfrm>
            <a:off x="5624598" y="1"/>
            <a:ext cx="4302919" cy="341144"/>
          </a:xfrm>
          <a:prstGeom prst="rect">
            <a:avLst/>
          </a:prstGeom>
        </p:spPr>
        <p:txBody>
          <a:bodyPr vert="horz" lIns="91458" tIns="45729" rIns="91458" bIns="45729" rtlCol="0"/>
          <a:lstStyle>
            <a:lvl1pPr algn="r">
              <a:defRPr sz="1200"/>
            </a:lvl1pPr>
          </a:lstStyle>
          <a:p>
            <a:fld id="{A6018781-FBF9-354C-A025-C49C596164BA}" type="datetimeFigureOut">
              <a:rPr lang="en-US" b="1" smtClean="0">
                <a:latin typeface="Calibri" panose="020F0502020204030204" pitchFamily="34" charset="0"/>
              </a:rPr>
              <a:t>10/26/22</a:t>
            </a:fld>
            <a:endParaRPr lang="en-US" b="1">
              <a:latin typeface="Calibri" panose="020F0502020204030204" pitchFamily="34" charset="0"/>
            </a:endParaRPr>
          </a:p>
        </p:txBody>
      </p:sp>
      <p:sp>
        <p:nvSpPr>
          <p:cNvPr id="4" name="Footer Placeholder 3"/>
          <p:cNvSpPr>
            <a:spLocks noGrp="1"/>
          </p:cNvSpPr>
          <p:nvPr>
            <p:ph type="ftr" sz="quarter" idx="2"/>
          </p:nvPr>
        </p:nvSpPr>
        <p:spPr>
          <a:xfrm>
            <a:off x="1" y="6458122"/>
            <a:ext cx="4302919" cy="341143"/>
          </a:xfrm>
          <a:prstGeom prst="rect">
            <a:avLst/>
          </a:prstGeom>
        </p:spPr>
        <p:txBody>
          <a:bodyPr vert="horz" lIns="91458" tIns="45729" rIns="91458" bIns="45729" rtlCol="0" anchor="b"/>
          <a:lstStyle>
            <a:lvl1pPr algn="l">
              <a:defRPr sz="1200"/>
            </a:lvl1pPr>
          </a:lstStyle>
          <a:p>
            <a:endParaRPr lang="en-US" b="1">
              <a:latin typeface="Calibri" panose="020F0502020204030204" pitchFamily="34" charset="0"/>
            </a:endParaRPr>
          </a:p>
        </p:txBody>
      </p:sp>
      <p:sp>
        <p:nvSpPr>
          <p:cNvPr id="5" name="Slide Number Placeholder 4"/>
          <p:cNvSpPr>
            <a:spLocks noGrp="1"/>
          </p:cNvSpPr>
          <p:nvPr>
            <p:ph type="sldNum" sz="quarter" idx="3"/>
          </p:nvPr>
        </p:nvSpPr>
        <p:spPr>
          <a:xfrm>
            <a:off x="5624598" y="6458122"/>
            <a:ext cx="4302919" cy="341143"/>
          </a:xfrm>
          <a:prstGeom prst="rect">
            <a:avLst/>
          </a:prstGeom>
        </p:spPr>
        <p:txBody>
          <a:bodyPr vert="horz" lIns="91458" tIns="45729" rIns="91458" bIns="45729" rtlCol="0" anchor="b"/>
          <a:lstStyle>
            <a:lvl1pPr algn="r">
              <a:defRPr sz="1200"/>
            </a:lvl1pPr>
          </a:lstStyle>
          <a:p>
            <a:fld id="{F8F4EF74-8826-BD43-B880-7A8566D08AFF}" type="slidenum">
              <a:rPr lang="en-US" b="1" smtClean="0">
                <a:latin typeface="Calibri" panose="020F0502020204030204" pitchFamily="34" charset="0"/>
              </a:rPr>
              <a:t>‹Nr.›</a:t>
            </a:fld>
            <a:endParaRPr lang="en-US" b="1">
              <a:latin typeface="Calibri" panose="020F0502020204030204" pitchFamily="34" charset="0"/>
            </a:endParaRPr>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2919" cy="341144"/>
          </a:xfrm>
          <a:prstGeom prst="rect">
            <a:avLst/>
          </a:prstGeom>
        </p:spPr>
        <p:txBody>
          <a:bodyPr vert="horz" lIns="91458" tIns="45729" rIns="91458" bIns="45729" rtlCol="0"/>
          <a:lstStyle>
            <a:lvl1pPr algn="l">
              <a:defRPr sz="1200" b="1" i="0">
                <a:latin typeface="Calibri" panose="020F0502020204030204" pitchFamily="34" charset="0"/>
              </a:defRPr>
            </a:lvl1pPr>
          </a:lstStyle>
          <a:p>
            <a:endParaRPr lang="en-US"/>
          </a:p>
        </p:txBody>
      </p:sp>
      <p:sp>
        <p:nvSpPr>
          <p:cNvPr id="3" name="Date Placeholder 2"/>
          <p:cNvSpPr>
            <a:spLocks noGrp="1"/>
          </p:cNvSpPr>
          <p:nvPr>
            <p:ph type="dt" idx="1"/>
          </p:nvPr>
        </p:nvSpPr>
        <p:spPr>
          <a:xfrm>
            <a:off x="5624598" y="1"/>
            <a:ext cx="4302919" cy="341144"/>
          </a:xfrm>
          <a:prstGeom prst="rect">
            <a:avLst/>
          </a:prstGeom>
        </p:spPr>
        <p:txBody>
          <a:bodyPr vert="horz" lIns="91458" tIns="45729" rIns="91458" bIns="45729" rtlCol="0"/>
          <a:lstStyle>
            <a:lvl1pPr algn="r">
              <a:defRPr sz="1200" b="1" i="0">
                <a:latin typeface="Calibri" panose="020F0502020204030204" pitchFamily="34" charset="0"/>
              </a:defRPr>
            </a:lvl1pPr>
          </a:lstStyle>
          <a:p>
            <a:fld id="{108FFD40-13C9-7B48-A0BE-E251E1E33FE5}" type="datetimeFigureOut">
              <a:rPr lang="en-US" smtClean="0"/>
              <a:pPr/>
              <a:t>10/26/22</a:t>
            </a:fld>
            <a:endParaRPr lang="en-US"/>
          </a:p>
        </p:txBody>
      </p:sp>
      <p:sp>
        <p:nvSpPr>
          <p:cNvPr id="4" name="Slide Image Placeholder 3"/>
          <p:cNvSpPr>
            <a:spLocks noGrp="1" noRot="1" noChangeAspect="1"/>
          </p:cNvSpPr>
          <p:nvPr>
            <p:ph type="sldImg" idx="2"/>
          </p:nvPr>
        </p:nvSpPr>
        <p:spPr>
          <a:xfrm>
            <a:off x="2927350" y="849313"/>
            <a:ext cx="4075113" cy="2293937"/>
          </a:xfrm>
          <a:prstGeom prst="rect">
            <a:avLst/>
          </a:prstGeom>
          <a:noFill/>
          <a:ln w="12700">
            <a:solidFill>
              <a:prstClr val="black"/>
            </a:solidFill>
          </a:ln>
        </p:spPr>
        <p:txBody>
          <a:bodyPr vert="horz" lIns="91458" tIns="45729" rIns="91458" bIns="45729" rtlCol="0" anchor="ctr"/>
          <a:lstStyle/>
          <a:p>
            <a:endParaRPr lang="en-US"/>
          </a:p>
        </p:txBody>
      </p:sp>
      <p:sp>
        <p:nvSpPr>
          <p:cNvPr id="5" name="Notes Placeholder 4"/>
          <p:cNvSpPr>
            <a:spLocks noGrp="1"/>
          </p:cNvSpPr>
          <p:nvPr>
            <p:ph type="body" sz="quarter" idx="3"/>
          </p:nvPr>
        </p:nvSpPr>
        <p:spPr>
          <a:xfrm>
            <a:off x="992982" y="3272147"/>
            <a:ext cx="7943850" cy="2677210"/>
          </a:xfrm>
          <a:prstGeom prst="rect">
            <a:avLst/>
          </a:prstGeom>
        </p:spPr>
        <p:txBody>
          <a:bodyPr vert="horz" lIns="91458" tIns="45729" rIns="91458" bIns="457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458122"/>
            <a:ext cx="4302919" cy="341143"/>
          </a:xfrm>
          <a:prstGeom prst="rect">
            <a:avLst/>
          </a:prstGeom>
        </p:spPr>
        <p:txBody>
          <a:bodyPr vert="horz" lIns="91458" tIns="45729" rIns="91458" bIns="45729" rtlCol="0" anchor="b"/>
          <a:lstStyle>
            <a:lvl1pPr algn="l">
              <a:defRPr sz="1200" b="1"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5624598" y="6458122"/>
            <a:ext cx="4302919" cy="341143"/>
          </a:xfrm>
          <a:prstGeom prst="rect">
            <a:avLst/>
          </a:prstGeom>
        </p:spPr>
        <p:txBody>
          <a:bodyPr vert="horz" lIns="91458" tIns="45729" rIns="91458" bIns="45729" rtlCol="0" anchor="b"/>
          <a:lstStyle>
            <a:lvl1pPr algn="r">
              <a:defRPr sz="1200" b="1" i="0">
                <a:latin typeface="Calibri" panose="020F0502020204030204" pitchFamily="34" charset="0"/>
              </a:defRPr>
            </a:lvl1pPr>
          </a:lstStyle>
          <a:p>
            <a:fld id="{6F8E2375-F1B1-284C-A827-B0E603FDBDD8}" type="slidenum">
              <a:rPr lang="en-US" smtClean="0"/>
              <a:pPr/>
              <a:t>‹Nr.›</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Calibri" panose="020F0502020204030204" pitchFamily="34" charset="0"/>
        <a:ea typeface="+mn-ea"/>
        <a:cs typeface="+mn-cs"/>
      </a:defRPr>
    </a:lvl1pPr>
    <a:lvl2pPr marL="457200" algn="l" defTabSz="914400" rtl="0" eaLnBrk="1" latinLnBrk="0" hangingPunct="1">
      <a:defRPr sz="1200" b="1" i="0" kern="1200">
        <a:solidFill>
          <a:schemeClr val="tx1"/>
        </a:solidFill>
        <a:latin typeface="Calibri" panose="020F0502020204030204" pitchFamily="34" charset="0"/>
        <a:ea typeface="+mn-ea"/>
        <a:cs typeface="+mn-cs"/>
      </a:defRPr>
    </a:lvl2pPr>
    <a:lvl3pPr marL="914400" algn="l" defTabSz="914400" rtl="0" eaLnBrk="1" latinLnBrk="0" hangingPunct="1">
      <a:defRPr sz="1200" b="1" i="0" kern="1200">
        <a:solidFill>
          <a:schemeClr val="tx1"/>
        </a:solidFill>
        <a:latin typeface="Calibri" panose="020F0502020204030204" pitchFamily="34" charset="0"/>
        <a:ea typeface="+mn-ea"/>
        <a:cs typeface="+mn-cs"/>
      </a:defRPr>
    </a:lvl3pPr>
    <a:lvl4pPr marL="1371600" algn="l" defTabSz="914400" rtl="0" eaLnBrk="1" latinLnBrk="0" hangingPunct="1">
      <a:defRPr sz="1200" b="1" i="0" kern="1200">
        <a:solidFill>
          <a:schemeClr val="tx1"/>
        </a:solidFill>
        <a:latin typeface="Calibri" panose="020F0502020204030204" pitchFamily="34" charset="0"/>
        <a:ea typeface="+mn-ea"/>
        <a:cs typeface="+mn-cs"/>
      </a:defRPr>
    </a:lvl4pPr>
    <a:lvl5pPr marL="1828800" algn="l" defTabSz="914400" rtl="0" eaLnBrk="1" latinLnBrk="0" hangingPunct="1">
      <a:defRPr sz="1200" b="1"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1</a:t>
            </a:fld>
            <a:endParaRPr lang="en-US"/>
          </a:p>
        </p:txBody>
      </p:sp>
    </p:spTree>
    <p:extLst>
      <p:ext uri="{BB962C8B-B14F-4D97-AF65-F5344CB8AC3E}">
        <p14:creationId xmlns:p14="http://schemas.microsoft.com/office/powerpoint/2010/main" val="43351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3</a:t>
            </a:fld>
            <a:endParaRPr lang="en-US"/>
          </a:p>
        </p:txBody>
      </p:sp>
    </p:spTree>
    <p:extLst>
      <p:ext uri="{BB962C8B-B14F-4D97-AF65-F5344CB8AC3E}">
        <p14:creationId xmlns:p14="http://schemas.microsoft.com/office/powerpoint/2010/main" val="4117667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4</a:t>
            </a:fld>
            <a:endParaRPr lang="en-US"/>
          </a:p>
        </p:txBody>
      </p:sp>
    </p:spTree>
    <p:extLst>
      <p:ext uri="{BB962C8B-B14F-4D97-AF65-F5344CB8AC3E}">
        <p14:creationId xmlns:p14="http://schemas.microsoft.com/office/powerpoint/2010/main" val="411766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5</a:t>
            </a:fld>
            <a:endParaRPr lang="en-US"/>
          </a:p>
        </p:txBody>
      </p:sp>
    </p:spTree>
    <p:extLst>
      <p:ext uri="{BB962C8B-B14F-4D97-AF65-F5344CB8AC3E}">
        <p14:creationId xmlns:p14="http://schemas.microsoft.com/office/powerpoint/2010/main" val="288411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6</a:t>
            </a:fld>
            <a:endParaRPr lang="en-US"/>
          </a:p>
        </p:txBody>
      </p:sp>
    </p:spTree>
    <p:extLst>
      <p:ext uri="{BB962C8B-B14F-4D97-AF65-F5344CB8AC3E}">
        <p14:creationId xmlns:p14="http://schemas.microsoft.com/office/powerpoint/2010/main" val="107148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8</a:t>
            </a:fld>
            <a:endParaRPr lang="en-US"/>
          </a:p>
        </p:txBody>
      </p:sp>
    </p:spTree>
    <p:extLst>
      <p:ext uri="{BB962C8B-B14F-4D97-AF65-F5344CB8AC3E}">
        <p14:creationId xmlns:p14="http://schemas.microsoft.com/office/powerpoint/2010/main" val="248215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F8E2375-F1B1-284C-A827-B0E603FDBDD8}" type="slidenum">
              <a:rPr lang="en-US" smtClean="0"/>
              <a:pPr/>
              <a:t>9</a:t>
            </a:fld>
            <a:endParaRPr lang="en-US"/>
          </a:p>
        </p:txBody>
      </p:sp>
    </p:spTree>
    <p:extLst>
      <p:ext uri="{BB962C8B-B14F-4D97-AF65-F5344CB8AC3E}">
        <p14:creationId xmlns:p14="http://schemas.microsoft.com/office/powerpoint/2010/main" val="295792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2028824" y="946702"/>
            <a:ext cx="9152697" cy="1249845"/>
          </a:xfrm>
          <a:prstGeom prst="rect">
            <a:avLst/>
          </a:prstGeom>
        </p:spPr>
        <p:txBody>
          <a:bodyPr/>
          <a:lstStyle>
            <a:lvl1pPr>
              <a:defRPr b="1" i="0">
                <a:latin typeface="Calibri" panose="020F0502020204030204" pitchFamily="34" charset="0"/>
                <a:cs typeface="Calibri" panose="020F0502020204030204" pitchFamily="34" charset="0"/>
              </a:defRPr>
            </a:lvl1pPr>
          </a:lstStyle>
          <a:p>
            <a:r>
              <a:rPr lang="de-DE"/>
              <a:t>Mastertitelformat bearbeiten</a:t>
            </a:r>
            <a:endParaRPr lang="en-US"/>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434">
          <p15:clr>
            <a:srgbClr val="547EB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67300" y="946702"/>
            <a:ext cx="6114221" cy="1249845"/>
          </a:xfrm>
          <a:prstGeom prst="rect">
            <a:avLst/>
          </a:prstGeom>
        </p:spPr>
        <p:txBody>
          <a:bodyPr/>
          <a:lstStyle>
            <a:lvl1pPr>
              <a:defRPr b="1" i="0">
                <a:latin typeface="Calibri" panose="020F0502020204030204" pitchFamily="34" charset="0"/>
                <a:cs typeface="Calibri" panose="020F0502020204030204" pitchFamily="34" charset="0"/>
              </a:defRPr>
            </a:lvl1pPr>
          </a:lstStyle>
          <a:p>
            <a:r>
              <a:rPr lang="de-DE"/>
              <a:t>Mastertitelformat bearbeiten</a:t>
            </a:r>
            <a:endParaRPr lang="en-US"/>
          </a:p>
        </p:txBody>
      </p:sp>
      <p:sp>
        <p:nvSpPr>
          <p:cNvPr id="4" name="Picture Placeholder 8"/>
          <p:cNvSpPr>
            <a:spLocks noGrp="1"/>
          </p:cNvSpPr>
          <p:nvPr>
            <p:ph type="pic" sz="quarter" idx="12"/>
          </p:nvPr>
        </p:nvSpPr>
        <p:spPr>
          <a:xfrm>
            <a:off x="1023580" y="0"/>
            <a:ext cx="3043596" cy="457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b="1" i="0">
                <a:solidFill>
                  <a:schemeClr val="tx1"/>
                </a:solidFill>
                <a:latin typeface="Calibri" panose="020F0502020204030204" pitchFamily="34" charset="0"/>
                <a:cs typeface="Calibri" panose="020F0502020204030204" pitchFamily="34" charset="0"/>
              </a:defRPr>
            </a:lvl1pPr>
          </a:lstStyle>
          <a:p>
            <a:r>
              <a:rPr lang="de-DE"/>
              <a:t>Bild durch Klicken auf Symbol hinzufügen</a:t>
            </a:r>
            <a:endParaRPr lang="en-US"/>
          </a:p>
        </p:txBody>
      </p:sp>
    </p:spTree>
    <p:extLst>
      <p:ext uri="{BB962C8B-B14F-4D97-AF65-F5344CB8AC3E}">
        <p14:creationId xmlns:p14="http://schemas.microsoft.com/office/powerpoint/2010/main" val="21220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b="1" i="0">
                <a:solidFill>
                  <a:schemeClr val="tx1"/>
                </a:solidFill>
                <a:latin typeface="Calibri" panose="020F0502020204030204" pitchFamily="34" charset="0"/>
                <a:cs typeface="Calibri" panose="020F0502020204030204" pitchFamily="34" charset="0"/>
              </a:defRPr>
            </a:lvl1pPr>
          </a:lstStyle>
          <a:p>
            <a:r>
              <a:rPr lang="de-DE"/>
              <a:t>Bild durch Klicken auf Symbol hinzufügen</a:t>
            </a:r>
            <a:endParaRPr lang="en-US"/>
          </a:p>
        </p:txBody>
      </p:sp>
    </p:spTree>
    <p:extLst>
      <p:ext uri="{BB962C8B-B14F-4D97-AF65-F5344CB8AC3E}">
        <p14:creationId xmlns:p14="http://schemas.microsoft.com/office/powerpoint/2010/main" val="86256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5A8460D-BFF1-744A-B30F-84B6BED8E586}"/>
              </a:ext>
            </a:extLst>
          </p:cNvPr>
          <p:cNvSpPr/>
          <p:nvPr userDrawn="1"/>
        </p:nvSpPr>
        <p:spPr>
          <a:xfrm>
            <a:off x="3713501" y="1965227"/>
            <a:ext cx="184730" cy="553998"/>
          </a:xfrm>
          <a:prstGeom prst="rect">
            <a:avLst/>
          </a:prstGeom>
        </p:spPr>
        <p:txBody>
          <a:bodyPr wrap="none">
            <a:spAutoFit/>
          </a:bodyPr>
          <a:lstStyle/>
          <a:p>
            <a:pPr algn="ctr"/>
            <a:endParaRPr lang="de-DE" sz="1000">
              <a:solidFill>
                <a:schemeClr val="tx1">
                  <a:alpha val="80000"/>
                </a:schemeClr>
              </a:solidFill>
            </a:endParaRPr>
          </a:p>
          <a:p>
            <a:pPr algn="ctr"/>
            <a:endParaRPr lang="de-DE" sz="1000">
              <a:solidFill>
                <a:schemeClr val="tx1">
                  <a:alpha val="80000"/>
                </a:schemeClr>
              </a:solidFill>
            </a:endParaRPr>
          </a:p>
          <a:p>
            <a:pPr algn="ctr"/>
            <a:endParaRPr lang="de-DE" sz="1000">
              <a:solidFill>
                <a:schemeClr val="tx1">
                  <a:alpha val="80000"/>
                </a:schemeClr>
              </a:solidFill>
            </a:endParaRPr>
          </a:p>
        </p:txBody>
      </p:sp>
      <p:sp>
        <p:nvSpPr>
          <p:cNvPr id="6" name="Titel 1">
            <a:extLst>
              <a:ext uri="{FF2B5EF4-FFF2-40B4-BE49-F238E27FC236}">
                <a16:creationId xmlns:a16="http://schemas.microsoft.com/office/drawing/2014/main" id="{F71A56C7-A5EE-B945-924D-63C52097A8EE}"/>
              </a:ext>
            </a:extLst>
          </p:cNvPr>
          <p:cNvSpPr txBox="1">
            <a:spLocks/>
          </p:cNvSpPr>
          <p:nvPr userDrawn="1"/>
        </p:nvSpPr>
        <p:spPr>
          <a:xfrm>
            <a:off x="720001" y="360002"/>
            <a:ext cx="9882620" cy="359995"/>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endParaRPr lang="de-CH"/>
          </a:p>
        </p:txBody>
      </p:sp>
      <p:sp>
        <p:nvSpPr>
          <p:cNvPr id="8" name="Bildplatzhalter 8">
            <a:extLst>
              <a:ext uri="{FF2B5EF4-FFF2-40B4-BE49-F238E27FC236}">
                <a16:creationId xmlns:a16="http://schemas.microsoft.com/office/drawing/2014/main" id="{0C6F49BC-AB90-FA4C-8674-9424524587CF}"/>
              </a:ext>
            </a:extLst>
          </p:cNvPr>
          <p:cNvSpPr>
            <a:spLocks noGrp="1"/>
          </p:cNvSpPr>
          <p:nvPr>
            <p:ph type="pic" sz="quarter" idx="10"/>
          </p:nvPr>
        </p:nvSpPr>
        <p:spPr>
          <a:xfrm>
            <a:off x="7031839" y="1409845"/>
            <a:ext cx="4140986" cy="3889229"/>
          </a:xfrm>
        </p:spPr>
        <p:txBody>
          <a:bodyPr/>
          <a:lstStyle/>
          <a:p>
            <a:r>
              <a:rPr lang="de-DE"/>
              <a:t>Bild durch Klicken auf Symbol hinzufügen</a:t>
            </a:r>
          </a:p>
        </p:txBody>
      </p:sp>
    </p:spTree>
    <p:extLst>
      <p:ext uri="{BB962C8B-B14F-4D97-AF65-F5344CB8AC3E}">
        <p14:creationId xmlns:p14="http://schemas.microsoft.com/office/powerpoint/2010/main" val="42623911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r>
              <a:rPr lang="en-US"/>
              <a:t>Write here subtitle</a:t>
            </a:r>
          </a:p>
          <a:p>
            <a:pPr lvl="2"/>
            <a:r>
              <a:rPr lang="en-US"/>
              <a:t>Write here text</a:t>
            </a:r>
          </a:p>
          <a:p>
            <a:pPr lvl="3"/>
            <a:r>
              <a:rPr lang="en-US"/>
              <a:t>Write here text</a:t>
            </a:r>
          </a:p>
          <a:p>
            <a:pPr lvl="4"/>
            <a:r>
              <a:rPr lang="en-US"/>
              <a:t>Write here text </a:t>
            </a:r>
          </a:p>
        </p:txBody>
      </p:sp>
      <p:sp>
        <p:nvSpPr>
          <p:cNvPr id="14" name="Rectangle 13"/>
          <p:cNvSpPr/>
          <p:nvPr userDrawn="1"/>
        </p:nvSpPr>
        <p:spPr>
          <a:xfrm>
            <a:off x="0" y="6291470"/>
            <a:ext cx="1003853" cy="566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400055E9-16E0-9644-9D0B-A68D2C6DAAD6}" type="slidenum">
              <a:rPr lang="en-US" sz="1000" b="1" i="0" smtClean="0">
                <a:solidFill>
                  <a:schemeClr val="tx1"/>
                </a:solidFill>
                <a:latin typeface="Calibri" panose="020F0502020204030204" pitchFamily="34" charset="0"/>
                <a:ea typeface="Open Sans SemiBold" charset="0"/>
                <a:cs typeface="Calibri" panose="020F0502020204030204" pitchFamily="34" charset="0"/>
              </a:rPr>
              <a:t>‹Nr.›</a:t>
            </a:fld>
            <a:endParaRPr lang="en-US" sz="1000" b="1" i="0">
              <a:solidFill>
                <a:schemeClr val="tx1"/>
              </a:solidFill>
              <a:latin typeface="Calibri" panose="020F0502020204030204" pitchFamily="34" charset="0"/>
              <a:ea typeface="Open Sans SemiBold" charset="0"/>
              <a:cs typeface="Calibri" panose="020F0502020204030204" pitchFamily="34" charset="0"/>
            </a:endParaRPr>
          </a:p>
        </p:txBody>
      </p:sp>
      <p:pic>
        <p:nvPicPr>
          <p:cNvPr id="8" name="Grafik 7">
            <a:extLst>
              <a:ext uri="{FF2B5EF4-FFF2-40B4-BE49-F238E27FC236}">
                <a16:creationId xmlns:a16="http://schemas.microsoft.com/office/drawing/2014/main" id="{C39FCA16-1DEB-6D45-BA55-5EF08424FC34}"/>
              </a:ext>
            </a:extLst>
          </p:cNvPr>
          <p:cNvPicPr>
            <a:picLocks noChangeAspect="1"/>
          </p:cNvPicPr>
          <p:nvPr userDrawn="1"/>
        </p:nvPicPr>
        <p:blipFill>
          <a:blip r:embed="rId7"/>
          <a:stretch>
            <a:fillRect/>
          </a:stretch>
        </p:blipFill>
        <p:spPr>
          <a:xfrm>
            <a:off x="373852" y="320608"/>
            <a:ext cx="1260000" cy="386929"/>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8" r:id="rId3"/>
    <p:sldLayoutId id="2147484171" r:id="rId4"/>
    <p:sldLayoutId id="2147484219" r:id="rId5"/>
  </p:sldLayoutIdLst>
  <p:hf hdr="0" ftr="0" dt="0"/>
  <p:txStyles>
    <p:title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1" i="0" kern="1200" cap="all" spc="400" baseline="0">
          <a:solidFill>
            <a:schemeClr val="tx1"/>
          </a:solidFill>
          <a:latin typeface="Calibri" panose="020F0502020204030204" pitchFamily="34" charset="0"/>
          <a:ea typeface="+mn-ea"/>
          <a:cs typeface="Calibri" panose="020F050202020403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b="1" i="0" kern="1200" cap="all" spc="400" baseline="0">
          <a:solidFill>
            <a:schemeClr val="tx1"/>
          </a:solidFill>
          <a:latin typeface="Calibri" panose="020F0502020204030204" pitchFamily="34" charset="0"/>
          <a:ea typeface="+mn-ea"/>
          <a:cs typeface="Calibri" panose="020F050202020403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guide id="55" pos="6380">
          <p15:clr>
            <a:srgbClr val="F26B43"/>
          </p15:clr>
        </p15:guide>
        <p15:guide id="56" pos="3840">
          <p15:clr>
            <a:srgbClr val="F26B43"/>
          </p15:clr>
        </p15:guide>
        <p15:guide id="58" orient="horz" pos="1434">
          <p15:clr>
            <a:srgbClr val="5ACBF0"/>
          </p15:clr>
        </p15:guide>
        <p15:guide id="59" orient="horz" pos="799">
          <p15:clr>
            <a:srgbClr val="5ACBF0"/>
          </p15:clr>
        </p15:guide>
        <p15:guide id="60" orient="horz" pos="1026">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5EFCD60E-13BE-7442-B553-1507F69C06C5}"/>
              </a:ext>
            </a:extLst>
          </p:cNvPr>
          <p:cNvSpPr>
            <a:spLocks noGrp="1"/>
          </p:cNvSpPr>
          <p:nvPr userDrawn="1"/>
        </p:nvSpPr>
        <p:spPr>
          <a:xfrm>
            <a:off x="2028824" y="938766"/>
            <a:ext cx="9152697" cy="1249845"/>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sz="3000"/>
              <a:t>Your title here</a:t>
            </a:r>
          </a:p>
        </p:txBody>
      </p:sp>
      <p:sp>
        <p:nvSpPr>
          <p:cNvPr id="7" name="Текст 2">
            <a:extLst>
              <a:ext uri="{FF2B5EF4-FFF2-40B4-BE49-F238E27FC236}">
                <a16:creationId xmlns:a16="http://schemas.microsoft.com/office/drawing/2014/main" id="{E37D9325-6D82-B943-AAF8-FB447333CFFB}"/>
              </a:ext>
            </a:extLst>
          </p:cNvPr>
          <p:cNvSpPr>
            <a:spLocks noGrp="1"/>
          </p:cNvSpPr>
          <p:nvPr userDrawn="1"/>
        </p:nvSpPr>
        <p:spPr>
          <a:xfrm>
            <a:off x="2028824" y="2506664"/>
            <a:ext cx="9152698" cy="3429000"/>
          </a:xfrm>
          <a:prstGeom prst="rect">
            <a:avLst/>
          </a:prstGeom>
        </p:spPr>
        <p:txBody>
          <a:bodyPr vert="horz" lIns="0" tIns="0" rIns="0" bIns="0" rtlCol="0">
            <a:normAutofit/>
          </a:bodyPr>
          <a:lstStyle>
            <a:lvl1pPr marL="0" indent="0" algn="l" defTabSz="914318" rtl="0" eaLnBrk="1" latinLnBrk="0" hangingPunct="1">
              <a:lnSpc>
                <a:spcPct val="150000"/>
              </a:lnSpc>
              <a:spcBef>
                <a:spcPts val="1000"/>
              </a:spcBef>
              <a:buFont typeface="Arial" panose="020B0604020202020204" pitchFamily="34" charset="0"/>
              <a:buNone/>
              <a:defRPr sz="2800" b="1" i="0" kern="1200" cap="all" spc="400" baseline="0">
                <a:solidFill>
                  <a:schemeClr val="tx1"/>
                </a:solidFill>
                <a:latin typeface="Calibri" panose="020F0502020204030204" pitchFamily="34" charset="0"/>
                <a:ea typeface="+mn-ea"/>
                <a:cs typeface="Calibri" panose="020F050202020403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b="1" i="0" kern="1200" cap="all" spc="400" baseline="0">
                <a:solidFill>
                  <a:schemeClr val="tx1"/>
                </a:solidFill>
                <a:latin typeface="Calibri" panose="020F0502020204030204" pitchFamily="34" charset="0"/>
                <a:ea typeface="+mn-ea"/>
                <a:cs typeface="Calibri" panose="020F050202020403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0"/>
            <a:r>
              <a:rPr lang="en-US"/>
              <a:t>Write here subtitle</a:t>
            </a:r>
          </a:p>
          <a:p>
            <a:pPr lvl="1"/>
            <a:r>
              <a:rPr lang="en-US"/>
              <a:t>Write here subtitle</a:t>
            </a:r>
          </a:p>
          <a:p>
            <a:pPr lvl="1"/>
            <a:r>
              <a:rPr lang="en-US"/>
              <a:t>Write here subtitle</a:t>
            </a:r>
          </a:p>
          <a:p>
            <a:pPr lvl="2"/>
            <a:r>
              <a:rPr lang="en-US" b="0" i="0">
                <a:latin typeface="Calibri" panose="020F0502020204030204" pitchFamily="34" charset="0"/>
              </a:rPr>
              <a:t>Write here text</a:t>
            </a:r>
          </a:p>
          <a:p>
            <a:pPr lvl="3"/>
            <a:r>
              <a:rPr lang="en-US" b="0" i="0">
                <a:latin typeface="Calibri" panose="020F0502020204030204" pitchFamily="34" charset="0"/>
              </a:rPr>
              <a:t>Write here text</a:t>
            </a:r>
          </a:p>
          <a:p>
            <a:pPr lvl="4"/>
            <a:r>
              <a:rPr lang="en-US" b="0" i="0">
                <a:latin typeface="Calibri" panose="020F0502020204030204" pitchFamily="34" charset="0"/>
              </a:rPr>
              <a:t>Write here text </a:t>
            </a:r>
          </a:p>
        </p:txBody>
      </p:sp>
      <p:sp>
        <p:nvSpPr>
          <p:cNvPr id="8" name="Rectangle 13">
            <a:extLst>
              <a:ext uri="{FF2B5EF4-FFF2-40B4-BE49-F238E27FC236}">
                <a16:creationId xmlns:a16="http://schemas.microsoft.com/office/drawing/2014/main" id="{85A74BC6-4200-B74A-9ED0-7749EA7EA06F}"/>
              </a:ext>
            </a:extLst>
          </p:cNvPr>
          <p:cNvSpPr/>
          <p:nvPr userDrawn="1"/>
        </p:nvSpPr>
        <p:spPr>
          <a:xfrm>
            <a:off x="11172825" y="6283534"/>
            <a:ext cx="1003853" cy="566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30" rtl="0" eaLnBrk="1" latinLnBrk="0" hangingPunct="1">
              <a:defRPr sz="1800" kern="1200">
                <a:solidFill>
                  <a:schemeClr val="lt1"/>
                </a:solidFill>
                <a:latin typeface="+mn-lt"/>
                <a:ea typeface="+mn-ea"/>
                <a:cs typeface="+mn-cs"/>
              </a:defRPr>
            </a:lvl1pPr>
            <a:lvl2pPr marL="457165" algn="l" defTabSz="914330" rtl="0" eaLnBrk="1" latinLnBrk="0" hangingPunct="1">
              <a:defRPr sz="1800" kern="1200">
                <a:solidFill>
                  <a:schemeClr val="lt1"/>
                </a:solidFill>
                <a:latin typeface="+mn-lt"/>
                <a:ea typeface="+mn-ea"/>
                <a:cs typeface="+mn-cs"/>
              </a:defRPr>
            </a:lvl2pPr>
            <a:lvl3pPr marL="914330" algn="l" defTabSz="914330" rtl="0" eaLnBrk="1" latinLnBrk="0" hangingPunct="1">
              <a:defRPr sz="1800" kern="1200">
                <a:solidFill>
                  <a:schemeClr val="lt1"/>
                </a:solidFill>
                <a:latin typeface="+mn-lt"/>
                <a:ea typeface="+mn-ea"/>
                <a:cs typeface="+mn-cs"/>
              </a:defRPr>
            </a:lvl3pPr>
            <a:lvl4pPr marL="1371495" algn="l" defTabSz="914330" rtl="0" eaLnBrk="1" latinLnBrk="0" hangingPunct="1">
              <a:defRPr sz="1800" kern="1200">
                <a:solidFill>
                  <a:schemeClr val="lt1"/>
                </a:solidFill>
                <a:latin typeface="+mn-lt"/>
                <a:ea typeface="+mn-ea"/>
                <a:cs typeface="+mn-cs"/>
              </a:defRPr>
            </a:lvl4pPr>
            <a:lvl5pPr marL="1828660" algn="l" defTabSz="914330" rtl="0" eaLnBrk="1" latinLnBrk="0" hangingPunct="1">
              <a:defRPr sz="1800" kern="1200">
                <a:solidFill>
                  <a:schemeClr val="lt1"/>
                </a:solidFill>
                <a:latin typeface="+mn-lt"/>
                <a:ea typeface="+mn-ea"/>
                <a:cs typeface="+mn-cs"/>
              </a:defRPr>
            </a:lvl5pPr>
            <a:lvl6pPr marL="2285825" algn="l" defTabSz="914330" rtl="0" eaLnBrk="1" latinLnBrk="0" hangingPunct="1">
              <a:defRPr sz="1800" kern="1200">
                <a:solidFill>
                  <a:schemeClr val="lt1"/>
                </a:solidFill>
                <a:latin typeface="+mn-lt"/>
                <a:ea typeface="+mn-ea"/>
                <a:cs typeface="+mn-cs"/>
              </a:defRPr>
            </a:lvl6pPr>
            <a:lvl7pPr marL="2742990" algn="l" defTabSz="914330" rtl="0" eaLnBrk="1" latinLnBrk="0" hangingPunct="1">
              <a:defRPr sz="1800" kern="1200">
                <a:solidFill>
                  <a:schemeClr val="lt1"/>
                </a:solidFill>
                <a:latin typeface="+mn-lt"/>
                <a:ea typeface="+mn-ea"/>
                <a:cs typeface="+mn-cs"/>
              </a:defRPr>
            </a:lvl7pPr>
            <a:lvl8pPr marL="3200155" algn="l" defTabSz="914330" rtl="0" eaLnBrk="1" latinLnBrk="0" hangingPunct="1">
              <a:defRPr sz="1800" kern="1200">
                <a:solidFill>
                  <a:schemeClr val="lt1"/>
                </a:solidFill>
                <a:latin typeface="+mn-lt"/>
                <a:ea typeface="+mn-ea"/>
                <a:cs typeface="+mn-cs"/>
              </a:defRPr>
            </a:lvl8pPr>
            <a:lvl9pPr marL="3657320" algn="l" defTabSz="914330" rtl="0" eaLnBrk="1" latinLnBrk="0" hangingPunct="1">
              <a:defRPr sz="1800" kern="1200">
                <a:solidFill>
                  <a:schemeClr val="lt1"/>
                </a:solidFill>
                <a:latin typeface="+mn-lt"/>
                <a:ea typeface="+mn-ea"/>
                <a:cs typeface="+mn-cs"/>
              </a:defRPr>
            </a:lvl9pPr>
          </a:lstStyle>
          <a:p>
            <a:pPr algn="ctr"/>
            <a:endParaRPr lang="en-US" b="0" i="0">
              <a:latin typeface="Calibri" panose="020F0502020204030204" pitchFamily="34" charset="0"/>
            </a:endParaRPr>
          </a:p>
        </p:txBody>
      </p:sp>
      <p:sp>
        <p:nvSpPr>
          <p:cNvPr id="9" name="Slide Number Placeholder 24">
            <a:extLst>
              <a:ext uri="{FF2B5EF4-FFF2-40B4-BE49-F238E27FC236}">
                <a16:creationId xmlns:a16="http://schemas.microsoft.com/office/drawing/2014/main" id="{C35932DD-84BA-5F42-9E61-8E8D866A9CFC}"/>
              </a:ext>
            </a:extLst>
          </p:cNvPr>
          <p:cNvSpPr txBox="1">
            <a:spLocks/>
          </p:cNvSpPr>
          <p:nvPr userDrawn="1"/>
        </p:nvSpPr>
        <p:spPr>
          <a:xfrm>
            <a:off x="11172825" y="6368292"/>
            <a:ext cx="1003852" cy="365125"/>
          </a:xfrm>
          <a:prstGeom prst="rect">
            <a:avLst/>
          </a:prstGeom>
        </p:spPr>
        <p:txBody>
          <a:bodyPr vert="horz" lIns="91440" tIns="45720" rIns="91440" bIns="45720" rtlCol="0" anchor="ct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1000" b="1" i="0" smtClean="0">
                <a:solidFill>
                  <a:schemeClr val="tx1"/>
                </a:solidFill>
                <a:latin typeface="Calibri" panose="020F0502020204030204" pitchFamily="34" charset="0"/>
                <a:ea typeface="Open Sans SemiBold" charset="0"/>
                <a:cs typeface="Calibri" panose="020F0502020204030204" pitchFamily="34" charset="0"/>
              </a:rPr>
              <a:pPr algn="ctr"/>
              <a:t>‹Nr.›</a:t>
            </a:fld>
            <a:endParaRPr lang="en-US" sz="1000" b="1" i="0">
              <a:solidFill>
                <a:schemeClr val="tx1"/>
              </a:solidFill>
              <a:latin typeface="Calibri" panose="020F0502020204030204" pitchFamily="34" charset="0"/>
              <a:ea typeface="Open Sans SemiBold" charset="0"/>
              <a:cs typeface="Calibri" panose="020F0502020204030204" pitchFamily="34" charset="0"/>
            </a:endParaRPr>
          </a:p>
        </p:txBody>
      </p:sp>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hf hdr="0" ftr="0" dt="0"/>
  <p:txStyles>
    <p:titleStyle>
      <a:lvl1pPr algn="l" defTabSz="914318" rtl="0" eaLnBrk="1" latinLnBrk="0" hangingPunct="1">
        <a:lnSpc>
          <a:spcPct val="80000"/>
        </a:lnSpc>
        <a:spcBef>
          <a:spcPct val="0"/>
        </a:spcBef>
        <a:buNone/>
        <a:defRPr sz="3600" b="1" i="0" kern="1200" spc="-151"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1" i="0" kern="1200">
          <a:solidFill>
            <a:schemeClr val="tx1"/>
          </a:solidFill>
          <a:latin typeface="Calibri" panose="020F0502020204030204" pitchFamily="34" charset="0"/>
          <a:ea typeface="+mn-ea"/>
          <a:cs typeface="Calibri" panose="020F050202020403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b="1" i="0" kern="1200">
          <a:solidFill>
            <a:schemeClr val="tx1"/>
          </a:solidFill>
          <a:latin typeface="Calibri" panose="020F0502020204030204" pitchFamily="34" charset="0"/>
          <a:ea typeface="+mn-ea"/>
          <a:cs typeface="Calibri" panose="020F050202020403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Calibri" panose="020F050202020403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Calibri" panose="020F050202020403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Calibri" panose="020F050202020403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15" userDrawn="1">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Wasser, Natur, Mann enthält.&#10;&#10;Automatisch generierte Beschreibung">
            <a:extLst>
              <a:ext uri="{FF2B5EF4-FFF2-40B4-BE49-F238E27FC236}">
                <a16:creationId xmlns:a16="http://schemas.microsoft.com/office/drawing/2014/main" id="{C10D8569-5C1F-2D4C-860E-3BB63E61C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0" y="0"/>
            <a:ext cx="12192000" cy="6858000"/>
          </a:xfrm>
          <a:prstGeom prst="rect">
            <a:avLst/>
          </a:prstGeom>
        </p:spPr>
      </p:pic>
      <p:pic>
        <p:nvPicPr>
          <p:cNvPr id="7" name="Grafik 6">
            <a:extLst>
              <a:ext uri="{FF2B5EF4-FFF2-40B4-BE49-F238E27FC236}">
                <a16:creationId xmlns:a16="http://schemas.microsoft.com/office/drawing/2014/main" id="{51AB7F83-E711-1C4E-9316-CCDD5CC8766A}"/>
              </a:ext>
            </a:extLst>
          </p:cNvPr>
          <p:cNvPicPr>
            <a:picLocks noChangeAspect="1"/>
          </p:cNvPicPr>
          <p:nvPr/>
        </p:nvPicPr>
        <p:blipFill>
          <a:blip r:embed="rId4"/>
          <a:stretch>
            <a:fillRect/>
          </a:stretch>
        </p:blipFill>
        <p:spPr>
          <a:xfrm>
            <a:off x="1019174" y="549275"/>
            <a:ext cx="2880000" cy="476220"/>
          </a:xfrm>
          <a:prstGeom prst="rect">
            <a:avLst/>
          </a:prstGeom>
        </p:spPr>
      </p:pic>
      <p:sp>
        <p:nvSpPr>
          <p:cNvPr id="8" name="Rechteck 7">
            <a:extLst>
              <a:ext uri="{FF2B5EF4-FFF2-40B4-BE49-F238E27FC236}">
                <a16:creationId xmlns:a16="http://schemas.microsoft.com/office/drawing/2014/main" id="{AB5184D1-7100-5B48-B6E6-69EE163FACA5}"/>
              </a:ext>
            </a:extLst>
          </p:cNvPr>
          <p:cNvSpPr/>
          <p:nvPr/>
        </p:nvSpPr>
        <p:spPr>
          <a:xfrm>
            <a:off x="5165724" y="5700219"/>
            <a:ext cx="6109079" cy="683585"/>
          </a:xfrm>
          <a:prstGeom prst="rect">
            <a:avLst/>
          </a:prstGeom>
        </p:spPr>
        <p:txBody>
          <a:bodyPr wrap="square">
            <a:spAutoFit/>
          </a:bodyPr>
          <a:lstStyle/>
          <a:p>
            <a:pPr algn="r">
              <a:lnSpc>
                <a:spcPts val="1800"/>
              </a:lnSpc>
              <a:spcBef>
                <a:spcPts val="1000"/>
              </a:spcBef>
            </a:pPr>
            <a:r>
              <a:rPr lang="en-US" sz="6000" b="1" cap="all" spc="300" err="1">
                <a:solidFill>
                  <a:srgbClr val="FFFFFF"/>
                </a:solidFill>
                <a:latin typeface="+mj-lt"/>
              </a:rPr>
              <a:t>präsentation</a:t>
            </a:r>
            <a:endParaRPr lang="en-US" sz="6000" b="1" cap="all" spc="300">
              <a:solidFill>
                <a:srgbClr val="FFFFFF"/>
              </a:solidFill>
              <a:latin typeface="+mj-lt"/>
            </a:endParaRPr>
          </a:p>
          <a:p>
            <a:pPr algn="r">
              <a:lnSpc>
                <a:spcPts val="1800"/>
              </a:lnSpc>
              <a:spcBef>
                <a:spcPts val="1000"/>
              </a:spcBef>
            </a:pPr>
            <a:r>
              <a:rPr lang="en-US" b="1" cap="all" spc="300">
                <a:solidFill>
                  <a:srgbClr val="FFFFFF"/>
                </a:solidFill>
                <a:latin typeface="+mj-lt"/>
              </a:rPr>
              <a:t>3. November 2022 </a:t>
            </a:r>
          </a:p>
        </p:txBody>
      </p:sp>
      <p:cxnSp>
        <p:nvCxnSpPr>
          <p:cNvPr id="3" name="Gerade Verbindung 2">
            <a:extLst>
              <a:ext uri="{FF2B5EF4-FFF2-40B4-BE49-F238E27FC236}">
                <a16:creationId xmlns:a16="http://schemas.microsoft.com/office/drawing/2014/main" id="{7E3EE2A3-65E5-1A41-AA3A-5DA2AEED502F}"/>
              </a:ext>
            </a:extLst>
          </p:cNvPr>
          <p:cNvCxnSpPr>
            <a:cxnSpLocks/>
          </p:cNvCxnSpPr>
          <p:nvPr/>
        </p:nvCxnSpPr>
        <p:spPr>
          <a:xfrm>
            <a:off x="7740000" y="6021288"/>
            <a:ext cx="335980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AE2D1F82-1313-5143-9BDE-657D481DCE84}"/>
              </a:ext>
            </a:extLst>
          </p:cNvPr>
          <p:cNvSpPr txBox="1">
            <a:spLocks/>
          </p:cNvSpPr>
          <p:nvPr/>
        </p:nvSpPr>
        <p:spPr>
          <a:xfrm>
            <a:off x="1519652" y="2708920"/>
            <a:ext cx="9152697" cy="1136223"/>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endParaRPr lang="en-US">
              <a:solidFill>
                <a:srgbClr val="FFFFFF"/>
              </a:solidFill>
            </a:endParaRPr>
          </a:p>
          <a:p>
            <a:pPr algn="ctr"/>
            <a:r>
              <a:rPr lang="de-CH" sz="3200">
                <a:solidFill>
                  <a:srgbClr val="FFFFFF"/>
                </a:solidFill>
              </a:rPr>
              <a:t>Mitgliederversammlung der KGAST</a:t>
            </a:r>
            <a:endParaRPr lang="en-US" sz="3200">
              <a:solidFill>
                <a:srgbClr val="FFFFFF"/>
              </a:solidFill>
            </a:endParaRPr>
          </a:p>
        </p:txBody>
      </p:sp>
    </p:spTree>
    <p:extLst>
      <p:ext uri="{BB962C8B-B14F-4D97-AF65-F5344CB8AC3E}">
        <p14:creationId xmlns:p14="http://schemas.microsoft.com/office/powerpoint/2010/main" val="34070037"/>
      </p:ext>
    </p:extLst>
  </p:cSld>
  <p:clrMapOvr>
    <a:masterClrMapping/>
  </p:clrMapOvr>
  <mc:AlternateContent xmlns:mc="http://schemas.openxmlformats.org/markup-compatibility/2006" xmlns:p14="http://schemas.microsoft.com/office/powerpoint/2010/main">
    <mc:Choice Requires="p14">
      <p:transition p14:dur="0" advTm="11279"/>
    </mc:Choice>
    <mc:Fallback xmlns="">
      <p:transition advTm="112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7C48D5-9B65-0B48-90D1-A883EA368CF2}"/>
              </a:ext>
            </a:extLst>
          </p:cNvPr>
          <p:cNvSpPr/>
          <p:nvPr/>
        </p:nvSpPr>
        <p:spPr>
          <a:xfrm>
            <a:off x="0" y="0"/>
            <a:ext cx="12192000" cy="6858000"/>
          </a:xfrm>
          <a:prstGeom prst="rect">
            <a:avLst/>
          </a:prstGeom>
          <a:solidFill>
            <a:schemeClr val="accent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de-DE" sz="1400" b="1">
              <a:solidFill>
                <a:schemeClr val="tx1"/>
              </a:solidFill>
            </a:endParaRPr>
          </a:p>
        </p:txBody>
      </p:sp>
      <p:sp>
        <p:nvSpPr>
          <p:cNvPr id="2" name="Title 2">
            <a:extLst>
              <a:ext uri="{FF2B5EF4-FFF2-40B4-BE49-F238E27FC236}">
                <a16:creationId xmlns:a16="http://schemas.microsoft.com/office/drawing/2014/main" id="{9E45CD48-B178-5845-85A1-52779636F278}"/>
              </a:ext>
            </a:extLst>
          </p:cNvPr>
          <p:cNvSpPr txBox="1">
            <a:spLocks/>
          </p:cNvSpPr>
          <p:nvPr/>
        </p:nvSpPr>
        <p:spPr>
          <a:xfrm>
            <a:off x="1019175" y="2918377"/>
            <a:ext cx="10153650" cy="872573"/>
          </a:xfrm>
          <a:prstGeom prst="rect">
            <a:avLst/>
          </a:prstGeom>
          <a:noFill/>
        </p:spPr>
        <p:txBody>
          <a:bodyPr lIns="0" tIns="0" rIns="0" bIns="0"/>
          <a:lstStyle>
            <a:lvl1pPr algn="l" defTabSz="914318" rtl="0" eaLnBrk="1" latinLnBrk="0" hangingPunct="1">
              <a:lnSpc>
                <a:spcPct val="80000"/>
              </a:lnSpc>
              <a:spcBef>
                <a:spcPct val="0"/>
              </a:spcBef>
              <a:buNone/>
              <a:defRPr sz="3600" b="1" i="0" kern="1200" spc="-100" baseline="0">
                <a:solidFill>
                  <a:schemeClr val="tx1"/>
                </a:solidFill>
                <a:latin typeface="+mj-lt"/>
                <a:ea typeface="Montserrat" charset="0"/>
                <a:cs typeface="Montserrat" charset="0"/>
              </a:defRPr>
            </a:lvl1pPr>
          </a:lstStyle>
          <a:p>
            <a:pPr algn="ctr"/>
            <a:r>
              <a:rPr lang="en-US" sz="8800" spc="300">
                <a:solidFill>
                  <a:srgbClr val="FFFFFF"/>
                </a:solidFill>
              </a:rPr>
              <a:t>BESTEN DANK</a:t>
            </a:r>
          </a:p>
        </p:txBody>
      </p:sp>
      <p:pic>
        <p:nvPicPr>
          <p:cNvPr id="6" name="Grafik 5">
            <a:extLst>
              <a:ext uri="{FF2B5EF4-FFF2-40B4-BE49-F238E27FC236}">
                <a16:creationId xmlns:a16="http://schemas.microsoft.com/office/drawing/2014/main" id="{13416B54-CE5B-0F47-B8A3-656C17BD01DE}"/>
              </a:ext>
            </a:extLst>
          </p:cNvPr>
          <p:cNvPicPr>
            <a:picLocks noChangeAspect="1"/>
          </p:cNvPicPr>
          <p:nvPr/>
        </p:nvPicPr>
        <p:blipFill rotWithShape="1">
          <a:blip r:embed="rId2"/>
          <a:srcRect b="-11475"/>
          <a:stretch/>
        </p:blipFill>
        <p:spPr>
          <a:xfrm>
            <a:off x="4656000" y="5778452"/>
            <a:ext cx="2880000" cy="530867"/>
          </a:xfrm>
          <a:prstGeom prst="rect">
            <a:avLst/>
          </a:prstGeom>
        </p:spPr>
      </p:pic>
    </p:spTree>
    <p:extLst>
      <p:ext uri="{BB962C8B-B14F-4D97-AF65-F5344CB8AC3E}">
        <p14:creationId xmlns:p14="http://schemas.microsoft.com/office/powerpoint/2010/main" val="3602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A0086C5-9A99-1046-8462-F25003588B04}"/>
              </a:ext>
            </a:extLst>
          </p:cNvPr>
          <p:cNvSpPr/>
          <p:nvPr/>
        </p:nvSpPr>
        <p:spPr>
          <a:xfrm>
            <a:off x="0" y="0"/>
            <a:ext cx="2027238" cy="1125538"/>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de-DE" sz="1400" b="1">
              <a:solidFill>
                <a:schemeClr val="tx1"/>
              </a:solidFill>
            </a:endParaRPr>
          </a:p>
        </p:txBody>
      </p:sp>
      <p:pic>
        <p:nvPicPr>
          <p:cNvPr id="26" name="Grafik 25">
            <a:extLst>
              <a:ext uri="{FF2B5EF4-FFF2-40B4-BE49-F238E27FC236}">
                <a16:creationId xmlns:a16="http://schemas.microsoft.com/office/drawing/2014/main" id="{B849F252-5BFA-F747-B12D-67D1BDB319DB}"/>
              </a:ext>
            </a:extLst>
          </p:cNvPr>
          <p:cNvPicPr>
            <a:picLocks noChangeAspect="1"/>
          </p:cNvPicPr>
          <p:nvPr/>
        </p:nvPicPr>
        <p:blipFill rotWithShape="1">
          <a:blip r:embed="rId2">
            <a:extLst>
              <a:ext uri="{28A0092B-C50C-407E-A947-70E740481C1C}">
                <a14:useLocalDpi xmlns:a14="http://schemas.microsoft.com/office/drawing/2010/main" val="0"/>
              </a:ext>
            </a:extLst>
          </a:blip>
          <a:srcRect l="576" r="8753" b="2004"/>
          <a:stretch/>
        </p:blipFill>
        <p:spPr>
          <a:xfrm>
            <a:off x="1019174" y="0"/>
            <a:ext cx="5076825" cy="6857999"/>
          </a:xfrm>
          <a:prstGeom prst="rect">
            <a:avLst/>
          </a:prstGeom>
        </p:spPr>
      </p:pic>
      <p:sp>
        <p:nvSpPr>
          <p:cNvPr id="5" name="Rectangle 4">
            <a:extLst>
              <a:ext uri="{FF2B5EF4-FFF2-40B4-BE49-F238E27FC236}">
                <a16:creationId xmlns:a16="http://schemas.microsoft.com/office/drawing/2014/main" id="{7B61B457-D25F-42F9-992F-17FEFD78C5F2}"/>
              </a:ext>
            </a:extLst>
          </p:cNvPr>
          <p:cNvSpPr/>
          <p:nvPr/>
        </p:nvSpPr>
        <p:spPr>
          <a:xfrm>
            <a:off x="6672064" y="980728"/>
            <a:ext cx="5184576" cy="2147767"/>
          </a:xfrm>
          <a:prstGeom prst="rect">
            <a:avLst/>
          </a:prstGeom>
        </p:spPr>
        <p:txBody>
          <a:bodyPr wrap="square">
            <a:spAutoFit/>
          </a:bodyPr>
          <a:lstStyle/>
          <a:p>
            <a:pPr marL="342900" indent="-342900">
              <a:lnSpc>
                <a:spcPct val="150000"/>
              </a:lnSpc>
              <a:spcBef>
                <a:spcPts val="1000"/>
              </a:spcBef>
              <a:buClr>
                <a:schemeClr val="accent1"/>
              </a:buClr>
              <a:buFont typeface="+mj-lt"/>
              <a:buAutoNum type="arabicPeriod"/>
            </a:pPr>
            <a:r>
              <a:rPr lang="en-US" sz="2000" b="1" err="1">
                <a:latin typeface="Calibri" panose="020F0502020204030204" pitchFamily="34" charset="0"/>
              </a:rPr>
              <a:t>Vorstellung</a:t>
            </a:r>
            <a:r>
              <a:rPr lang="en-US" sz="2000" b="1">
                <a:latin typeface="Calibri" panose="020F0502020204030204" pitchFamily="34" charset="0"/>
              </a:rPr>
              <a:t> Terra Helvetica Anlagestiftung und </a:t>
            </a:r>
            <a:r>
              <a:rPr lang="en-US" sz="2000" b="1" err="1">
                <a:latin typeface="Calibri" panose="020F0502020204030204" pitchFamily="34" charset="0"/>
              </a:rPr>
              <a:t>Anlagegruppe</a:t>
            </a:r>
            <a:r>
              <a:rPr lang="en-US" sz="2000" b="1">
                <a:latin typeface="Calibri" panose="020F0502020204030204" pitchFamily="34" charset="0"/>
              </a:rPr>
              <a:t> “</a:t>
            </a:r>
            <a:r>
              <a:rPr lang="en-US" sz="2000" b="1" err="1">
                <a:latin typeface="Calibri" panose="020F0502020204030204" pitchFamily="34" charset="0"/>
              </a:rPr>
              <a:t>Wohnen</a:t>
            </a:r>
            <a:r>
              <a:rPr lang="en-US" sz="2000" b="1">
                <a:latin typeface="Calibri" panose="020F0502020204030204" pitchFamily="34" charset="0"/>
              </a:rPr>
              <a:t> Schweiz”</a:t>
            </a:r>
          </a:p>
          <a:p>
            <a:pPr marL="342900" indent="-342900">
              <a:lnSpc>
                <a:spcPct val="150000"/>
              </a:lnSpc>
              <a:spcBef>
                <a:spcPts val="1000"/>
              </a:spcBef>
              <a:buClr>
                <a:schemeClr val="accent1"/>
              </a:buClr>
              <a:buFont typeface="+mj-lt"/>
              <a:buAutoNum type="arabicPeriod"/>
            </a:pPr>
            <a:r>
              <a:rPr lang="en-US" sz="2000" b="1" err="1">
                <a:latin typeface="Calibri" panose="020F0502020204030204" pitchFamily="34" charset="0"/>
              </a:rPr>
              <a:t>Organisation</a:t>
            </a:r>
            <a:r>
              <a:rPr lang="en-US" sz="2000" b="1">
                <a:latin typeface="Calibri" panose="020F0502020204030204" pitchFamily="34" charset="0"/>
              </a:rPr>
              <a:t> und </a:t>
            </a:r>
            <a:r>
              <a:rPr lang="en-US" sz="2000" b="1" err="1">
                <a:latin typeface="Calibri" panose="020F0502020204030204" pitchFamily="34" charset="0"/>
              </a:rPr>
              <a:t>Organe</a:t>
            </a:r>
            <a:endParaRPr lang="en-US" sz="2000" b="1">
              <a:latin typeface="Calibri" panose="020F0502020204030204" pitchFamily="34" charset="0"/>
            </a:endParaRPr>
          </a:p>
          <a:p>
            <a:pPr marL="342900" indent="-342900">
              <a:lnSpc>
                <a:spcPct val="150000"/>
              </a:lnSpc>
              <a:spcBef>
                <a:spcPts val="1000"/>
              </a:spcBef>
              <a:buClr>
                <a:schemeClr val="accent1"/>
              </a:buClr>
              <a:buFont typeface="+mj-lt"/>
              <a:buAutoNum type="arabicPeriod"/>
            </a:pPr>
            <a:r>
              <a:rPr lang="en-US" sz="2000" b="1">
                <a:latin typeface="Calibri" panose="020F0502020204030204" pitchFamily="34" charset="0"/>
              </a:rPr>
              <a:t>Motivation für </a:t>
            </a:r>
            <a:r>
              <a:rPr lang="en-US" sz="2000" b="1" err="1">
                <a:latin typeface="Calibri" panose="020F0502020204030204" pitchFamily="34" charset="0"/>
              </a:rPr>
              <a:t>Aufnahmegesuch</a:t>
            </a:r>
            <a:endParaRPr lang="en-US" sz="2000" b="1">
              <a:latin typeface="Calibri" panose="020F0502020204030204" pitchFamily="34" charset="0"/>
            </a:endParaRPr>
          </a:p>
        </p:txBody>
      </p:sp>
      <p:sp>
        <p:nvSpPr>
          <p:cNvPr id="11" name="Rectangle 8">
            <a:extLst>
              <a:ext uri="{FF2B5EF4-FFF2-40B4-BE49-F238E27FC236}">
                <a16:creationId xmlns:a16="http://schemas.microsoft.com/office/drawing/2014/main" id="{3D63F162-DE97-974C-9618-836EFBB3F324}"/>
              </a:ext>
            </a:extLst>
          </p:cNvPr>
          <p:cNvSpPr/>
          <p:nvPr/>
        </p:nvSpPr>
        <p:spPr>
          <a:xfrm>
            <a:off x="0" y="936000"/>
            <a:ext cx="3042443" cy="11255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0" rIns="360000" bIns="0" rtlCol="0" anchor="ctr" anchorCtr="0">
            <a:noAutofit/>
          </a:bodyPr>
          <a:lstStyle/>
          <a:p>
            <a:pPr algn="ctr">
              <a:lnSpc>
                <a:spcPts val="3600"/>
              </a:lnSpc>
              <a:spcBef>
                <a:spcPts val="1000"/>
              </a:spcBef>
            </a:pPr>
            <a:r>
              <a:rPr lang="de-CH" sz="3000" b="1" cap="all" spc="400" err="1">
                <a:solidFill>
                  <a:srgbClr val="FFFFFF"/>
                </a:solidFill>
                <a:latin typeface="+mj-lt"/>
                <a:ea typeface="Calibri" panose="020F0502020204030204" pitchFamily="34" charset="0"/>
                <a:cs typeface="Calibri" panose="020F0502020204030204" pitchFamily="34" charset="0"/>
              </a:rPr>
              <a:t>übersicht</a:t>
            </a:r>
            <a:r>
              <a:rPr lang="de-CH" sz="3000" b="1">
                <a:solidFill>
                  <a:srgbClr val="FFFFFF"/>
                </a:solidFill>
                <a:latin typeface="+mj-lt"/>
              </a:rPr>
              <a:t> </a:t>
            </a:r>
            <a:endParaRPr lang="en-US" sz="3000" b="1" spc="300">
              <a:solidFill>
                <a:srgbClr val="FFFFFF"/>
              </a:solidFill>
              <a:latin typeface="+mj-lt"/>
            </a:endParaRPr>
          </a:p>
        </p:txBody>
      </p:sp>
    </p:spTree>
    <p:extLst>
      <p:ext uri="{BB962C8B-B14F-4D97-AF65-F5344CB8AC3E}">
        <p14:creationId xmlns:p14="http://schemas.microsoft.com/office/powerpoint/2010/main" val="23407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40">
            <a:extLst>
              <a:ext uri="{FF2B5EF4-FFF2-40B4-BE49-F238E27FC236}">
                <a16:creationId xmlns:a16="http://schemas.microsoft.com/office/drawing/2014/main" id="{FF5F7476-E615-3E45-B9AC-C3166AD090DC}"/>
              </a:ext>
            </a:extLst>
          </p:cNvPr>
          <p:cNvGrpSpPr/>
          <p:nvPr/>
        </p:nvGrpSpPr>
        <p:grpSpPr>
          <a:xfrm>
            <a:off x="8294191" y="2247592"/>
            <a:ext cx="2878634" cy="4021120"/>
            <a:chOff x="8482912" y="2426289"/>
            <a:chExt cx="2238376" cy="3574041"/>
          </a:xfrm>
          <a:solidFill>
            <a:srgbClr val="FFFFFF"/>
          </a:solidFill>
          <a:effectLst>
            <a:outerShdw blurRad="38100" dist="12700" dir="5400000" algn="t" rotWithShape="0">
              <a:prstClr val="black">
                <a:alpha val="15000"/>
              </a:prstClr>
            </a:outerShdw>
          </a:effectLst>
        </p:grpSpPr>
        <p:sp>
          <p:nvSpPr>
            <p:cNvPr id="30" name="Rectangle 41">
              <a:extLst>
                <a:ext uri="{FF2B5EF4-FFF2-40B4-BE49-F238E27FC236}">
                  <a16:creationId xmlns:a16="http://schemas.microsoft.com/office/drawing/2014/main" id="{6ECC4A5D-0601-1448-B539-D8988A5DBA22}"/>
                </a:ext>
              </a:extLst>
            </p:cNvPr>
            <p:cNvSpPr/>
            <p:nvPr/>
          </p:nvSpPr>
          <p:spPr>
            <a:xfrm>
              <a:off x="8482912" y="2426289"/>
              <a:ext cx="2238376" cy="3574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a:solidFill>
                    <a:schemeClr val="tx1"/>
                  </a:solidFill>
                </a:rPr>
                <a:t>Dr. Thomas Bergmann</a:t>
              </a:r>
              <a:br>
                <a:rPr lang="en-US" sz="1400" b="1">
                  <a:solidFill>
                    <a:schemeClr val="tx1"/>
                  </a:solidFill>
                </a:rPr>
              </a:br>
              <a:r>
                <a:rPr lang="en-US" sz="1000">
                  <a:solidFill>
                    <a:schemeClr val="tx1"/>
                  </a:solidFill>
                </a:rPr>
                <a:t> </a:t>
              </a:r>
              <a:r>
                <a:rPr lang="en-US" sz="1000" err="1">
                  <a:solidFill>
                    <a:schemeClr val="tx1"/>
                  </a:solidFill>
                </a:rPr>
                <a:t>Mitglied</a:t>
              </a:r>
              <a:r>
                <a:rPr lang="en-US" sz="1000">
                  <a:solidFill>
                    <a:schemeClr val="tx1"/>
                  </a:solidFill>
                </a:rPr>
                <a:t> </a:t>
              </a:r>
              <a:r>
                <a:rPr lang="en-US" sz="1000" err="1">
                  <a:solidFill>
                    <a:schemeClr val="tx1"/>
                  </a:solidFill>
                </a:rPr>
                <a:t>Stiftungsrat</a:t>
              </a:r>
              <a:endParaRPr lang="en-US" sz="1000">
                <a:solidFill>
                  <a:schemeClr val="tx1"/>
                </a:solidFill>
              </a:endParaRPr>
            </a:p>
            <a:p>
              <a:pPr>
                <a:lnSpc>
                  <a:spcPct val="120000"/>
                </a:lnSpc>
                <a:spcBef>
                  <a:spcPts val="1000"/>
                </a:spcBef>
              </a:pPr>
              <a:r>
                <a:rPr lang="de-CH" sz="1000">
                  <a:solidFill>
                    <a:schemeClr val="tx1"/>
                  </a:solidFill>
                </a:rPr>
                <a:t>ist Mitbesitzer und VRP  der </a:t>
              </a:r>
              <a:r>
                <a:rPr lang="de-CH" sz="1000" err="1">
                  <a:solidFill>
                    <a:schemeClr val="tx1"/>
                  </a:solidFill>
                </a:rPr>
                <a:t>Palisis</a:t>
              </a:r>
              <a:r>
                <a:rPr lang="de-CH" sz="1000">
                  <a:solidFill>
                    <a:schemeClr val="tx1"/>
                  </a:solidFill>
                </a:rPr>
                <a:t> AG sowie VR der Benninger Immobilien AG, der Benninger Guss AG sowie der </a:t>
              </a:r>
              <a:r>
                <a:rPr lang="de-CH" sz="1000" err="1">
                  <a:solidFill>
                    <a:schemeClr val="tx1"/>
                  </a:solidFill>
                </a:rPr>
                <a:t>Candoria</a:t>
              </a:r>
              <a:r>
                <a:rPr lang="de-CH" sz="1000">
                  <a:solidFill>
                    <a:schemeClr val="tx1"/>
                  </a:solidFill>
                </a:rPr>
                <a:t> Holding AG. Zudem war er Miteigentümer und Gesellschafter der Infrareal-Gruppe. Seine langjährige Immobilienerfahrung beruht auf dem Aufbau, der Bewirtschaftung und des Transaktions-managements. Dr. Bergmann ist Vollblut-Unternehmer mit starkem Fokus in der Immobilienwirtschaft.</a:t>
              </a:r>
            </a:p>
            <a:p>
              <a:pPr algn="ctr">
                <a:lnSpc>
                  <a:spcPct val="130000"/>
                </a:lnSpc>
                <a:spcBef>
                  <a:spcPts val="1000"/>
                </a:spcBef>
              </a:pPr>
              <a:endParaRPr lang="en-US" sz="1000">
                <a:solidFill>
                  <a:schemeClr val="tx1"/>
                </a:solidFill>
              </a:endParaRPr>
            </a:p>
          </p:txBody>
        </p:sp>
        <p:cxnSp>
          <p:nvCxnSpPr>
            <p:cNvPr id="31" name="Straight Connector 42">
              <a:extLst>
                <a:ext uri="{FF2B5EF4-FFF2-40B4-BE49-F238E27FC236}">
                  <a16:creationId xmlns:a16="http://schemas.microsoft.com/office/drawing/2014/main" id="{C8D7E5B2-7392-4341-8DE3-9DC104CBD859}"/>
                </a:ext>
              </a:extLst>
            </p:cNvPr>
            <p:cNvCxnSpPr/>
            <p:nvPr/>
          </p:nvCxnSpPr>
          <p:spPr>
            <a:xfrm>
              <a:off x="8482912" y="2455784"/>
              <a:ext cx="2235269" cy="0"/>
            </a:xfrm>
            <a:prstGeom prst="line">
              <a:avLst/>
            </a:prstGeom>
            <a:grpFill/>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 name="Group 28">
            <a:extLst>
              <a:ext uri="{FF2B5EF4-FFF2-40B4-BE49-F238E27FC236}">
                <a16:creationId xmlns:a16="http://schemas.microsoft.com/office/drawing/2014/main" id="{22B4478E-57A4-494D-BD75-A02D89AFE6EF}"/>
              </a:ext>
            </a:extLst>
          </p:cNvPr>
          <p:cNvGrpSpPr/>
          <p:nvPr/>
        </p:nvGrpSpPr>
        <p:grpSpPr>
          <a:xfrm>
            <a:off x="2028824" y="2252681"/>
            <a:ext cx="2878635" cy="4021120"/>
            <a:chOff x="8482912" y="2440117"/>
            <a:chExt cx="2238377" cy="3747712"/>
          </a:xfrm>
          <a:solidFill>
            <a:srgbClr val="FFFFFF"/>
          </a:solidFill>
          <a:effectLst>
            <a:outerShdw blurRad="38100" dist="12700" dir="5400000" algn="t" rotWithShape="0">
              <a:prstClr val="black">
                <a:alpha val="15000"/>
              </a:prstClr>
            </a:outerShdw>
          </a:effectLst>
        </p:grpSpPr>
        <p:sp>
          <p:nvSpPr>
            <p:cNvPr id="33" name="Rectangle 29">
              <a:extLst>
                <a:ext uri="{FF2B5EF4-FFF2-40B4-BE49-F238E27FC236}">
                  <a16:creationId xmlns:a16="http://schemas.microsoft.com/office/drawing/2014/main" id="{8AEF044C-F908-FF40-A4A4-E6F6CB07A3DD}"/>
                </a:ext>
              </a:extLst>
            </p:cNvPr>
            <p:cNvSpPr/>
            <p:nvPr/>
          </p:nvSpPr>
          <p:spPr>
            <a:xfrm>
              <a:off x="8482913" y="2440117"/>
              <a:ext cx="2238376" cy="3747712"/>
            </a:xfrm>
            <a:prstGeom prst="rect">
              <a:avLst/>
            </a:prstGeom>
            <a:grp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a:solidFill>
                    <a:schemeClr val="tx1"/>
                  </a:solidFill>
                </a:rPr>
                <a:t>André Schlatter </a:t>
              </a:r>
              <a:br>
                <a:rPr lang="en-US" sz="1400" b="1">
                  <a:solidFill>
                    <a:schemeClr val="tx1"/>
                  </a:solidFill>
                </a:rPr>
              </a:br>
              <a:r>
                <a:rPr lang="en-US" sz="1000" err="1">
                  <a:solidFill>
                    <a:schemeClr val="tx1"/>
                  </a:solidFill>
                </a:rPr>
                <a:t>Präsident</a:t>
              </a:r>
              <a:r>
                <a:rPr lang="en-US" sz="1000">
                  <a:solidFill>
                    <a:schemeClr val="tx1"/>
                  </a:solidFill>
                </a:rPr>
                <a:t> </a:t>
              </a:r>
              <a:r>
                <a:rPr lang="en-US" sz="1000" err="1">
                  <a:solidFill>
                    <a:schemeClr val="tx1"/>
                  </a:solidFill>
                </a:rPr>
                <a:t>Stiftungsrat</a:t>
              </a:r>
              <a:endParaRPr lang="en-US" sz="1000">
                <a:solidFill>
                  <a:schemeClr val="tx1"/>
                </a:solidFill>
              </a:endParaRPr>
            </a:p>
            <a:p>
              <a:pPr>
                <a:lnSpc>
                  <a:spcPct val="120000"/>
                </a:lnSpc>
                <a:spcBef>
                  <a:spcPts val="1000"/>
                </a:spcBef>
              </a:pPr>
              <a:r>
                <a:rPr lang="de-CH" sz="1000" err="1">
                  <a:solidFill>
                    <a:schemeClr val="tx1"/>
                  </a:solidFill>
                </a:rPr>
                <a:t>lic.</a:t>
              </a:r>
              <a:r>
                <a:rPr lang="de-CH" sz="1000">
                  <a:solidFill>
                    <a:schemeClr val="tx1"/>
                  </a:solidFill>
                </a:rPr>
                <a:t> </a:t>
              </a:r>
              <a:r>
                <a:rPr lang="de-CH" sz="1000" err="1">
                  <a:solidFill>
                    <a:schemeClr val="tx1"/>
                  </a:solidFill>
                </a:rPr>
                <a:t>iur</a:t>
              </a:r>
              <a:r>
                <a:rPr lang="de-CH" sz="1000">
                  <a:solidFill>
                    <a:schemeClr val="tx1"/>
                  </a:solidFill>
                </a:rPr>
                <a:t>. HSG, selbständiger Rechtsanwalt und Partner bei Grand &amp; </a:t>
              </a:r>
              <a:r>
                <a:rPr lang="de-CH" sz="1000" err="1">
                  <a:solidFill>
                    <a:schemeClr val="tx1"/>
                  </a:solidFill>
                </a:rPr>
                <a:t>Nisple</a:t>
              </a:r>
              <a:r>
                <a:rPr lang="de-CH" sz="1000">
                  <a:solidFill>
                    <a:schemeClr val="tx1"/>
                  </a:solidFill>
                </a:rPr>
                <a:t> Rechtsanwälte, St. Gallen, ehemaliger Vizestadtpräsident von Amriswil, mit diversen Verwaltungsrats-mandaten bei KMU, als Zivilrechtler sehr erfahren in den Bereichen Immobilienrecht und Immobilientransaktionen sowie im Bereich BVG </a:t>
              </a:r>
              <a:endParaRPr lang="en-US" sz="1000">
                <a:solidFill>
                  <a:schemeClr val="tx1"/>
                </a:solidFill>
              </a:endParaRPr>
            </a:p>
          </p:txBody>
        </p:sp>
        <p:cxnSp>
          <p:nvCxnSpPr>
            <p:cNvPr id="34" name="Straight Connector 30">
              <a:extLst>
                <a:ext uri="{FF2B5EF4-FFF2-40B4-BE49-F238E27FC236}">
                  <a16:creationId xmlns:a16="http://schemas.microsoft.com/office/drawing/2014/main" id="{FDDEB2E1-145B-FB4A-A1DF-FB244E17417D}"/>
                </a:ext>
              </a:extLst>
            </p:cNvPr>
            <p:cNvCxnSpPr/>
            <p:nvPr/>
          </p:nvCxnSpPr>
          <p:spPr>
            <a:xfrm>
              <a:off x="8482912" y="2466303"/>
              <a:ext cx="2235269"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26">
            <a:extLst>
              <a:ext uri="{FF2B5EF4-FFF2-40B4-BE49-F238E27FC236}">
                <a16:creationId xmlns:a16="http://schemas.microsoft.com/office/drawing/2014/main" id="{99DD7423-FD6E-9548-B6C4-95A093D7CE0D}"/>
              </a:ext>
            </a:extLst>
          </p:cNvPr>
          <p:cNvGrpSpPr/>
          <p:nvPr/>
        </p:nvGrpSpPr>
        <p:grpSpPr>
          <a:xfrm>
            <a:off x="5167431" y="2252681"/>
            <a:ext cx="2878634" cy="4021120"/>
            <a:chOff x="6096000" y="2439791"/>
            <a:chExt cx="2238376" cy="3656428"/>
          </a:xfrm>
          <a:solidFill>
            <a:srgbClr val="FFFFFF"/>
          </a:solidFill>
        </p:grpSpPr>
        <p:sp>
          <p:nvSpPr>
            <p:cNvPr id="39" name="Rectangle 24">
              <a:extLst>
                <a:ext uri="{FF2B5EF4-FFF2-40B4-BE49-F238E27FC236}">
                  <a16:creationId xmlns:a16="http://schemas.microsoft.com/office/drawing/2014/main" id="{2BAF9EBA-9EF8-AF4B-9B22-5E51597CCDFD}"/>
                </a:ext>
              </a:extLst>
            </p:cNvPr>
            <p:cNvSpPr/>
            <p:nvPr/>
          </p:nvSpPr>
          <p:spPr>
            <a:xfrm>
              <a:off x="6096000" y="2439791"/>
              <a:ext cx="2238376" cy="3656428"/>
            </a:xfrm>
            <a:prstGeom prst="rect">
              <a:avLst/>
            </a:prstGeom>
            <a:grp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err="1">
                  <a:solidFill>
                    <a:schemeClr val="tx1"/>
                  </a:solidFill>
                </a:rPr>
                <a:t>Urs</a:t>
              </a:r>
              <a:r>
                <a:rPr lang="en-US" sz="1400" b="1">
                  <a:solidFill>
                    <a:schemeClr val="tx1"/>
                  </a:solidFill>
                </a:rPr>
                <a:t> </a:t>
              </a:r>
              <a:r>
                <a:rPr lang="en-US" sz="1400" b="1" err="1">
                  <a:solidFill>
                    <a:schemeClr val="tx1"/>
                  </a:solidFill>
                </a:rPr>
                <a:t>Rüdin</a:t>
              </a:r>
              <a:r>
                <a:rPr lang="en-US" sz="1400" b="1">
                  <a:solidFill>
                    <a:schemeClr val="tx1"/>
                  </a:solidFill>
                </a:rPr>
                <a:t> </a:t>
              </a:r>
              <a:br>
                <a:rPr lang="en-US" sz="1400" b="1">
                  <a:solidFill>
                    <a:schemeClr val="tx1"/>
                  </a:solidFill>
                </a:rPr>
              </a:br>
              <a:r>
                <a:rPr lang="en-US" sz="1000" err="1">
                  <a:solidFill>
                    <a:schemeClr val="tx1"/>
                  </a:solidFill>
                </a:rPr>
                <a:t>Vizepräsident</a:t>
              </a:r>
              <a:r>
                <a:rPr lang="en-US" sz="1000">
                  <a:solidFill>
                    <a:schemeClr val="tx1"/>
                  </a:solidFill>
                </a:rPr>
                <a:t> </a:t>
              </a:r>
              <a:r>
                <a:rPr lang="en-US" sz="1000" err="1">
                  <a:solidFill>
                    <a:schemeClr val="tx1"/>
                  </a:solidFill>
                </a:rPr>
                <a:t>Stiftungsrat</a:t>
              </a:r>
              <a:endParaRPr lang="en-US" sz="1000">
                <a:solidFill>
                  <a:schemeClr val="tx1"/>
                </a:solidFill>
              </a:endParaRPr>
            </a:p>
            <a:p>
              <a:pPr>
                <a:lnSpc>
                  <a:spcPct val="120000"/>
                </a:lnSpc>
                <a:spcBef>
                  <a:spcPts val="1000"/>
                </a:spcBef>
              </a:pPr>
              <a:r>
                <a:rPr lang="en-US" sz="1000" err="1">
                  <a:solidFill>
                    <a:schemeClr val="tx1"/>
                  </a:solidFill>
                </a:rPr>
                <a:t>ist</a:t>
              </a:r>
              <a:r>
                <a:rPr lang="en-US" sz="1000">
                  <a:solidFill>
                    <a:schemeClr val="tx1"/>
                  </a:solidFill>
                </a:rPr>
                <a:t> CEO der Admicasa Vertriebs AG. </a:t>
              </a:r>
              <a:r>
                <a:rPr lang="en-US" sz="1000" err="1">
                  <a:solidFill>
                    <a:schemeClr val="tx1"/>
                  </a:solidFill>
                </a:rPr>
                <a:t>Er</a:t>
              </a:r>
              <a:r>
                <a:rPr lang="en-US" sz="1000">
                  <a:solidFill>
                    <a:schemeClr val="tx1"/>
                  </a:solidFill>
                </a:rPr>
                <a:t> hat </a:t>
              </a:r>
              <a:r>
                <a:rPr lang="en-US" sz="1000" err="1">
                  <a:solidFill>
                    <a:schemeClr val="tx1"/>
                  </a:solidFill>
                </a:rPr>
                <a:t>langjährige</a:t>
              </a:r>
              <a:r>
                <a:rPr lang="en-US" sz="1000">
                  <a:solidFill>
                    <a:schemeClr val="tx1"/>
                  </a:solidFill>
                </a:rPr>
                <a:t> </a:t>
              </a:r>
              <a:r>
                <a:rPr lang="en-US" sz="1000" err="1">
                  <a:solidFill>
                    <a:schemeClr val="tx1"/>
                  </a:solidFill>
                </a:rPr>
                <a:t>Erfahrungen</a:t>
              </a:r>
              <a:r>
                <a:rPr lang="en-US" sz="1000">
                  <a:solidFill>
                    <a:schemeClr val="tx1"/>
                  </a:solidFill>
                </a:rPr>
                <a:t> in </a:t>
              </a:r>
              <a:r>
                <a:rPr lang="en-US" sz="1000" err="1">
                  <a:solidFill>
                    <a:schemeClr val="tx1"/>
                  </a:solidFill>
                </a:rPr>
                <a:t>diversen</a:t>
              </a:r>
              <a:r>
                <a:rPr lang="en-US" sz="1000">
                  <a:solidFill>
                    <a:schemeClr val="tx1"/>
                  </a:solidFill>
                </a:rPr>
                <a:t> </a:t>
              </a:r>
              <a:r>
                <a:rPr lang="en-US" sz="1000" err="1">
                  <a:solidFill>
                    <a:schemeClr val="tx1"/>
                  </a:solidFill>
                </a:rPr>
                <a:t>Gremien</a:t>
              </a:r>
              <a:r>
                <a:rPr lang="en-US" sz="1000">
                  <a:solidFill>
                    <a:schemeClr val="tx1"/>
                  </a:solidFill>
                </a:rPr>
                <a:t> von Fonds und </a:t>
              </a:r>
              <a:r>
                <a:rPr lang="en-US" sz="1000" err="1">
                  <a:solidFill>
                    <a:schemeClr val="tx1"/>
                  </a:solidFill>
                </a:rPr>
                <a:t>Anlagestiftungen</a:t>
              </a:r>
              <a:r>
                <a:rPr lang="en-US" sz="1000">
                  <a:solidFill>
                    <a:schemeClr val="tx1"/>
                  </a:solidFill>
                </a:rPr>
                <a:t> und </a:t>
              </a:r>
              <a:r>
                <a:rPr lang="en-US" sz="1000" err="1">
                  <a:solidFill>
                    <a:schemeClr val="tx1"/>
                  </a:solidFill>
                </a:rPr>
                <a:t>betreut</a:t>
              </a:r>
              <a:r>
                <a:rPr lang="en-US" sz="1000">
                  <a:solidFill>
                    <a:schemeClr val="tx1"/>
                  </a:solidFill>
                </a:rPr>
                <a:t> </a:t>
              </a:r>
              <a:r>
                <a:rPr lang="en-US" sz="1000" err="1">
                  <a:solidFill>
                    <a:schemeClr val="tx1"/>
                  </a:solidFill>
                </a:rPr>
                <a:t>aktiv</a:t>
              </a:r>
              <a:r>
                <a:rPr lang="en-US" sz="1000">
                  <a:solidFill>
                    <a:schemeClr val="tx1"/>
                  </a:solidFill>
                </a:rPr>
                <a:t> </a:t>
              </a:r>
              <a:r>
                <a:rPr lang="en-US" sz="1000" err="1">
                  <a:solidFill>
                    <a:schemeClr val="tx1"/>
                  </a:solidFill>
                </a:rPr>
                <a:t>ein</a:t>
              </a:r>
              <a:r>
                <a:rPr lang="en-US" sz="1000">
                  <a:solidFill>
                    <a:schemeClr val="tx1"/>
                  </a:solidFill>
                </a:rPr>
                <a:t> </a:t>
              </a:r>
              <a:r>
                <a:rPr lang="en-US" sz="1000" err="1">
                  <a:solidFill>
                    <a:schemeClr val="tx1"/>
                  </a:solidFill>
                </a:rPr>
                <a:t>Immobilienportfolio</a:t>
              </a:r>
              <a:r>
                <a:rPr lang="en-US" sz="1000">
                  <a:solidFill>
                    <a:schemeClr val="tx1"/>
                  </a:solidFill>
                </a:rPr>
                <a:t> in der Gruppe. </a:t>
              </a:r>
              <a:r>
                <a:rPr lang="en-US" sz="1000" err="1">
                  <a:solidFill>
                    <a:schemeClr val="tx1"/>
                  </a:solidFill>
                </a:rPr>
                <a:t>Er</a:t>
              </a:r>
              <a:r>
                <a:rPr lang="en-US" sz="1000">
                  <a:solidFill>
                    <a:schemeClr val="tx1"/>
                  </a:solidFill>
                </a:rPr>
                <a:t> hat </a:t>
              </a:r>
              <a:r>
                <a:rPr lang="en-US" sz="1000" err="1">
                  <a:solidFill>
                    <a:schemeClr val="tx1"/>
                  </a:solidFill>
                </a:rPr>
                <a:t>während</a:t>
              </a:r>
              <a:r>
                <a:rPr lang="en-US" sz="1000">
                  <a:solidFill>
                    <a:schemeClr val="tx1"/>
                  </a:solidFill>
                </a:rPr>
                <a:t> </a:t>
              </a:r>
              <a:r>
                <a:rPr lang="en-US" sz="1000" err="1">
                  <a:solidFill>
                    <a:schemeClr val="tx1"/>
                  </a:solidFill>
                </a:rPr>
                <a:t>zehn</a:t>
              </a:r>
              <a:r>
                <a:rPr lang="en-US" sz="1000">
                  <a:solidFill>
                    <a:schemeClr val="tx1"/>
                  </a:solidFill>
                </a:rPr>
                <a:t> Jahren </a:t>
              </a:r>
              <a:r>
                <a:rPr lang="en-US" sz="1000" err="1">
                  <a:solidFill>
                    <a:schemeClr val="tx1"/>
                  </a:solidFill>
                </a:rPr>
                <a:t>bei</a:t>
              </a:r>
              <a:r>
                <a:rPr lang="en-US" sz="1000">
                  <a:solidFill>
                    <a:schemeClr val="tx1"/>
                  </a:solidFill>
                </a:rPr>
                <a:t> </a:t>
              </a:r>
              <a:r>
                <a:rPr lang="en-US" sz="1000" err="1">
                  <a:solidFill>
                    <a:schemeClr val="tx1"/>
                  </a:solidFill>
                </a:rPr>
                <a:t>vielen</a:t>
              </a:r>
              <a:r>
                <a:rPr lang="en-US" sz="1000">
                  <a:solidFill>
                    <a:schemeClr val="tx1"/>
                  </a:solidFill>
                </a:rPr>
                <a:t> </a:t>
              </a:r>
              <a:r>
                <a:rPr lang="en-US" sz="1000" err="1">
                  <a:solidFill>
                    <a:schemeClr val="tx1"/>
                  </a:solidFill>
                </a:rPr>
                <a:t>Neuemissionen</a:t>
              </a:r>
              <a:r>
                <a:rPr lang="en-US" sz="1000">
                  <a:solidFill>
                    <a:schemeClr val="tx1"/>
                  </a:solidFill>
                </a:rPr>
                <a:t> und </a:t>
              </a:r>
              <a:r>
                <a:rPr lang="en-US" sz="1000" err="1">
                  <a:solidFill>
                    <a:schemeClr val="tx1"/>
                  </a:solidFill>
                </a:rPr>
                <a:t>Kapitalerhöhungen</a:t>
              </a:r>
              <a:r>
                <a:rPr lang="en-US" sz="1000">
                  <a:solidFill>
                    <a:schemeClr val="tx1"/>
                  </a:solidFill>
                </a:rPr>
                <a:t> </a:t>
              </a:r>
              <a:r>
                <a:rPr lang="en-US" sz="1000" err="1">
                  <a:solidFill>
                    <a:schemeClr val="tx1"/>
                  </a:solidFill>
                </a:rPr>
                <a:t>aktiv</a:t>
              </a:r>
              <a:r>
                <a:rPr lang="en-US" sz="1000">
                  <a:solidFill>
                    <a:schemeClr val="tx1"/>
                  </a:solidFill>
                </a:rPr>
                <a:t> </a:t>
              </a:r>
              <a:r>
                <a:rPr lang="en-US" sz="1000" err="1">
                  <a:solidFill>
                    <a:schemeClr val="tx1"/>
                  </a:solidFill>
                </a:rPr>
                <a:t>mitgearbeitet</a:t>
              </a:r>
              <a:r>
                <a:rPr lang="en-US" sz="1000">
                  <a:solidFill>
                    <a:schemeClr val="tx1"/>
                  </a:solidFill>
                </a:rPr>
                <a:t> und </a:t>
              </a:r>
              <a:r>
                <a:rPr lang="en-US" sz="1000" err="1">
                  <a:solidFill>
                    <a:schemeClr val="tx1"/>
                  </a:solidFill>
                </a:rPr>
                <a:t>ist</a:t>
              </a:r>
              <a:r>
                <a:rPr lang="en-US" sz="1000">
                  <a:solidFill>
                    <a:schemeClr val="tx1"/>
                  </a:solidFill>
                </a:rPr>
                <a:t> </a:t>
              </a:r>
              <a:r>
                <a:rPr lang="en-US" sz="1000" err="1">
                  <a:solidFill>
                    <a:schemeClr val="tx1"/>
                  </a:solidFill>
                </a:rPr>
                <a:t>im</a:t>
              </a:r>
              <a:r>
                <a:rPr lang="en-US" sz="1000">
                  <a:solidFill>
                    <a:schemeClr val="tx1"/>
                  </a:solidFill>
                </a:rPr>
                <a:t> </a:t>
              </a:r>
              <a:r>
                <a:rPr lang="en-US" sz="1000" err="1">
                  <a:solidFill>
                    <a:schemeClr val="tx1"/>
                  </a:solidFill>
                </a:rPr>
                <a:t>institutionellen</a:t>
              </a:r>
              <a:r>
                <a:rPr lang="en-US" sz="1000">
                  <a:solidFill>
                    <a:schemeClr val="tx1"/>
                  </a:solidFill>
                </a:rPr>
                <a:t> </a:t>
              </a:r>
              <a:r>
                <a:rPr lang="en-US" sz="1000" err="1">
                  <a:solidFill>
                    <a:schemeClr val="tx1"/>
                  </a:solidFill>
                </a:rPr>
                <a:t>Bereich</a:t>
              </a:r>
              <a:r>
                <a:rPr lang="en-US" sz="1000">
                  <a:solidFill>
                    <a:schemeClr val="tx1"/>
                  </a:solidFill>
                </a:rPr>
                <a:t> </a:t>
              </a:r>
              <a:r>
                <a:rPr lang="en-US" sz="1000" err="1">
                  <a:solidFill>
                    <a:schemeClr val="tx1"/>
                  </a:solidFill>
                </a:rPr>
                <a:t>sehr</a:t>
              </a:r>
              <a:r>
                <a:rPr lang="en-US" sz="1000">
                  <a:solidFill>
                    <a:schemeClr val="tx1"/>
                  </a:solidFill>
                </a:rPr>
                <a:t> gut </a:t>
              </a:r>
              <a:r>
                <a:rPr lang="en-US" sz="1000" err="1">
                  <a:solidFill>
                    <a:schemeClr val="tx1"/>
                  </a:solidFill>
                </a:rPr>
                <a:t>vernetzt</a:t>
              </a:r>
              <a:r>
                <a:rPr lang="en-US" sz="1000">
                  <a:solidFill>
                    <a:schemeClr val="tx1"/>
                  </a:solidFill>
                </a:rPr>
                <a:t>.</a:t>
              </a:r>
            </a:p>
            <a:p>
              <a:pPr algn="ctr">
                <a:lnSpc>
                  <a:spcPct val="130000"/>
                </a:lnSpc>
                <a:spcBef>
                  <a:spcPts val="1000"/>
                </a:spcBef>
              </a:pPr>
              <a:endParaRPr lang="en-US" sz="1000">
                <a:solidFill>
                  <a:schemeClr val="tx1">
                    <a:alpha val="70000"/>
                  </a:schemeClr>
                </a:solidFill>
              </a:endParaRPr>
            </a:p>
          </p:txBody>
        </p:sp>
        <p:cxnSp>
          <p:nvCxnSpPr>
            <p:cNvPr id="40" name="Straight Connector 25">
              <a:extLst>
                <a:ext uri="{FF2B5EF4-FFF2-40B4-BE49-F238E27FC236}">
                  <a16:creationId xmlns:a16="http://schemas.microsoft.com/office/drawing/2014/main" id="{27FD1AE2-25FE-4D49-910D-4FC578AA1394}"/>
                </a:ext>
              </a:extLst>
            </p:cNvPr>
            <p:cNvCxnSpPr/>
            <p:nvPr/>
          </p:nvCxnSpPr>
          <p:spPr>
            <a:xfrm>
              <a:off x="6096000" y="2465339"/>
              <a:ext cx="2234172"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2" name="Title 1">
            <a:extLst>
              <a:ext uri="{FF2B5EF4-FFF2-40B4-BE49-F238E27FC236}">
                <a16:creationId xmlns:a16="http://schemas.microsoft.com/office/drawing/2014/main" id="{E5F1D585-C0D8-6E45-A878-25484C947D74}"/>
              </a:ext>
            </a:extLst>
          </p:cNvPr>
          <p:cNvSpPr txBox="1">
            <a:spLocks/>
          </p:cNvSpPr>
          <p:nvPr/>
        </p:nvSpPr>
        <p:spPr>
          <a:xfrm>
            <a:off x="1919536" y="935236"/>
            <a:ext cx="9152697" cy="863597"/>
          </a:xfrm>
          <a:prstGeom prst="rect">
            <a:avLst/>
          </a:prstGeom>
        </p:spPr>
        <p:txBody>
          <a:bodyPr anchor="ct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CH" sz="3000"/>
              <a:t>Vorstellung</a:t>
            </a:r>
            <a:r>
              <a:rPr lang="de-CH" sz="3000">
                <a:solidFill>
                  <a:schemeClr val="accent1"/>
                </a:solidFill>
              </a:rPr>
              <a:t> </a:t>
            </a:r>
          </a:p>
          <a:p>
            <a:r>
              <a:rPr lang="de-CH" sz="3000">
                <a:solidFill>
                  <a:schemeClr val="accent1"/>
                </a:solidFill>
              </a:rPr>
              <a:t>Terra </a:t>
            </a:r>
            <a:r>
              <a:rPr lang="de-CH" sz="3000" err="1">
                <a:solidFill>
                  <a:schemeClr val="accent1"/>
                </a:solidFill>
              </a:rPr>
              <a:t>helvetica</a:t>
            </a:r>
            <a:r>
              <a:rPr lang="de-CH" sz="3000">
                <a:solidFill>
                  <a:schemeClr val="accent1"/>
                </a:solidFill>
              </a:rPr>
              <a:t> Anlagestiftung und</a:t>
            </a:r>
          </a:p>
          <a:p>
            <a:r>
              <a:rPr lang="de-CH" sz="3000">
                <a:solidFill>
                  <a:schemeClr val="accent1"/>
                </a:solidFill>
              </a:rPr>
              <a:t>Anlagegruppe «wohnen </a:t>
            </a:r>
            <a:r>
              <a:rPr lang="de-CH" sz="3000" err="1">
                <a:solidFill>
                  <a:schemeClr val="accent1"/>
                </a:solidFill>
              </a:rPr>
              <a:t>schweiz</a:t>
            </a:r>
            <a:r>
              <a:rPr lang="de-CH" sz="3000">
                <a:solidFill>
                  <a:schemeClr val="accent1"/>
                </a:solidFill>
              </a:rPr>
              <a:t>»</a:t>
            </a:r>
          </a:p>
        </p:txBody>
      </p:sp>
      <p:pic>
        <p:nvPicPr>
          <p:cNvPr id="54" name="Grafik 53">
            <a:extLst>
              <a:ext uri="{FF2B5EF4-FFF2-40B4-BE49-F238E27FC236}">
                <a16:creationId xmlns:a16="http://schemas.microsoft.com/office/drawing/2014/main" id="{27F07B30-B599-8F4B-989C-6EE438D5BB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t="5841" r="-1" b="20244"/>
          <a:stretch/>
        </p:blipFill>
        <p:spPr>
          <a:xfrm>
            <a:off x="6064045" y="2573572"/>
            <a:ext cx="1080000"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effectLst>
            <a:outerShdw blurRad="762000" dist="254000" dir="5400000" algn="ctr" rotWithShape="0">
              <a:srgbClr val="000000">
                <a:alpha val="30000"/>
              </a:srgbClr>
            </a:outerShdw>
          </a:effectLst>
        </p:spPr>
      </p:pic>
      <p:pic>
        <p:nvPicPr>
          <p:cNvPr id="56" name="Grafik 55">
            <a:extLst>
              <a:ext uri="{FF2B5EF4-FFF2-40B4-BE49-F238E27FC236}">
                <a16:creationId xmlns:a16="http://schemas.microsoft.com/office/drawing/2014/main" id="{9A01EC4B-BF48-134F-9810-92129B97B8B3}"/>
              </a:ext>
            </a:extLst>
          </p:cNvPr>
          <p:cNvPicPr>
            <a:picLocks noChangeAspect="1"/>
          </p:cNvPicPr>
          <p:nvPr/>
        </p:nvPicPr>
        <p:blipFill rotWithShape="1">
          <a:blip r:embed="rId4">
            <a:extLst>
              <a:ext uri="{28A0092B-C50C-407E-A947-70E740481C1C}">
                <a14:useLocalDpi xmlns:a14="http://schemas.microsoft.com/office/drawing/2010/main" val="0"/>
              </a:ext>
            </a:extLst>
          </a:blip>
          <a:srcRect l="-5989" t="491" r="-15562" b="9837"/>
          <a:stretch/>
        </p:blipFill>
        <p:spPr>
          <a:xfrm>
            <a:off x="2840736" y="2573572"/>
            <a:ext cx="1087509"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solidFill>
            <a:srgbClr val="D1D2D3"/>
          </a:solidFill>
          <a:effectLst>
            <a:outerShdw blurRad="762000" dist="254000" dir="5400000" algn="ctr" rotWithShape="0">
              <a:srgbClr val="000000">
                <a:alpha val="30000"/>
              </a:srgbClr>
            </a:outerShdw>
          </a:effectLst>
        </p:spPr>
      </p:pic>
      <p:pic>
        <p:nvPicPr>
          <p:cNvPr id="2" name="Grafik 1">
            <a:extLst>
              <a:ext uri="{FF2B5EF4-FFF2-40B4-BE49-F238E27FC236}">
                <a16:creationId xmlns:a16="http://schemas.microsoft.com/office/drawing/2014/main" id="{C6922FDE-2576-4D05-851C-E461FFA73009}"/>
              </a:ext>
            </a:extLst>
          </p:cNvPr>
          <p:cNvPicPr>
            <a:picLocks noChangeAspect="1"/>
          </p:cNvPicPr>
          <p:nvPr/>
        </p:nvPicPr>
        <p:blipFill rotWithShape="1">
          <a:blip r:embed="rId5"/>
          <a:srcRect t="5457" b="21496"/>
          <a:stretch/>
        </p:blipFill>
        <p:spPr>
          <a:xfrm>
            <a:off x="9191510" y="2573572"/>
            <a:ext cx="1080000" cy="1079998"/>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effectLst>
            <a:outerShdw blurRad="762000" dist="254000" dir="5400000" algn="ctr" rotWithShape="0">
              <a:srgbClr val="000000">
                <a:alpha val="30000"/>
              </a:srgbClr>
            </a:outerShdw>
          </a:effectLst>
        </p:spPr>
      </p:pic>
    </p:spTree>
    <p:extLst>
      <p:ext uri="{BB962C8B-B14F-4D97-AF65-F5344CB8AC3E}">
        <p14:creationId xmlns:p14="http://schemas.microsoft.com/office/powerpoint/2010/main" val="1281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nodeType="withEffect">
                                  <p:stCondLst>
                                    <p:cond delay="1000"/>
                                  </p:stCondLst>
                                  <p:childTnLst>
                                    <p:animScale>
                                      <p:cBhvr>
                                        <p:cTn id="9" dur="500" fill="hold"/>
                                        <p:tgtEl>
                                          <p:spTgt spid="38"/>
                                        </p:tgtEl>
                                      </p:cBhvr>
                                      <p:by x="110000" y="110000"/>
                                    </p:animScale>
                                  </p:childTnLst>
                                </p:cTn>
                              </p:par>
                              <p:par>
                                <p:cTn id="10" presetID="22" presetClass="entr" presetSubtype="8" fill="hold" nodeType="withEffect">
                                  <p:stCondLst>
                                    <p:cond delay="100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6" presetClass="emph" presetSubtype="0" accel="50000" decel="50000" autoRev="1" fill="hold" nodeType="withEffect">
                                  <p:stCondLst>
                                    <p:cond delay="1000"/>
                                  </p:stCondLst>
                                  <p:childTnLst>
                                    <p:animScale>
                                      <p:cBhvr>
                                        <p:cTn id="14" dur="500" fill="hold"/>
                                        <p:tgtEl>
                                          <p:spTgt spid="56"/>
                                        </p:tgtEl>
                                      </p:cBhvr>
                                      <p:by x="105000" y="105000"/>
                                    </p:animScale>
                                  </p:childTnLst>
                                </p:cTn>
                              </p:par>
                              <p:par>
                                <p:cTn id="15" presetID="22" presetClass="entr" presetSubtype="8" fill="hold" nodeType="withEffect">
                                  <p:stCondLst>
                                    <p:cond delay="100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par>
                                <p:cTn id="18" presetID="6" presetClass="emph" presetSubtype="0" accel="50000" decel="50000" autoRev="1" fill="hold" nodeType="withEffect">
                                  <p:stCondLst>
                                    <p:cond delay="1000"/>
                                  </p:stCondLst>
                                  <p:childTnLst>
                                    <p:animScale>
                                      <p:cBhvr>
                                        <p:cTn id="19" dur="500" fill="hold"/>
                                        <p:tgtEl>
                                          <p:spTgt spid="54"/>
                                        </p:tgtEl>
                                      </p:cBhvr>
                                      <p:by x="105000" y="105000"/>
                                    </p:animScale>
                                  </p:childTnLst>
                                </p:cTn>
                              </p:par>
                              <p:par>
                                <p:cTn id="20" presetID="22" presetClass="entr" presetSubtype="8" fill="hold" nodeType="withEffect">
                                  <p:stCondLst>
                                    <p:cond delay="140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par>
                                <p:cTn id="23" presetID="6" presetClass="emph" presetSubtype="0" accel="50000" decel="50000" autoRev="1" fill="hold" nodeType="withEffect">
                                  <p:stCondLst>
                                    <p:cond delay="1400"/>
                                  </p:stCondLst>
                                  <p:childTnLst>
                                    <p:animScale>
                                      <p:cBhvr>
                                        <p:cTn id="24" dur="500" fill="hold"/>
                                        <p:tgtEl>
                                          <p:spTgt spid="29"/>
                                        </p:tgtEl>
                                      </p:cBhvr>
                                      <p:by x="110000" y="110000"/>
                                    </p:animScale>
                                  </p:childTnLst>
                                </p:cTn>
                              </p:par>
                              <p:par>
                                <p:cTn id="25" presetID="22" presetClass="entr" presetSubtype="8" fill="hold" nodeType="withEffect">
                                  <p:stCondLst>
                                    <p:cond delay="50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par>
                                <p:cTn id="28" presetID="6" presetClass="emph" presetSubtype="0" accel="50000" decel="50000" autoRev="1" fill="hold" nodeType="withEffect">
                                  <p:stCondLst>
                                    <p:cond delay="500"/>
                                  </p:stCondLst>
                                  <p:childTnLst>
                                    <p:animScale>
                                      <p:cBhvr>
                                        <p:cTn id="29" dur="500" fill="hold"/>
                                        <p:tgtEl>
                                          <p:spTgt spid="3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8">
            <a:extLst>
              <a:ext uri="{FF2B5EF4-FFF2-40B4-BE49-F238E27FC236}">
                <a16:creationId xmlns:a16="http://schemas.microsoft.com/office/drawing/2014/main" id="{22B4478E-57A4-494D-BD75-A02D89AFE6EF}"/>
              </a:ext>
            </a:extLst>
          </p:cNvPr>
          <p:cNvGrpSpPr/>
          <p:nvPr/>
        </p:nvGrpSpPr>
        <p:grpSpPr>
          <a:xfrm>
            <a:off x="2028824" y="2252681"/>
            <a:ext cx="2878635" cy="4021120"/>
            <a:chOff x="8482912" y="2440117"/>
            <a:chExt cx="2238377" cy="3747712"/>
          </a:xfrm>
          <a:solidFill>
            <a:srgbClr val="FFFFFF"/>
          </a:solidFill>
          <a:effectLst>
            <a:outerShdw blurRad="38100" dist="12700" dir="5400000" algn="t" rotWithShape="0">
              <a:prstClr val="black">
                <a:alpha val="15000"/>
              </a:prstClr>
            </a:outerShdw>
          </a:effectLst>
        </p:grpSpPr>
        <p:sp>
          <p:nvSpPr>
            <p:cNvPr id="33" name="Rectangle 29">
              <a:extLst>
                <a:ext uri="{FF2B5EF4-FFF2-40B4-BE49-F238E27FC236}">
                  <a16:creationId xmlns:a16="http://schemas.microsoft.com/office/drawing/2014/main" id="{8AEF044C-F908-FF40-A4A4-E6F6CB07A3DD}"/>
                </a:ext>
              </a:extLst>
            </p:cNvPr>
            <p:cNvSpPr/>
            <p:nvPr/>
          </p:nvSpPr>
          <p:spPr>
            <a:xfrm>
              <a:off x="8482913" y="2440117"/>
              <a:ext cx="2238376" cy="3747712"/>
            </a:xfrm>
            <a:prstGeom prst="rect">
              <a:avLst/>
            </a:prstGeom>
            <a:grp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p>
              <a:pPr algn="ctr">
                <a:spcBef>
                  <a:spcPts val="1000"/>
                </a:spcBef>
              </a:pPr>
              <a:r>
                <a:rPr lang="en-US" sz="1400" b="1">
                  <a:solidFill>
                    <a:schemeClr val="tx1"/>
                  </a:solidFill>
                </a:rPr>
                <a:t>Johann Candrian</a:t>
              </a:r>
              <a:br>
                <a:rPr lang="en-US" sz="1400" b="1">
                  <a:solidFill>
                    <a:schemeClr val="tx1"/>
                  </a:solidFill>
                </a:rPr>
              </a:br>
              <a:r>
                <a:rPr lang="en-US" sz="1000" err="1">
                  <a:solidFill>
                    <a:schemeClr val="tx1"/>
                  </a:solidFill>
                </a:rPr>
                <a:t>Geschäftsführer</a:t>
              </a:r>
              <a:r>
                <a:rPr lang="en-US" sz="1000">
                  <a:solidFill>
                    <a:schemeClr val="tx1"/>
                  </a:solidFill>
                </a:rPr>
                <a:t> / Portfolio-Manager</a:t>
              </a:r>
            </a:p>
            <a:p>
              <a:pPr>
                <a:lnSpc>
                  <a:spcPct val="120000"/>
                </a:lnSpc>
                <a:spcBef>
                  <a:spcPts val="1000"/>
                </a:spcBef>
              </a:pPr>
              <a:r>
                <a:rPr lang="en-US" sz="1000" err="1">
                  <a:solidFill>
                    <a:schemeClr val="tx1"/>
                  </a:solidFill>
                </a:rPr>
                <a:t>ist</a:t>
              </a:r>
              <a:r>
                <a:rPr lang="en-US" sz="1000">
                  <a:solidFill>
                    <a:schemeClr val="tx1"/>
                  </a:solidFill>
                </a:rPr>
                <a:t> CEO der Admicasa Immobilien AG. Er </a:t>
              </a:r>
              <a:r>
                <a:rPr lang="en-US" sz="1000" err="1">
                  <a:solidFill>
                    <a:schemeClr val="tx1"/>
                  </a:solidFill>
                </a:rPr>
                <a:t>kann</a:t>
              </a:r>
              <a:r>
                <a:rPr lang="en-US" sz="1000">
                  <a:solidFill>
                    <a:schemeClr val="tx1"/>
                  </a:solidFill>
                </a:rPr>
                <a:t> auf </a:t>
              </a:r>
              <a:r>
                <a:rPr lang="en-US" sz="1000" err="1">
                  <a:solidFill>
                    <a:schemeClr val="tx1"/>
                  </a:solidFill>
                </a:rPr>
                <a:t>einen</a:t>
              </a:r>
              <a:r>
                <a:rPr lang="en-US" sz="1000">
                  <a:solidFill>
                    <a:schemeClr val="tx1"/>
                  </a:solidFill>
                </a:rPr>
                <a:t> </a:t>
              </a:r>
              <a:r>
                <a:rPr lang="en-US" sz="1000" err="1">
                  <a:solidFill>
                    <a:schemeClr val="tx1"/>
                  </a:solidFill>
                </a:rPr>
                <a:t>umfangreichen</a:t>
              </a:r>
              <a:r>
                <a:rPr lang="en-US" sz="1000">
                  <a:solidFill>
                    <a:schemeClr val="tx1"/>
                  </a:solidFill>
                </a:rPr>
                <a:t> </a:t>
              </a:r>
              <a:r>
                <a:rPr lang="en-US" sz="1000" err="1">
                  <a:solidFill>
                    <a:schemeClr val="tx1"/>
                  </a:solidFill>
                </a:rPr>
                <a:t>Erfahrungsschatz</a:t>
              </a:r>
              <a:r>
                <a:rPr lang="en-US" sz="1000">
                  <a:solidFill>
                    <a:schemeClr val="tx1"/>
                  </a:solidFill>
                </a:rPr>
                <a:t> in </a:t>
              </a:r>
              <a:r>
                <a:rPr lang="en-US" sz="1000" err="1">
                  <a:solidFill>
                    <a:schemeClr val="tx1"/>
                  </a:solidFill>
                </a:rPr>
                <a:t>verschiedenen</a:t>
              </a:r>
              <a:r>
                <a:rPr lang="en-US" sz="1000">
                  <a:solidFill>
                    <a:schemeClr val="tx1"/>
                  </a:solidFill>
                </a:rPr>
                <a:t> </a:t>
              </a:r>
              <a:r>
                <a:rPr lang="en-US" sz="1000" err="1">
                  <a:solidFill>
                    <a:schemeClr val="tx1"/>
                  </a:solidFill>
                </a:rPr>
                <a:t>Führungspositionen</a:t>
              </a:r>
              <a:r>
                <a:rPr lang="en-US" sz="1000">
                  <a:solidFill>
                    <a:schemeClr val="tx1"/>
                  </a:solidFill>
                </a:rPr>
                <a:t> in </a:t>
              </a:r>
              <a:r>
                <a:rPr lang="en-US" sz="1000" err="1">
                  <a:solidFill>
                    <a:schemeClr val="tx1"/>
                  </a:solidFill>
                </a:rPr>
                <a:t>Direktion</a:t>
              </a:r>
              <a:r>
                <a:rPr lang="en-US" sz="1000">
                  <a:solidFill>
                    <a:schemeClr val="tx1"/>
                  </a:solidFill>
                </a:rPr>
                <a:t> und </a:t>
              </a:r>
              <a:r>
                <a:rPr lang="en-US" sz="1000" err="1">
                  <a:solidFill>
                    <a:schemeClr val="tx1"/>
                  </a:solidFill>
                </a:rPr>
                <a:t>Geschäftsleitung</a:t>
              </a:r>
              <a:r>
                <a:rPr lang="en-US" sz="1000">
                  <a:solidFill>
                    <a:schemeClr val="tx1"/>
                  </a:solidFill>
                </a:rPr>
                <a:t> </a:t>
              </a:r>
              <a:r>
                <a:rPr lang="en-US" sz="1000" err="1">
                  <a:solidFill>
                    <a:schemeClr val="tx1"/>
                  </a:solidFill>
                </a:rPr>
                <a:t>bei</a:t>
              </a:r>
              <a:r>
                <a:rPr lang="en-US" sz="1000">
                  <a:solidFill>
                    <a:schemeClr val="tx1"/>
                  </a:solidFill>
                </a:rPr>
                <a:t> der </a:t>
              </a:r>
              <a:r>
                <a:rPr lang="en-US" sz="1000" err="1">
                  <a:solidFill>
                    <a:schemeClr val="tx1"/>
                  </a:solidFill>
                </a:rPr>
                <a:t>Schweizerischen</a:t>
              </a:r>
              <a:r>
                <a:rPr lang="en-US" sz="1000">
                  <a:solidFill>
                    <a:schemeClr val="tx1"/>
                  </a:solidFill>
                </a:rPr>
                <a:t> Post, </a:t>
              </a:r>
              <a:r>
                <a:rPr lang="en-US" sz="1000" err="1">
                  <a:solidFill>
                    <a:schemeClr val="tx1"/>
                  </a:solidFill>
                </a:rPr>
                <a:t>Migros</a:t>
              </a:r>
              <a:r>
                <a:rPr lang="en-US" sz="1000">
                  <a:solidFill>
                    <a:schemeClr val="tx1"/>
                  </a:solidFill>
                </a:rPr>
                <a:t> und </a:t>
              </a:r>
              <a:r>
                <a:rPr lang="en-US" sz="1000" err="1">
                  <a:solidFill>
                    <a:schemeClr val="tx1"/>
                  </a:solidFill>
                </a:rPr>
                <a:t>Livit</a:t>
              </a:r>
              <a:r>
                <a:rPr lang="en-US" sz="1000">
                  <a:solidFill>
                    <a:schemeClr val="tx1"/>
                  </a:solidFill>
                </a:rPr>
                <a:t> </a:t>
              </a:r>
              <a:r>
                <a:rPr lang="en-US" sz="1000" err="1">
                  <a:solidFill>
                    <a:schemeClr val="tx1"/>
                  </a:solidFill>
                </a:rPr>
                <a:t>zählen</a:t>
              </a:r>
              <a:r>
                <a:rPr lang="en-US" sz="1000">
                  <a:solidFill>
                    <a:schemeClr val="tx1"/>
                  </a:solidFill>
                </a:rPr>
                <a:t>. </a:t>
              </a:r>
              <a:r>
                <a:rPr lang="en-US" sz="1000" err="1">
                  <a:solidFill>
                    <a:schemeClr val="tx1"/>
                  </a:solidFill>
                </a:rPr>
                <a:t>Als</a:t>
              </a:r>
              <a:r>
                <a:rPr lang="en-US" sz="1000">
                  <a:solidFill>
                    <a:schemeClr val="tx1"/>
                  </a:solidFill>
                </a:rPr>
                <a:t> </a:t>
              </a:r>
              <a:r>
                <a:rPr lang="en-US" sz="1000" err="1">
                  <a:solidFill>
                    <a:schemeClr val="tx1"/>
                  </a:solidFill>
                </a:rPr>
                <a:t>eidg</a:t>
              </a:r>
              <a:r>
                <a:rPr lang="en-US" sz="1000">
                  <a:solidFill>
                    <a:schemeClr val="tx1"/>
                  </a:solidFill>
                </a:rPr>
                <a:t>. diplo-</a:t>
              </a:r>
              <a:r>
                <a:rPr lang="en-US" sz="1000" err="1">
                  <a:solidFill>
                    <a:schemeClr val="tx1"/>
                  </a:solidFill>
                </a:rPr>
                <a:t>mierter</a:t>
              </a:r>
              <a:r>
                <a:rPr lang="en-US" sz="1000">
                  <a:solidFill>
                    <a:schemeClr val="tx1"/>
                  </a:solidFill>
                </a:rPr>
                <a:t> </a:t>
              </a:r>
              <a:r>
                <a:rPr lang="en-US" sz="1000" err="1">
                  <a:solidFill>
                    <a:schemeClr val="tx1"/>
                  </a:solidFill>
                </a:rPr>
                <a:t>Immbilientreuhänder</a:t>
              </a:r>
              <a:r>
                <a:rPr lang="en-US" sz="1000">
                  <a:solidFill>
                    <a:schemeClr val="tx1"/>
                  </a:solidFill>
                </a:rPr>
                <a:t> </a:t>
              </a:r>
              <a:r>
                <a:rPr lang="en-US" sz="1000" err="1">
                  <a:solidFill>
                    <a:schemeClr val="tx1"/>
                  </a:solidFill>
                </a:rPr>
                <a:t>sowie</a:t>
              </a:r>
              <a:r>
                <a:rPr lang="en-US" sz="1000">
                  <a:solidFill>
                    <a:schemeClr val="tx1"/>
                  </a:solidFill>
                </a:rPr>
                <a:t> </a:t>
              </a:r>
              <a:r>
                <a:rPr lang="en-US" sz="1000" err="1">
                  <a:solidFill>
                    <a:schemeClr val="tx1"/>
                  </a:solidFill>
                </a:rPr>
                <a:t>durch</a:t>
              </a:r>
              <a:r>
                <a:rPr lang="en-US" sz="1000">
                  <a:solidFill>
                    <a:schemeClr val="tx1"/>
                  </a:solidFill>
                </a:rPr>
                <a:t> den </a:t>
              </a:r>
              <a:r>
                <a:rPr lang="en-US" sz="1000" err="1">
                  <a:solidFill>
                    <a:schemeClr val="tx1"/>
                  </a:solidFill>
                </a:rPr>
                <a:t>Masterabschluss</a:t>
              </a:r>
              <a:r>
                <a:rPr lang="en-US" sz="1000">
                  <a:solidFill>
                    <a:schemeClr val="tx1"/>
                  </a:solidFill>
                </a:rPr>
                <a:t> </a:t>
              </a:r>
              <a:r>
                <a:rPr lang="en-US" sz="1000" err="1">
                  <a:solidFill>
                    <a:schemeClr val="tx1"/>
                  </a:solidFill>
                </a:rPr>
                <a:t>im</a:t>
              </a:r>
              <a:r>
                <a:rPr lang="en-US" sz="1000">
                  <a:solidFill>
                    <a:schemeClr val="tx1"/>
                  </a:solidFill>
                </a:rPr>
                <a:t> Real Estate Management </a:t>
              </a:r>
              <a:r>
                <a:rPr lang="en-US" sz="1000" err="1">
                  <a:solidFill>
                    <a:schemeClr val="tx1"/>
                  </a:solidFill>
                </a:rPr>
                <a:t>verfügt</a:t>
              </a:r>
              <a:r>
                <a:rPr lang="en-US" sz="1000">
                  <a:solidFill>
                    <a:schemeClr val="tx1"/>
                  </a:solidFill>
                </a:rPr>
                <a:t> er </a:t>
              </a:r>
              <a:r>
                <a:rPr lang="en-US" sz="1000" err="1">
                  <a:solidFill>
                    <a:schemeClr val="tx1"/>
                  </a:solidFill>
                </a:rPr>
                <a:t>über</a:t>
              </a:r>
              <a:r>
                <a:rPr lang="en-US" sz="1000">
                  <a:solidFill>
                    <a:schemeClr val="tx1"/>
                  </a:solidFill>
                </a:rPr>
                <a:t> die </a:t>
              </a:r>
              <a:r>
                <a:rPr lang="en-US" sz="1000" err="1">
                  <a:solidFill>
                    <a:schemeClr val="tx1"/>
                  </a:solidFill>
                </a:rPr>
                <a:t>fachliche</a:t>
              </a:r>
              <a:r>
                <a:rPr lang="en-US" sz="1000">
                  <a:solidFill>
                    <a:schemeClr val="tx1"/>
                  </a:solidFill>
                </a:rPr>
                <a:t> </a:t>
              </a:r>
              <a:r>
                <a:rPr lang="en-US" sz="1000" err="1">
                  <a:solidFill>
                    <a:schemeClr val="tx1"/>
                  </a:solidFill>
                </a:rPr>
                <a:t>Qualifikation</a:t>
              </a:r>
              <a:r>
                <a:rPr lang="en-US" sz="1000">
                  <a:solidFill>
                    <a:schemeClr val="tx1"/>
                  </a:solidFill>
                </a:rPr>
                <a:t> </a:t>
              </a:r>
              <a:r>
                <a:rPr lang="en-US" sz="1000" err="1">
                  <a:solidFill>
                    <a:schemeClr val="tx1"/>
                  </a:solidFill>
                </a:rPr>
                <a:t>auch</a:t>
              </a:r>
              <a:r>
                <a:rPr lang="en-US" sz="1000">
                  <a:solidFill>
                    <a:schemeClr val="tx1"/>
                  </a:solidFill>
                </a:rPr>
                <a:t> </a:t>
              </a:r>
              <a:r>
                <a:rPr lang="en-US" sz="1000" err="1">
                  <a:solidFill>
                    <a:schemeClr val="tx1"/>
                  </a:solidFill>
                </a:rPr>
                <a:t>im</a:t>
              </a:r>
              <a:r>
                <a:rPr lang="en-US" sz="1000">
                  <a:solidFill>
                    <a:schemeClr val="tx1"/>
                  </a:solidFill>
                </a:rPr>
                <a:t> </a:t>
              </a:r>
              <a:r>
                <a:rPr lang="en-US" sz="1000" err="1">
                  <a:solidFill>
                    <a:schemeClr val="tx1"/>
                  </a:solidFill>
                </a:rPr>
                <a:t>Portfoliomangement</a:t>
              </a:r>
              <a:r>
                <a:rPr lang="en-US" sz="1000">
                  <a:solidFill>
                    <a:schemeClr val="tx1"/>
                  </a:solidFill>
                </a:rPr>
                <a:t> und </a:t>
              </a:r>
              <a:r>
                <a:rPr lang="en-US" sz="1000" err="1">
                  <a:solidFill>
                    <a:schemeClr val="tx1"/>
                  </a:solidFill>
                </a:rPr>
                <a:t>Schätzungswesen</a:t>
              </a:r>
              <a:r>
                <a:rPr lang="en-US" sz="1000">
                  <a:solidFill>
                    <a:schemeClr val="tx1"/>
                  </a:solidFill>
                </a:rPr>
                <a:t>. </a:t>
              </a:r>
            </a:p>
            <a:p>
              <a:pPr algn="ctr">
                <a:lnSpc>
                  <a:spcPct val="130000"/>
                </a:lnSpc>
                <a:spcBef>
                  <a:spcPts val="1000"/>
                </a:spcBef>
              </a:pPr>
              <a:endParaRPr lang="en-US" sz="1000">
                <a:solidFill>
                  <a:schemeClr val="tx1">
                    <a:alpha val="70000"/>
                  </a:schemeClr>
                </a:solidFill>
              </a:endParaRPr>
            </a:p>
          </p:txBody>
        </p:sp>
        <p:cxnSp>
          <p:nvCxnSpPr>
            <p:cNvPr id="34" name="Straight Connector 30">
              <a:extLst>
                <a:ext uri="{FF2B5EF4-FFF2-40B4-BE49-F238E27FC236}">
                  <a16:creationId xmlns:a16="http://schemas.microsoft.com/office/drawing/2014/main" id="{FDDEB2E1-145B-FB4A-A1DF-FB244E17417D}"/>
                </a:ext>
              </a:extLst>
            </p:cNvPr>
            <p:cNvCxnSpPr/>
            <p:nvPr/>
          </p:nvCxnSpPr>
          <p:spPr>
            <a:xfrm>
              <a:off x="8482912" y="2466303"/>
              <a:ext cx="2235269" cy="0"/>
            </a:xfrm>
            <a:prstGeom prst="line">
              <a:avLst/>
            </a:prstGeom>
            <a:grpFill/>
            <a:ln w="635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2" name="Title 1">
            <a:extLst>
              <a:ext uri="{FF2B5EF4-FFF2-40B4-BE49-F238E27FC236}">
                <a16:creationId xmlns:a16="http://schemas.microsoft.com/office/drawing/2014/main" id="{E5F1D585-C0D8-6E45-A878-25484C947D74}"/>
              </a:ext>
            </a:extLst>
          </p:cNvPr>
          <p:cNvSpPr txBox="1">
            <a:spLocks/>
          </p:cNvSpPr>
          <p:nvPr/>
        </p:nvSpPr>
        <p:spPr>
          <a:xfrm>
            <a:off x="1919536" y="1041287"/>
            <a:ext cx="9721080" cy="1019561"/>
          </a:xfrm>
          <a:prstGeom prst="rect">
            <a:avLst/>
          </a:prstGeom>
        </p:spPr>
        <p:txBody>
          <a:bodyPr anchor="ct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CH" sz="3000"/>
              <a:t>Vorstellung</a:t>
            </a:r>
            <a:r>
              <a:rPr lang="de-CH" sz="3000">
                <a:solidFill>
                  <a:schemeClr val="accent1"/>
                </a:solidFill>
              </a:rPr>
              <a:t> </a:t>
            </a:r>
          </a:p>
          <a:p>
            <a:r>
              <a:rPr lang="de-CH" sz="3000">
                <a:solidFill>
                  <a:schemeClr val="accent1"/>
                </a:solidFill>
              </a:rPr>
              <a:t>Terra </a:t>
            </a:r>
            <a:r>
              <a:rPr lang="de-CH" sz="3000" err="1">
                <a:solidFill>
                  <a:schemeClr val="accent1"/>
                </a:solidFill>
              </a:rPr>
              <a:t>helvetica</a:t>
            </a:r>
            <a:r>
              <a:rPr lang="de-CH" sz="3000">
                <a:solidFill>
                  <a:schemeClr val="accent1"/>
                </a:solidFill>
              </a:rPr>
              <a:t> Anlagestiftung und</a:t>
            </a:r>
          </a:p>
          <a:p>
            <a:r>
              <a:rPr lang="de-CH" sz="3000">
                <a:solidFill>
                  <a:schemeClr val="accent1"/>
                </a:solidFill>
              </a:rPr>
              <a:t>Anlagegruppe «wohnen </a:t>
            </a:r>
            <a:r>
              <a:rPr lang="de-CH" sz="3000" err="1">
                <a:solidFill>
                  <a:schemeClr val="accent1"/>
                </a:solidFill>
              </a:rPr>
              <a:t>schweiz</a:t>
            </a:r>
            <a:r>
              <a:rPr lang="de-CH" sz="3000">
                <a:solidFill>
                  <a:schemeClr val="accent1"/>
                </a:solidFill>
              </a:rPr>
              <a:t>»</a:t>
            </a:r>
          </a:p>
        </p:txBody>
      </p:sp>
      <p:pic>
        <p:nvPicPr>
          <p:cNvPr id="15" name="Grafik 14">
            <a:extLst>
              <a:ext uri="{FF2B5EF4-FFF2-40B4-BE49-F238E27FC236}">
                <a16:creationId xmlns:a16="http://schemas.microsoft.com/office/drawing/2014/main" id="{94D16D07-CD69-4130-A389-27DE05CD5FC5}"/>
              </a:ext>
            </a:extLst>
          </p:cNvPr>
          <p:cNvPicPr preferRelativeResize="0">
            <a:picLocks/>
          </p:cNvPicPr>
          <p:nvPr/>
        </p:nvPicPr>
        <p:blipFill rotWithShape="1">
          <a:blip r:embed="rId3">
            <a:alphaModFix amt="85000"/>
            <a:extLst>
              <a:ext uri="{28A0092B-C50C-407E-A947-70E740481C1C}">
                <a14:useLocalDpi xmlns:a14="http://schemas.microsoft.com/office/drawing/2010/main" val="0"/>
              </a:ext>
            </a:extLst>
          </a:blip>
          <a:srcRect l="5029" r="5801" b="39516"/>
          <a:stretch/>
        </p:blipFill>
        <p:spPr>
          <a:xfrm>
            <a:off x="2927768" y="2594114"/>
            <a:ext cx="1080000" cy="10800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solidFill>
            <a:schemeClr val="bg1">
              <a:lumMod val="50000"/>
            </a:schemeClr>
          </a:solidFill>
          <a:effectLst>
            <a:outerShdw blurRad="762000" dist="254000" dir="5400000" algn="ctr" rotWithShape="0">
              <a:srgbClr val="000000">
                <a:alpha val="30000"/>
              </a:srgbClr>
            </a:outerShdw>
          </a:effectLst>
        </p:spPr>
      </p:pic>
      <p:grpSp>
        <p:nvGrpSpPr>
          <p:cNvPr id="14" name="Group 40">
            <a:extLst>
              <a:ext uri="{FF2B5EF4-FFF2-40B4-BE49-F238E27FC236}">
                <a16:creationId xmlns:a16="http://schemas.microsoft.com/office/drawing/2014/main" id="{FF5F7476-E615-3E45-B9AC-C3166AD090DC}"/>
              </a:ext>
            </a:extLst>
          </p:cNvPr>
          <p:cNvGrpSpPr/>
          <p:nvPr/>
        </p:nvGrpSpPr>
        <p:grpSpPr>
          <a:xfrm>
            <a:off x="5447928" y="2252681"/>
            <a:ext cx="2878634" cy="4021120"/>
            <a:chOff x="8482912" y="2426289"/>
            <a:chExt cx="2238376" cy="3574041"/>
          </a:xfrm>
          <a:solidFill>
            <a:srgbClr val="FFFFFF"/>
          </a:solidFill>
          <a:effectLst>
            <a:outerShdw blurRad="38100" dist="12700" dir="5400000" algn="t" rotWithShape="0">
              <a:prstClr val="black">
                <a:alpha val="15000"/>
              </a:prstClr>
            </a:outerShdw>
          </a:effectLst>
        </p:grpSpPr>
        <p:sp>
          <p:nvSpPr>
            <p:cNvPr id="17" name="Rectangle 41">
              <a:extLst>
                <a:ext uri="{FF2B5EF4-FFF2-40B4-BE49-F238E27FC236}">
                  <a16:creationId xmlns:a16="http://schemas.microsoft.com/office/drawing/2014/main" id="{6ECC4A5D-0601-1448-B539-D8988A5DBA22}"/>
                </a:ext>
              </a:extLst>
            </p:cNvPr>
            <p:cNvSpPr/>
            <p:nvPr/>
          </p:nvSpPr>
          <p:spPr>
            <a:xfrm>
              <a:off x="8482912" y="2426289"/>
              <a:ext cx="2238376" cy="3574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620000" rIns="180000" rtlCol="0" anchor="t"/>
            <a:lstStyle>
              <a:defPPr>
                <a:defRPr lang="en-US"/>
              </a:defPPr>
              <a:lvl1pPr marL="0" algn="l" defTabSz="914330" rtl="0" eaLnBrk="1" latinLnBrk="0" hangingPunct="1">
                <a:defRPr sz="1800" kern="1200">
                  <a:solidFill>
                    <a:schemeClr val="lt1"/>
                  </a:solidFill>
                  <a:latin typeface="+mn-lt"/>
                  <a:ea typeface="+mn-ea"/>
                  <a:cs typeface="+mn-cs"/>
                </a:defRPr>
              </a:lvl1pPr>
              <a:lvl2pPr marL="457165" algn="l" defTabSz="914330" rtl="0" eaLnBrk="1" latinLnBrk="0" hangingPunct="1">
                <a:defRPr sz="1800" kern="1200">
                  <a:solidFill>
                    <a:schemeClr val="lt1"/>
                  </a:solidFill>
                  <a:latin typeface="+mn-lt"/>
                  <a:ea typeface="+mn-ea"/>
                  <a:cs typeface="+mn-cs"/>
                </a:defRPr>
              </a:lvl2pPr>
              <a:lvl3pPr marL="914330" algn="l" defTabSz="914330" rtl="0" eaLnBrk="1" latinLnBrk="0" hangingPunct="1">
                <a:defRPr sz="1800" kern="1200">
                  <a:solidFill>
                    <a:schemeClr val="lt1"/>
                  </a:solidFill>
                  <a:latin typeface="+mn-lt"/>
                  <a:ea typeface="+mn-ea"/>
                  <a:cs typeface="+mn-cs"/>
                </a:defRPr>
              </a:lvl3pPr>
              <a:lvl4pPr marL="1371495" algn="l" defTabSz="914330" rtl="0" eaLnBrk="1" latinLnBrk="0" hangingPunct="1">
                <a:defRPr sz="1800" kern="1200">
                  <a:solidFill>
                    <a:schemeClr val="lt1"/>
                  </a:solidFill>
                  <a:latin typeface="+mn-lt"/>
                  <a:ea typeface="+mn-ea"/>
                  <a:cs typeface="+mn-cs"/>
                </a:defRPr>
              </a:lvl4pPr>
              <a:lvl5pPr marL="1828660" algn="l" defTabSz="914330" rtl="0" eaLnBrk="1" latinLnBrk="0" hangingPunct="1">
                <a:defRPr sz="1800" kern="1200">
                  <a:solidFill>
                    <a:schemeClr val="lt1"/>
                  </a:solidFill>
                  <a:latin typeface="+mn-lt"/>
                  <a:ea typeface="+mn-ea"/>
                  <a:cs typeface="+mn-cs"/>
                </a:defRPr>
              </a:lvl5pPr>
              <a:lvl6pPr marL="2285825" algn="l" defTabSz="914330" rtl="0" eaLnBrk="1" latinLnBrk="0" hangingPunct="1">
                <a:defRPr sz="1800" kern="1200">
                  <a:solidFill>
                    <a:schemeClr val="lt1"/>
                  </a:solidFill>
                  <a:latin typeface="+mn-lt"/>
                  <a:ea typeface="+mn-ea"/>
                  <a:cs typeface="+mn-cs"/>
                </a:defRPr>
              </a:lvl6pPr>
              <a:lvl7pPr marL="2742990" algn="l" defTabSz="914330" rtl="0" eaLnBrk="1" latinLnBrk="0" hangingPunct="1">
                <a:defRPr sz="1800" kern="1200">
                  <a:solidFill>
                    <a:schemeClr val="lt1"/>
                  </a:solidFill>
                  <a:latin typeface="+mn-lt"/>
                  <a:ea typeface="+mn-ea"/>
                  <a:cs typeface="+mn-cs"/>
                </a:defRPr>
              </a:lvl7pPr>
              <a:lvl8pPr marL="3200155" algn="l" defTabSz="914330" rtl="0" eaLnBrk="1" latinLnBrk="0" hangingPunct="1">
                <a:defRPr sz="1800" kern="1200">
                  <a:solidFill>
                    <a:schemeClr val="lt1"/>
                  </a:solidFill>
                  <a:latin typeface="+mn-lt"/>
                  <a:ea typeface="+mn-ea"/>
                  <a:cs typeface="+mn-cs"/>
                </a:defRPr>
              </a:lvl8pPr>
              <a:lvl9pPr marL="3657320" algn="l" defTabSz="914330" rtl="0" eaLnBrk="1" latinLnBrk="0" hangingPunct="1">
                <a:defRPr sz="1800" kern="1200">
                  <a:solidFill>
                    <a:schemeClr val="lt1"/>
                  </a:solidFill>
                  <a:latin typeface="+mn-lt"/>
                  <a:ea typeface="+mn-ea"/>
                  <a:cs typeface="+mn-cs"/>
                </a:defRPr>
              </a:lvl9pPr>
            </a:lstStyle>
            <a:p>
              <a:pPr algn="ctr">
                <a:spcBef>
                  <a:spcPts val="1000"/>
                </a:spcBef>
              </a:pPr>
              <a:r>
                <a:rPr lang="en-US" sz="1400" b="1">
                  <a:solidFill>
                    <a:schemeClr val="tx1"/>
                  </a:solidFill>
                </a:rPr>
                <a:t>Christoph Bruhin</a:t>
              </a:r>
              <a:br>
                <a:rPr lang="en-US" sz="1400" b="1">
                  <a:solidFill>
                    <a:schemeClr val="tx1"/>
                  </a:solidFill>
                </a:rPr>
              </a:br>
              <a:r>
                <a:rPr lang="en-US" sz="1000" err="1">
                  <a:solidFill>
                    <a:schemeClr val="tx1"/>
                  </a:solidFill>
                </a:rPr>
                <a:t>Stv</a:t>
              </a:r>
              <a:r>
                <a:rPr lang="en-US" sz="1000">
                  <a:solidFill>
                    <a:schemeClr val="tx1"/>
                  </a:solidFill>
                </a:rPr>
                <a:t>. Geschäftsführer / CFO</a:t>
              </a:r>
            </a:p>
            <a:p>
              <a:pPr>
                <a:lnSpc>
                  <a:spcPct val="120000"/>
                </a:lnSpc>
                <a:spcBef>
                  <a:spcPts val="1000"/>
                </a:spcBef>
              </a:pPr>
              <a:r>
                <a:rPr lang="de-CH" sz="1000">
                  <a:solidFill>
                    <a:schemeClr val="tx1"/>
                  </a:solidFill>
                </a:rPr>
                <a:t>ist gelernter Kaufmann mit einem Abschluss in Betriebsökonomie FH und verfügt über den Master </a:t>
              </a:r>
              <a:r>
                <a:rPr lang="de-CH" sz="1000" err="1">
                  <a:solidFill>
                    <a:schemeClr val="tx1"/>
                  </a:solidFill>
                </a:rPr>
                <a:t>of</a:t>
              </a:r>
              <a:r>
                <a:rPr lang="de-CH" sz="1000">
                  <a:solidFill>
                    <a:schemeClr val="tx1"/>
                  </a:solidFill>
                </a:rPr>
                <a:t> Corporate Finance. Seine langjährige Erfahrung im Bankenumfeld hat er mit Tätigkeiten im Immobilien- und Bauwesen erweitert. </a:t>
              </a:r>
              <a:endParaRPr lang="en-US" sz="1000">
                <a:solidFill>
                  <a:schemeClr val="tx1"/>
                </a:solidFill>
              </a:endParaRPr>
            </a:p>
          </p:txBody>
        </p:sp>
        <p:cxnSp>
          <p:nvCxnSpPr>
            <p:cNvPr id="18" name="Straight Connector 42">
              <a:extLst>
                <a:ext uri="{FF2B5EF4-FFF2-40B4-BE49-F238E27FC236}">
                  <a16:creationId xmlns:a16="http://schemas.microsoft.com/office/drawing/2014/main" id="{C8D7E5B2-7392-4341-8DE3-9DC104CBD859}"/>
                </a:ext>
              </a:extLst>
            </p:cNvPr>
            <p:cNvCxnSpPr/>
            <p:nvPr/>
          </p:nvCxnSpPr>
          <p:spPr>
            <a:xfrm>
              <a:off x="8482912" y="2455784"/>
              <a:ext cx="2235269" cy="0"/>
            </a:xfrm>
            <a:prstGeom prst="line">
              <a:avLst/>
            </a:prstGeom>
            <a:grpFill/>
            <a:ln w="6350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9" name="Grafik 18">
            <a:extLst>
              <a:ext uri="{FF2B5EF4-FFF2-40B4-BE49-F238E27FC236}">
                <a16:creationId xmlns:a16="http://schemas.microsoft.com/office/drawing/2014/main" id="{B310BB21-026C-43B9-B87E-0FC10FE448E7}"/>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6296605" y="2628595"/>
            <a:ext cx="1146745" cy="1134292"/>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solidFill>
            <a:schemeClr val="bg1">
              <a:lumMod val="50000"/>
            </a:schemeClr>
          </a:solidFill>
          <a:effectLst>
            <a:outerShdw blurRad="762000" dist="254000" dir="5400000" algn="ctr" rotWithShape="0">
              <a:srgbClr val="000000">
                <a:alpha val="30000"/>
              </a:srgbClr>
            </a:outerShdw>
          </a:effectLst>
        </p:spPr>
      </p:pic>
    </p:spTree>
    <p:extLst>
      <p:ext uri="{BB962C8B-B14F-4D97-AF65-F5344CB8AC3E}">
        <p14:creationId xmlns:p14="http://schemas.microsoft.com/office/powerpoint/2010/main" val="18451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6" presetClass="emph" presetSubtype="0" accel="50000" decel="50000" autoRev="1" fill="hold" nodeType="withEffect">
                                  <p:stCondLst>
                                    <p:cond delay="500"/>
                                  </p:stCondLst>
                                  <p:childTnLst>
                                    <p:animScale>
                                      <p:cBhvr>
                                        <p:cTn id="9" dur="500" fill="hold"/>
                                        <p:tgtEl>
                                          <p:spTgt spid="3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757F36-A9A7-BB45-ACE8-1DAF12911270}"/>
              </a:ext>
            </a:extLst>
          </p:cNvPr>
          <p:cNvSpPr txBox="1">
            <a:spLocks/>
          </p:cNvSpPr>
          <p:nvPr/>
        </p:nvSpPr>
        <p:spPr>
          <a:xfrm>
            <a:off x="1928811" y="1311246"/>
            <a:ext cx="9152695" cy="682098"/>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err="1"/>
              <a:t>Anlagekonzept</a:t>
            </a:r>
            <a:r>
              <a:rPr lang="en-US">
                <a:solidFill>
                  <a:schemeClr val="accent1"/>
                </a:solidFill>
              </a:rPr>
              <a:t> </a:t>
            </a:r>
            <a:br>
              <a:rPr lang="en-US">
                <a:solidFill>
                  <a:schemeClr val="accent1"/>
                </a:solidFill>
              </a:rPr>
            </a:br>
            <a:r>
              <a:rPr lang="de-CH">
                <a:solidFill>
                  <a:schemeClr val="accent1"/>
                </a:solidFill>
              </a:rPr>
              <a:t>Anlagegruppe «Wohnen </a:t>
            </a:r>
            <a:r>
              <a:rPr lang="de-CH" err="1">
                <a:solidFill>
                  <a:schemeClr val="accent1"/>
                </a:solidFill>
              </a:rPr>
              <a:t>schweiz</a:t>
            </a:r>
            <a:r>
              <a:rPr lang="de-CH">
                <a:solidFill>
                  <a:schemeClr val="accent1"/>
                </a:solidFill>
              </a:rPr>
              <a:t>»</a:t>
            </a:r>
            <a:endParaRPr lang="en-US">
              <a:solidFill>
                <a:schemeClr val="accent1"/>
              </a:solidFill>
            </a:endParaRPr>
          </a:p>
        </p:txBody>
      </p:sp>
      <p:sp>
        <p:nvSpPr>
          <p:cNvPr id="16" name="TextBox 30">
            <a:extLst>
              <a:ext uri="{FF2B5EF4-FFF2-40B4-BE49-F238E27FC236}">
                <a16:creationId xmlns:a16="http://schemas.microsoft.com/office/drawing/2014/main" id="{F406AF0E-38C0-0D4E-915F-3A942DCF5B32}"/>
              </a:ext>
            </a:extLst>
          </p:cNvPr>
          <p:cNvSpPr txBox="1"/>
          <p:nvPr/>
        </p:nvSpPr>
        <p:spPr>
          <a:xfrm>
            <a:off x="2106363" y="2348880"/>
            <a:ext cx="3720768" cy="1793431"/>
          </a:xfrm>
          <a:prstGeom prst="rect">
            <a:avLst/>
          </a:prstGeom>
          <a:noFill/>
        </p:spPr>
        <p:txBody>
          <a:bodyPr wrap="square" lIns="0" tIns="36000" rIns="216000" bIns="36000" rtlCol="0">
            <a:spAutoFit/>
          </a:bodyPr>
          <a:lstStyle/>
          <a:p>
            <a:pPr>
              <a:lnSpc>
                <a:spcPct val="130000"/>
              </a:lnSpc>
              <a:spcBef>
                <a:spcPts val="1000"/>
              </a:spcBef>
            </a:pPr>
            <a:r>
              <a:rPr lang="en-US" sz="1400" b="1"/>
              <a:t>Ertragsperspektiven</a:t>
            </a:r>
          </a:p>
          <a:p>
            <a:pPr>
              <a:lnSpc>
                <a:spcPct val="130000"/>
              </a:lnSpc>
              <a:spcBef>
                <a:spcPts val="1000"/>
              </a:spcBef>
            </a:pPr>
            <a:r>
              <a:rPr lang="en-US" sz="1000" err="1"/>
              <a:t>Investitionen</a:t>
            </a:r>
            <a:r>
              <a:rPr lang="en-US" sz="1000"/>
              <a:t> </a:t>
            </a:r>
            <a:r>
              <a:rPr lang="en-US" sz="1000" err="1"/>
              <a:t>erfolgen</a:t>
            </a:r>
            <a:r>
              <a:rPr lang="en-US" sz="1000"/>
              <a:t> in </a:t>
            </a:r>
            <a:r>
              <a:rPr lang="en-US" sz="1000" b="1" err="1"/>
              <a:t>Bestandsliegenschaften</a:t>
            </a:r>
            <a:r>
              <a:rPr lang="en-US" sz="1000" b="1"/>
              <a:t> </a:t>
            </a:r>
            <a:r>
              <a:rPr lang="en-US" sz="1000" b="1" err="1"/>
              <a:t>mit</a:t>
            </a:r>
            <a:r>
              <a:rPr lang="en-US" sz="1000" b="1"/>
              <a:t> </a:t>
            </a:r>
            <a:r>
              <a:rPr lang="en-US" sz="1000" b="1" err="1"/>
              <a:t>nachhaltigen</a:t>
            </a:r>
            <a:r>
              <a:rPr lang="en-US" sz="1000" b="1"/>
              <a:t> </a:t>
            </a:r>
            <a:r>
              <a:rPr lang="en-US" sz="1000" b="1" err="1"/>
              <a:t>Ertragsperspektiven</a:t>
            </a:r>
            <a:r>
              <a:rPr lang="en-US" sz="1000"/>
              <a:t> </a:t>
            </a:r>
            <a:r>
              <a:rPr lang="en-US" sz="1000" err="1"/>
              <a:t>wie</a:t>
            </a:r>
            <a:r>
              <a:rPr lang="en-US" sz="1000"/>
              <a:t> </a:t>
            </a:r>
            <a:r>
              <a:rPr lang="en-US" sz="1000" err="1"/>
              <a:t>auch</a:t>
            </a:r>
            <a:r>
              <a:rPr lang="en-US" sz="1000"/>
              <a:t> in </a:t>
            </a:r>
            <a:r>
              <a:rPr lang="en-US" sz="1000" b="1" err="1"/>
              <a:t>Bestandsliegenschaften</a:t>
            </a:r>
            <a:r>
              <a:rPr lang="en-US" sz="1000" b="1"/>
              <a:t> </a:t>
            </a:r>
            <a:r>
              <a:rPr lang="en-US" sz="1000" b="1" err="1"/>
              <a:t>mit</a:t>
            </a:r>
            <a:r>
              <a:rPr lang="en-US" sz="1000" b="1"/>
              <a:t> </a:t>
            </a:r>
            <a:r>
              <a:rPr lang="en-US" sz="1000" b="1" err="1"/>
              <a:t>Entwicklungspotential</a:t>
            </a:r>
            <a:r>
              <a:rPr lang="en-US" sz="1000"/>
              <a:t>. </a:t>
            </a:r>
            <a:r>
              <a:rPr lang="en-US" sz="1000" err="1"/>
              <a:t>Ziel</a:t>
            </a:r>
            <a:r>
              <a:rPr lang="en-US" sz="1000"/>
              <a:t> </a:t>
            </a:r>
            <a:r>
              <a:rPr lang="en-US" sz="1000" err="1"/>
              <a:t>ist</a:t>
            </a:r>
            <a:r>
              <a:rPr lang="en-US" sz="1000"/>
              <a:t>, </a:t>
            </a:r>
            <a:r>
              <a:rPr lang="en-US" sz="1000" err="1"/>
              <a:t>dass</a:t>
            </a:r>
            <a:r>
              <a:rPr lang="en-US" sz="1000"/>
              <a:t> in den </a:t>
            </a:r>
            <a:r>
              <a:rPr lang="en-US" sz="1000" b="1" err="1"/>
              <a:t>nächsten</a:t>
            </a:r>
            <a:r>
              <a:rPr lang="en-US" sz="1000" b="1"/>
              <a:t> 5 Jahren </a:t>
            </a:r>
            <a:r>
              <a:rPr lang="en-US" sz="1000" b="1" err="1"/>
              <a:t>keine</a:t>
            </a:r>
            <a:r>
              <a:rPr lang="en-US" sz="1000" b="1"/>
              <a:t> </a:t>
            </a:r>
            <a:r>
              <a:rPr lang="en-US" sz="1000" err="1"/>
              <a:t>grösseren</a:t>
            </a:r>
            <a:r>
              <a:rPr lang="en-US" sz="1000"/>
              <a:t> </a:t>
            </a:r>
            <a:r>
              <a:rPr lang="en-US" sz="1000" err="1"/>
              <a:t>Sanierungs</a:t>
            </a:r>
            <a:r>
              <a:rPr lang="en-US" sz="1000"/>
              <a:t>- resp. </a:t>
            </a:r>
            <a:r>
              <a:rPr lang="en-US" sz="1000" err="1"/>
              <a:t>Umbaumassnahmen</a:t>
            </a:r>
            <a:r>
              <a:rPr lang="en-US" sz="1000"/>
              <a:t> </a:t>
            </a:r>
            <a:r>
              <a:rPr lang="en-US" sz="1000" err="1"/>
              <a:t>anstehen</a:t>
            </a:r>
            <a:r>
              <a:rPr lang="en-US" sz="1000"/>
              <a:t>. Alle </a:t>
            </a:r>
            <a:r>
              <a:rPr lang="en-US" sz="1000" err="1"/>
              <a:t>Liegenschaften</a:t>
            </a:r>
            <a:r>
              <a:rPr lang="en-US" sz="1000"/>
              <a:t> </a:t>
            </a:r>
            <a:r>
              <a:rPr lang="en-US" sz="1000" err="1"/>
              <a:t>sollen</a:t>
            </a:r>
            <a:r>
              <a:rPr lang="en-US" sz="1000"/>
              <a:t> </a:t>
            </a:r>
            <a:r>
              <a:rPr lang="en-US" sz="1000" b="1" err="1"/>
              <a:t>neuwertig</a:t>
            </a:r>
            <a:r>
              <a:rPr lang="en-US" sz="1000" b="1"/>
              <a:t> </a:t>
            </a:r>
            <a:r>
              <a:rPr lang="en-US" sz="1000" b="1" err="1"/>
              <a:t>oder</a:t>
            </a:r>
            <a:r>
              <a:rPr lang="en-US" sz="1000" b="1"/>
              <a:t> neu</a:t>
            </a:r>
            <a:r>
              <a:rPr lang="en-US" sz="1000"/>
              <a:t> sein.</a:t>
            </a:r>
          </a:p>
          <a:p>
            <a:pPr>
              <a:lnSpc>
                <a:spcPct val="130000"/>
              </a:lnSpc>
              <a:spcBef>
                <a:spcPts val="1000"/>
              </a:spcBef>
            </a:pPr>
            <a:endParaRPr lang="en-US" sz="1000" b="1">
              <a:solidFill>
                <a:schemeClr val="tx1">
                  <a:alpha val="70000"/>
                </a:schemeClr>
              </a:solidFill>
            </a:endParaRPr>
          </a:p>
        </p:txBody>
      </p:sp>
      <p:sp>
        <p:nvSpPr>
          <p:cNvPr id="17" name="TextBox 31">
            <a:extLst>
              <a:ext uri="{FF2B5EF4-FFF2-40B4-BE49-F238E27FC236}">
                <a16:creationId xmlns:a16="http://schemas.microsoft.com/office/drawing/2014/main" id="{2896C6FE-B140-E347-8FB7-A5ADD91DBE01}"/>
              </a:ext>
            </a:extLst>
          </p:cNvPr>
          <p:cNvSpPr txBox="1"/>
          <p:nvPr/>
        </p:nvSpPr>
        <p:spPr>
          <a:xfrm>
            <a:off x="2106363" y="4068066"/>
            <a:ext cx="3720768" cy="1665190"/>
          </a:xfrm>
          <a:prstGeom prst="rect">
            <a:avLst/>
          </a:prstGeom>
          <a:noFill/>
        </p:spPr>
        <p:txBody>
          <a:bodyPr wrap="square" lIns="0" tIns="36000" rIns="216000" bIns="36000" rtlCol="0">
            <a:spAutoFit/>
          </a:bodyPr>
          <a:lstStyle/>
          <a:p>
            <a:pPr>
              <a:lnSpc>
                <a:spcPct val="130000"/>
              </a:lnSpc>
              <a:spcBef>
                <a:spcPts val="1000"/>
              </a:spcBef>
            </a:pPr>
            <a:r>
              <a:rPr lang="en-US" sz="1400" b="1"/>
              <a:t>Neubau- und Entwicklungsprojekte </a:t>
            </a:r>
          </a:p>
          <a:p>
            <a:pPr>
              <a:lnSpc>
                <a:spcPct val="130000"/>
              </a:lnSpc>
              <a:spcBef>
                <a:spcPts val="1000"/>
              </a:spcBef>
            </a:pPr>
            <a:r>
              <a:rPr lang="en-US" sz="1000"/>
              <a:t>Komplementär soll auch gezielt in </a:t>
            </a:r>
            <a:r>
              <a:rPr lang="en-US" sz="1000" b="1"/>
              <a:t>Neubau- und Entwicklungsprojekte </a:t>
            </a:r>
            <a:r>
              <a:rPr lang="en-US" sz="1000"/>
              <a:t>investiert werden. Dabei kann auch in Grundstücke investiert werden, für die noch keine rechtskräftige Baubewilligung vorliegt. Solche Grundstücke müssen jedoch in Bauzonen im Sinne des Bundesgesetzes über die Raumplanung gelegen sein und über eine entsprechende Erschliessung verfügen.</a:t>
            </a:r>
          </a:p>
        </p:txBody>
      </p:sp>
      <p:sp>
        <p:nvSpPr>
          <p:cNvPr id="18" name="TextBox 32">
            <a:extLst>
              <a:ext uri="{FF2B5EF4-FFF2-40B4-BE49-F238E27FC236}">
                <a16:creationId xmlns:a16="http://schemas.microsoft.com/office/drawing/2014/main" id="{ECDB18B2-954F-5F46-A375-CDF4694F7EF1}"/>
              </a:ext>
            </a:extLst>
          </p:cNvPr>
          <p:cNvSpPr txBox="1"/>
          <p:nvPr/>
        </p:nvSpPr>
        <p:spPr>
          <a:xfrm>
            <a:off x="7183187" y="2348880"/>
            <a:ext cx="3998333" cy="1265081"/>
          </a:xfrm>
          <a:prstGeom prst="rect">
            <a:avLst/>
          </a:prstGeom>
          <a:noFill/>
        </p:spPr>
        <p:txBody>
          <a:bodyPr wrap="square" lIns="0" tIns="36000" rIns="216000" bIns="36000" rtlCol="0">
            <a:spAutoFit/>
          </a:bodyPr>
          <a:lstStyle/>
          <a:p>
            <a:pPr>
              <a:lnSpc>
                <a:spcPct val="130000"/>
              </a:lnSpc>
              <a:spcBef>
                <a:spcPts val="1000"/>
              </a:spcBef>
            </a:pPr>
            <a:r>
              <a:rPr lang="en-US" sz="1400" b="1"/>
              <a:t>Trends</a:t>
            </a:r>
          </a:p>
          <a:p>
            <a:pPr>
              <a:lnSpc>
                <a:spcPct val="130000"/>
              </a:lnSpc>
              <a:spcBef>
                <a:spcPts val="1000"/>
              </a:spcBef>
            </a:pPr>
            <a:r>
              <a:rPr lang="en-US" sz="1000"/>
              <a:t>Als erweiterte Grundlage sollen </a:t>
            </a:r>
            <a:r>
              <a:rPr lang="en-US" sz="1000" b="1"/>
              <a:t>Trends</a:t>
            </a:r>
            <a:r>
              <a:rPr lang="en-US" sz="1000"/>
              <a:t>, welche durch ein stetig wandelndes Marktumfeld entstehen und folglich auf die Nutzermärkte wie auch auf Investorenbedürfnisse Einfluss nehmen</a:t>
            </a:r>
            <a:r>
              <a:rPr lang="en-US" sz="1000" b="1"/>
              <a:t>, zur Identifikation von neuen und chancenreichen Immobilieninvestitionsformen</a:t>
            </a:r>
            <a:r>
              <a:rPr lang="en-US" sz="1000"/>
              <a:t> dienen</a:t>
            </a:r>
            <a:r>
              <a:rPr lang="en-US" sz="1000">
                <a:solidFill>
                  <a:schemeClr val="tx1">
                    <a:alpha val="70000"/>
                  </a:schemeClr>
                </a:solidFill>
              </a:rPr>
              <a:t>.</a:t>
            </a:r>
          </a:p>
        </p:txBody>
      </p:sp>
      <p:sp>
        <p:nvSpPr>
          <p:cNvPr id="19" name="TextBox 33">
            <a:extLst>
              <a:ext uri="{FF2B5EF4-FFF2-40B4-BE49-F238E27FC236}">
                <a16:creationId xmlns:a16="http://schemas.microsoft.com/office/drawing/2014/main" id="{8BF0870C-6159-C047-8427-30CE4707DC55}"/>
              </a:ext>
            </a:extLst>
          </p:cNvPr>
          <p:cNvSpPr txBox="1"/>
          <p:nvPr/>
        </p:nvSpPr>
        <p:spPr>
          <a:xfrm>
            <a:off x="7183187" y="3788620"/>
            <a:ext cx="3998333" cy="1065026"/>
          </a:xfrm>
          <a:prstGeom prst="rect">
            <a:avLst/>
          </a:prstGeom>
          <a:noFill/>
        </p:spPr>
        <p:txBody>
          <a:bodyPr wrap="square" lIns="0" tIns="36000" rIns="216000" bIns="36000" rtlCol="0">
            <a:spAutoFit/>
          </a:bodyPr>
          <a:lstStyle/>
          <a:p>
            <a:pPr>
              <a:lnSpc>
                <a:spcPct val="130000"/>
              </a:lnSpc>
              <a:spcBef>
                <a:spcPts val="1000"/>
              </a:spcBef>
            </a:pPr>
            <a:r>
              <a:rPr lang="en-US" sz="1400" b="1"/>
              <a:t>Managementansatz</a:t>
            </a:r>
          </a:p>
          <a:p>
            <a:pPr>
              <a:lnSpc>
                <a:spcPct val="130000"/>
              </a:lnSpc>
              <a:spcBef>
                <a:spcPts val="1000"/>
              </a:spcBef>
            </a:pPr>
            <a:r>
              <a:rPr lang="en-US" sz="1000"/>
              <a:t>Mittels eines </a:t>
            </a:r>
            <a:r>
              <a:rPr lang="en-US" sz="1000" b="1"/>
              <a:t>ganzheitlichen und aktiven Managementansatzes </a:t>
            </a:r>
            <a:r>
              <a:rPr lang="en-US" sz="1000"/>
              <a:t>verfolgt die Stiftung das Ziel, ihren Anlegern einen nachhaltigen Mehrwert zu erwirtschaften.</a:t>
            </a:r>
          </a:p>
        </p:txBody>
      </p:sp>
      <p:sp>
        <p:nvSpPr>
          <p:cNvPr id="29" name="TextBox 33">
            <a:extLst>
              <a:ext uri="{FF2B5EF4-FFF2-40B4-BE49-F238E27FC236}">
                <a16:creationId xmlns:a16="http://schemas.microsoft.com/office/drawing/2014/main" id="{64694442-6B83-AA4A-84A0-7A3A79815086}"/>
              </a:ext>
            </a:extLst>
          </p:cNvPr>
          <p:cNvSpPr txBox="1"/>
          <p:nvPr/>
        </p:nvSpPr>
        <p:spPr>
          <a:xfrm>
            <a:off x="7183187" y="5075984"/>
            <a:ext cx="3998333" cy="1593376"/>
          </a:xfrm>
          <a:prstGeom prst="rect">
            <a:avLst/>
          </a:prstGeom>
          <a:noFill/>
        </p:spPr>
        <p:txBody>
          <a:bodyPr wrap="square" lIns="0" tIns="36000" rIns="216000" bIns="36000" rtlCol="0">
            <a:spAutoFit/>
          </a:bodyPr>
          <a:lstStyle/>
          <a:p>
            <a:pPr>
              <a:lnSpc>
                <a:spcPct val="130000"/>
              </a:lnSpc>
              <a:spcBef>
                <a:spcPts val="1000"/>
              </a:spcBef>
            </a:pPr>
            <a:r>
              <a:rPr lang="en-US" sz="1400" b="1"/>
              <a:t>Wiedervermietbarkeit</a:t>
            </a:r>
          </a:p>
          <a:p>
            <a:pPr>
              <a:lnSpc>
                <a:spcPct val="130000"/>
              </a:lnSpc>
              <a:spcBef>
                <a:spcPts val="1000"/>
              </a:spcBef>
            </a:pPr>
            <a:r>
              <a:rPr lang="en-US" sz="1000"/>
              <a:t>Die Mietzinse sollen im bezahlbaren Bereich liegen, wodurch die </a:t>
            </a:r>
            <a:r>
              <a:rPr lang="en-US" sz="1000" b="1"/>
              <a:t>Wiedervermietbarkeit</a:t>
            </a:r>
            <a:r>
              <a:rPr lang="en-US" sz="1000"/>
              <a:t> jederzeit in jeder Wirtschafts- resp. Zinslage gewährleistet sein soll. Die aktuelle Lage zeigt in aller Deutlichkeit auf, was die Auswirkungen auf die Zahlungsfähigkeit der Mieter sein können.</a:t>
            </a:r>
          </a:p>
          <a:p>
            <a:pPr>
              <a:lnSpc>
                <a:spcPct val="130000"/>
              </a:lnSpc>
              <a:spcBef>
                <a:spcPts val="1000"/>
              </a:spcBef>
            </a:pPr>
            <a:endParaRPr lang="en-US" sz="1000">
              <a:solidFill>
                <a:schemeClr val="tx1">
                  <a:alpha val="70000"/>
                </a:schemeClr>
              </a:solidFill>
            </a:endParaRPr>
          </a:p>
        </p:txBody>
      </p:sp>
      <p:grpSp>
        <p:nvGrpSpPr>
          <p:cNvPr id="34" name="Gruppieren 33">
            <a:extLst>
              <a:ext uri="{FF2B5EF4-FFF2-40B4-BE49-F238E27FC236}">
                <a16:creationId xmlns:a16="http://schemas.microsoft.com/office/drawing/2014/main" id="{CBD3A257-7375-4444-8781-A55917661752}"/>
              </a:ext>
            </a:extLst>
          </p:cNvPr>
          <p:cNvGrpSpPr/>
          <p:nvPr/>
        </p:nvGrpSpPr>
        <p:grpSpPr>
          <a:xfrm>
            <a:off x="1128265" y="2420889"/>
            <a:ext cx="719263" cy="720079"/>
            <a:chOff x="1019175" y="2467728"/>
            <a:chExt cx="818319" cy="818319"/>
          </a:xfrm>
        </p:grpSpPr>
        <p:sp>
          <p:nvSpPr>
            <p:cNvPr id="35" name="Oval 32">
              <a:extLst>
                <a:ext uri="{FF2B5EF4-FFF2-40B4-BE49-F238E27FC236}">
                  <a16:creationId xmlns:a16="http://schemas.microsoft.com/office/drawing/2014/main" id="{3D41EECD-8A12-4938-BE5F-75B457646048}"/>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36" name="Shape 3612">
              <a:extLst>
                <a:ext uri="{FF2B5EF4-FFF2-40B4-BE49-F238E27FC236}">
                  <a16:creationId xmlns:a16="http://schemas.microsoft.com/office/drawing/2014/main" id="{13302EB9-2D8F-4B4B-8094-ED3ABCE7DED8}"/>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37" name="Gruppieren 36">
            <a:extLst>
              <a:ext uri="{FF2B5EF4-FFF2-40B4-BE49-F238E27FC236}">
                <a16:creationId xmlns:a16="http://schemas.microsoft.com/office/drawing/2014/main" id="{57175B66-808C-4513-9468-D8FE0F65BB14}"/>
              </a:ext>
            </a:extLst>
          </p:cNvPr>
          <p:cNvGrpSpPr/>
          <p:nvPr/>
        </p:nvGrpSpPr>
        <p:grpSpPr>
          <a:xfrm>
            <a:off x="1127448" y="4149081"/>
            <a:ext cx="719263" cy="720079"/>
            <a:chOff x="1019175" y="2467728"/>
            <a:chExt cx="818319" cy="818319"/>
          </a:xfrm>
        </p:grpSpPr>
        <p:sp>
          <p:nvSpPr>
            <p:cNvPr id="38" name="Oval 32">
              <a:extLst>
                <a:ext uri="{FF2B5EF4-FFF2-40B4-BE49-F238E27FC236}">
                  <a16:creationId xmlns:a16="http://schemas.microsoft.com/office/drawing/2014/main" id="{53B2D800-F80F-448F-B5F7-176A3471C8E3}"/>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39" name="Shape 3612">
              <a:extLst>
                <a:ext uri="{FF2B5EF4-FFF2-40B4-BE49-F238E27FC236}">
                  <a16:creationId xmlns:a16="http://schemas.microsoft.com/office/drawing/2014/main" id="{E629E45F-F9F9-4727-B8C8-165F8D04DB7E}"/>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0" name="Gruppieren 39">
            <a:extLst>
              <a:ext uri="{FF2B5EF4-FFF2-40B4-BE49-F238E27FC236}">
                <a16:creationId xmlns:a16="http://schemas.microsoft.com/office/drawing/2014/main" id="{A27AFA70-96B5-4DA0-A1B2-10669A388B6F}"/>
              </a:ext>
            </a:extLst>
          </p:cNvPr>
          <p:cNvGrpSpPr/>
          <p:nvPr/>
        </p:nvGrpSpPr>
        <p:grpSpPr>
          <a:xfrm>
            <a:off x="6240833" y="5157192"/>
            <a:ext cx="719263" cy="720079"/>
            <a:chOff x="1019175" y="2467728"/>
            <a:chExt cx="818319" cy="818319"/>
          </a:xfrm>
        </p:grpSpPr>
        <p:sp>
          <p:nvSpPr>
            <p:cNvPr id="41" name="Oval 32">
              <a:extLst>
                <a:ext uri="{FF2B5EF4-FFF2-40B4-BE49-F238E27FC236}">
                  <a16:creationId xmlns:a16="http://schemas.microsoft.com/office/drawing/2014/main" id="{F5B8BE00-694C-4C14-BC09-621AE28CA050}"/>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42" name="Shape 3612">
              <a:extLst>
                <a:ext uri="{FF2B5EF4-FFF2-40B4-BE49-F238E27FC236}">
                  <a16:creationId xmlns:a16="http://schemas.microsoft.com/office/drawing/2014/main" id="{C2A52A36-CD93-47D8-B856-1645654C04F2}"/>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3" name="Gruppieren 42">
            <a:extLst>
              <a:ext uri="{FF2B5EF4-FFF2-40B4-BE49-F238E27FC236}">
                <a16:creationId xmlns:a16="http://schemas.microsoft.com/office/drawing/2014/main" id="{8785B6CD-45C5-4AC6-8FB0-3370D402C046}"/>
              </a:ext>
            </a:extLst>
          </p:cNvPr>
          <p:cNvGrpSpPr/>
          <p:nvPr/>
        </p:nvGrpSpPr>
        <p:grpSpPr>
          <a:xfrm>
            <a:off x="6240833" y="3933057"/>
            <a:ext cx="719263" cy="720079"/>
            <a:chOff x="1019175" y="2467728"/>
            <a:chExt cx="818319" cy="818319"/>
          </a:xfrm>
        </p:grpSpPr>
        <p:sp>
          <p:nvSpPr>
            <p:cNvPr id="44" name="Oval 32">
              <a:extLst>
                <a:ext uri="{FF2B5EF4-FFF2-40B4-BE49-F238E27FC236}">
                  <a16:creationId xmlns:a16="http://schemas.microsoft.com/office/drawing/2014/main" id="{7784B836-DCF9-4A91-8CB7-A6CE0F26D46D}"/>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45" name="Shape 3612">
              <a:extLst>
                <a:ext uri="{FF2B5EF4-FFF2-40B4-BE49-F238E27FC236}">
                  <a16:creationId xmlns:a16="http://schemas.microsoft.com/office/drawing/2014/main" id="{2E4EEF08-43A7-4A07-B0AF-066CE6820B27}"/>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6" name="Gruppieren 45">
            <a:extLst>
              <a:ext uri="{FF2B5EF4-FFF2-40B4-BE49-F238E27FC236}">
                <a16:creationId xmlns:a16="http://schemas.microsoft.com/office/drawing/2014/main" id="{BB0BCAF2-1938-4669-947B-EF135192C0F4}"/>
              </a:ext>
            </a:extLst>
          </p:cNvPr>
          <p:cNvGrpSpPr/>
          <p:nvPr/>
        </p:nvGrpSpPr>
        <p:grpSpPr>
          <a:xfrm>
            <a:off x="6195056" y="2492897"/>
            <a:ext cx="719263" cy="720079"/>
            <a:chOff x="1019175" y="2467728"/>
            <a:chExt cx="818319" cy="818319"/>
          </a:xfrm>
        </p:grpSpPr>
        <p:sp>
          <p:nvSpPr>
            <p:cNvPr id="47" name="Oval 32">
              <a:extLst>
                <a:ext uri="{FF2B5EF4-FFF2-40B4-BE49-F238E27FC236}">
                  <a16:creationId xmlns:a16="http://schemas.microsoft.com/office/drawing/2014/main" id="{9900B627-5FD1-427D-8060-9B89C3738332}"/>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48" name="Shape 3612">
              <a:extLst>
                <a:ext uri="{FF2B5EF4-FFF2-40B4-BE49-F238E27FC236}">
                  <a16:creationId xmlns:a16="http://schemas.microsoft.com/office/drawing/2014/main" id="{27F091C0-4889-47AC-83F8-0D10B3A7C782}"/>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spTree>
    <p:extLst>
      <p:ext uri="{BB962C8B-B14F-4D97-AF65-F5344CB8AC3E}">
        <p14:creationId xmlns:p14="http://schemas.microsoft.com/office/powerpoint/2010/main" val="8229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8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1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1+#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4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14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1+#ppt_w/2"/>
                                          </p:val>
                                        </p:tav>
                                        <p:tav tm="100000">
                                          <p:val>
                                            <p:strVal val="#ppt_x"/>
                                          </p:val>
                                        </p:tav>
                                      </p:tavLst>
                                    </p:anim>
                                    <p:anim calcmode="lin" valueType="num">
                                      <p:cBhvr additive="base">
                                        <p:cTn id="24"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7A1A7D2-B4D5-754F-BFAE-05C1827671FA}"/>
              </a:ext>
            </a:extLst>
          </p:cNvPr>
          <p:cNvSpPr txBox="1">
            <a:spLocks/>
          </p:cNvSpPr>
          <p:nvPr/>
        </p:nvSpPr>
        <p:spPr>
          <a:xfrm>
            <a:off x="1018800" y="1311539"/>
            <a:ext cx="10162346" cy="1249845"/>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e-CH"/>
              <a:t>Anlage</a:t>
            </a:r>
            <a:r>
              <a:rPr lang="en-US">
                <a:solidFill>
                  <a:schemeClr val="accent1"/>
                </a:solidFill>
              </a:rPr>
              <a:t>klassen</a:t>
            </a:r>
          </a:p>
          <a:p>
            <a:pPr algn="ctr">
              <a:lnSpc>
                <a:spcPct val="200000"/>
              </a:lnSpc>
            </a:pPr>
            <a:r>
              <a:rPr lang="de-DE" sz="1200" b="0" cap="none" spc="0">
                <a:latin typeface="+mn-lt"/>
                <a:ea typeface="+mn-ea"/>
                <a:cs typeface="+mn-cs"/>
              </a:rPr>
              <a:t>Investitionen können in folgende Anlageobjekte erfolgen:</a:t>
            </a:r>
            <a:endParaRPr lang="de-DE" sz="3200"/>
          </a:p>
          <a:p>
            <a:pPr algn="ctr"/>
            <a:endParaRPr lang="en-US">
              <a:solidFill>
                <a:schemeClr val="accent1"/>
              </a:solidFill>
            </a:endParaRPr>
          </a:p>
        </p:txBody>
      </p:sp>
      <p:sp>
        <p:nvSpPr>
          <p:cNvPr id="20" name="TextBox 4">
            <a:extLst>
              <a:ext uri="{FF2B5EF4-FFF2-40B4-BE49-F238E27FC236}">
                <a16:creationId xmlns:a16="http://schemas.microsoft.com/office/drawing/2014/main" id="{F3095E65-3604-CE44-874B-BCE03C0FF113}"/>
              </a:ext>
            </a:extLst>
          </p:cNvPr>
          <p:cNvSpPr txBox="1"/>
          <p:nvPr/>
        </p:nvSpPr>
        <p:spPr>
          <a:xfrm>
            <a:off x="1020761" y="3433727"/>
            <a:ext cx="2023534" cy="229871"/>
          </a:xfrm>
          <a:prstGeom prst="rect">
            <a:avLst/>
          </a:prstGeom>
          <a:noFill/>
        </p:spPr>
        <p:txBody>
          <a:bodyPr wrap="square" lIns="0" rIns="0" rtlCol="0">
            <a:spAutoFit/>
          </a:bodyPr>
          <a:lstStyle/>
          <a:p>
            <a:pPr>
              <a:lnSpc>
                <a:spcPct val="70000"/>
              </a:lnSpc>
            </a:pPr>
            <a:r>
              <a:rPr lang="en-US" sz="1200" b="1">
                <a:solidFill>
                  <a:schemeClr val="accent1"/>
                </a:solidFill>
                <a:latin typeface="Calibri" panose="020F0502020204030204" pitchFamily="34" charset="0"/>
                <a:ea typeface="Open Sans" charset="0"/>
                <a:cs typeface="Calibri" panose="020F0502020204030204" pitchFamily="34" charset="0"/>
              </a:rPr>
              <a:t>Wohnliegenschaften</a:t>
            </a:r>
          </a:p>
        </p:txBody>
      </p:sp>
      <p:pic>
        <p:nvPicPr>
          <p:cNvPr id="30" name="Grafik 29">
            <a:extLst>
              <a:ext uri="{FF2B5EF4-FFF2-40B4-BE49-F238E27FC236}">
                <a16:creationId xmlns:a16="http://schemas.microsoft.com/office/drawing/2014/main" id="{5FA13AC0-E58D-674B-8BA8-4550DEA7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96" y="2801249"/>
            <a:ext cx="540000" cy="540000"/>
          </a:xfrm>
          <a:prstGeom prst="rect">
            <a:avLst/>
          </a:prstGeom>
        </p:spPr>
      </p:pic>
      <p:sp>
        <p:nvSpPr>
          <p:cNvPr id="5" name="TextBox 15">
            <a:extLst>
              <a:ext uri="{FF2B5EF4-FFF2-40B4-BE49-F238E27FC236}">
                <a16:creationId xmlns:a16="http://schemas.microsoft.com/office/drawing/2014/main" id="{B9927C42-83BC-7F45-A4B2-FAE6E0E803F0}"/>
              </a:ext>
            </a:extLst>
          </p:cNvPr>
          <p:cNvSpPr txBox="1"/>
          <p:nvPr/>
        </p:nvSpPr>
        <p:spPr>
          <a:xfrm>
            <a:off x="1019176" y="4828817"/>
            <a:ext cx="2886179" cy="461665"/>
          </a:xfrm>
          <a:prstGeom prst="rect">
            <a:avLst/>
          </a:prstGeom>
          <a:noFill/>
        </p:spPr>
        <p:txBody>
          <a:bodyPr wrap="square" lIns="0" rIns="0" rtlCol="0">
            <a:spAutoFit/>
          </a:bodyPr>
          <a:lstStyle/>
          <a:p>
            <a:r>
              <a:rPr lang="en-US" sz="1200" b="1">
                <a:solidFill>
                  <a:schemeClr val="accent1"/>
                </a:solidFill>
                <a:latin typeface="Calibri" panose="020F0502020204030204" pitchFamily="34" charset="0"/>
                <a:ea typeface="Open Sans" charset="0"/>
                <a:cs typeface="Calibri" panose="020F0502020204030204" pitchFamily="34" charset="0"/>
              </a:rPr>
              <a:t>Liegenschaften mit </a:t>
            </a:r>
          </a:p>
          <a:p>
            <a:r>
              <a:rPr lang="en-US" sz="1200" b="1">
                <a:solidFill>
                  <a:schemeClr val="accent1"/>
                </a:solidFill>
                <a:latin typeface="Calibri" panose="020F0502020204030204" pitchFamily="34" charset="0"/>
                <a:ea typeface="Open Sans" charset="0"/>
                <a:cs typeface="Calibri" panose="020F0502020204030204" pitchFamily="34" charset="0"/>
              </a:rPr>
              <a:t>Wohncharakter </a:t>
            </a:r>
          </a:p>
        </p:txBody>
      </p:sp>
      <p:sp>
        <p:nvSpPr>
          <p:cNvPr id="6" name="TextBox 19">
            <a:extLst>
              <a:ext uri="{FF2B5EF4-FFF2-40B4-BE49-F238E27FC236}">
                <a16:creationId xmlns:a16="http://schemas.microsoft.com/office/drawing/2014/main" id="{26EFC262-7C12-5441-A6C7-670E1B604218}"/>
              </a:ext>
            </a:extLst>
          </p:cNvPr>
          <p:cNvSpPr txBox="1"/>
          <p:nvPr/>
        </p:nvSpPr>
        <p:spPr>
          <a:xfrm>
            <a:off x="1019178" y="5250765"/>
            <a:ext cx="2268510" cy="707886"/>
          </a:xfrm>
          <a:prstGeom prst="rect">
            <a:avLst/>
          </a:prstGeom>
          <a:noFill/>
        </p:spPr>
        <p:txBody>
          <a:bodyPr wrap="square" lIns="0" rIns="0" rtlCol="0">
            <a:spAutoFit/>
          </a:bodyPr>
          <a:lstStyle/>
          <a:p>
            <a:r>
              <a:rPr lang="en-US" sz="1000"/>
              <a:t>(z. B. Wohnen im Alter, Studentenwohnen, </a:t>
            </a:r>
            <a:br>
              <a:rPr lang="en-US" sz="1000"/>
            </a:br>
            <a:r>
              <a:rPr lang="en-US" sz="1000"/>
              <a:t>Serviced Apartments, Gesundheits-immobilien); keine Investitionen in Betreibergesellschaften</a:t>
            </a:r>
          </a:p>
        </p:txBody>
      </p:sp>
      <p:pic>
        <p:nvPicPr>
          <p:cNvPr id="33" name="Grafik 32">
            <a:extLst>
              <a:ext uri="{FF2B5EF4-FFF2-40B4-BE49-F238E27FC236}">
                <a16:creationId xmlns:a16="http://schemas.microsoft.com/office/drawing/2014/main" id="{FE8B4A76-850D-C748-95B4-B8312CD1E9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2429" y="4185899"/>
            <a:ext cx="540000" cy="540000"/>
          </a:xfrm>
          <a:prstGeom prst="rect">
            <a:avLst/>
          </a:prstGeom>
        </p:spPr>
      </p:pic>
      <p:sp>
        <p:nvSpPr>
          <p:cNvPr id="24" name="TextBox 5">
            <a:extLst>
              <a:ext uri="{FF2B5EF4-FFF2-40B4-BE49-F238E27FC236}">
                <a16:creationId xmlns:a16="http://schemas.microsoft.com/office/drawing/2014/main" id="{CE2FAAB7-1807-1B4E-BD29-BE14F39FBF44}"/>
              </a:ext>
            </a:extLst>
          </p:cNvPr>
          <p:cNvSpPr txBox="1"/>
          <p:nvPr/>
        </p:nvSpPr>
        <p:spPr>
          <a:xfrm>
            <a:off x="3632830" y="4826877"/>
            <a:ext cx="2915048" cy="461665"/>
          </a:xfrm>
          <a:prstGeom prst="rect">
            <a:avLst/>
          </a:prstGeom>
          <a:noFill/>
        </p:spPr>
        <p:txBody>
          <a:bodyPr wrap="square" lIns="0" rIns="0" rtlCol="0">
            <a:spAutoFit/>
          </a:bodyPr>
          <a:lstStyle/>
          <a:p>
            <a:r>
              <a:rPr lang="en-US" sz="1200" b="1">
                <a:solidFill>
                  <a:schemeClr val="accent1"/>
                </a:solidFill>
                <a:latin typeface="Calibri" panose="020F0502020204030204" pitchFamily="34" charset="0"/>
                <a:ea typeface="Open Sans" charset="0"/>
                <a:cs typeface="Calibri" panose="020F0502020204030204" pitchFamily="34" charset="0"/>
              </a:rPr>
              <a:t>Kommerziell genutzte </a:t>
            </a:r>
            <a:br>
              <a:rPr lang="en-US" sz="1200" b="1">
                <a:solidFill>
                  <a:schemeClr val="accent1"/>
                </a:solidFill>
                <a:latin typeface="Calibri" panose="020F0502020204030204" pitchFamily="34" charset="0"/>
                <a:ea typeface="Open Sans" charset="0"/>
                <a:cs typeface="Calibri" panose="020F0502020204030204" pitchFamily="34" charset="0"/>
              </a:rPr>
            </a:br>
            <a:r>
              <a:rPr lang="en-US" sz="1200" b="1">
                <a:solidFill>
                  <a:schemeClr val="accent1"/>
                </a:solidFill>
                <a:latin typeface="Calibri" panose="020F0502020204030204" pitchFamily="34" charset="0"/>
                <a:ea typeface="Open Sans" charset="0"/>
                <a:cs typeface="Calibri" panose="020F0502020204030204" pitchFamily="34" charset="0"/>
              </a:rPr>
              <a:t>Liegenschaften </a:t>
            </a:r>
          </a:p>
        </p:txBody>
      </p:sp>
      <p:sp>
        <p:nvSpPr>
          <p:cNvPr id="25" name="TextBox 14">
            <a:extLst>
              <a:ext uri="{FF2B5EF4-FFF2-40B4-BE49-F238E27FC236}">
                <a16:creationId xmlns:a16="http://schemas.microsoft.com/office/drawing/2014/main" id="{5B313CE5-91B3-1D42-9517-AEDE03761DD5}"/>
              </a:ext>
            </a:extLst>
          </p:cNvPr>
          <p:cNvSpPr txBox="1"/>
          <p:nvPr/>
        </p:nvSpPr>
        <p:spPr>
          <a:xfrm>
            <a:off x="3632830" y="5269462"/>
            <a:ext cx="2268000" cy="553998"/>
          </a:xfrm>
          <a:prstGeom prst="rect">
            <a:avLst/>
          </a:prstGeom>
          <a:noFill/>
        </p:spPr>
        <p:txBody>
          <a:bodyPr wrap="square" lIns="0" rIns="0" rtlCol="0">
            <a:spAutoFit/>
          </a:bodyPr>
          <a:lstStyle/>
          <a:p>
            <a:r>
              <a:rPr lang="de-CH" sz="1000"/>
              <a:t>(z. B. Büro, Retail, Gewerbe, Beherbergung, Logistik) – allerdings nur selektiv wegen der Corona-Krise</a:t>
            </a:r>
          </a:p>
        </p:txBody>
      </p:sp>
      <p:pic>
        <p:nvPicPr>
          <p:cNvPr id="35" name="Grafik 34">
            <a:extLst>
              <a:ext uri="{FF2B5EF4-FFF2-40B4-BE49-F238E27FC236}">
                <a16:creationId xmlns:a16="http://schemas.microsoft.com/office/drawing/2014/main" id="{0FD2717D-7B77-2F40-AA89-B0055F4291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00225" y="4224003"/>
            <a:ext cx="540000" cy="540000"/>
          </a:xfrm>
          <a:prstGeom prst="rect">
            <a:avLst/>
          </a:prstGeom>
        </p:spPr>
      </p:pic>
      <p:sp>
        <p:nvSpPr>
          <p:cNvPr id="16" name="TextBox 16">
            <a:extLst>
              <a:ext uri="{FF2B5EF4-FFF2-40B4-BE49-F238E27FC236}">
                <a16:creationId xmlns:a16="http://schemas.microsoft.com/office/drawing/2014/main" id="{7E464E58-7E03-3F42-A57C-BA769BF0E590}"/>
              </a:ext>
            </a:extLst>
          </p:cNvPr>
          <p:cNvSpPr txBox="1"/>
          <p:nvPr/>
        </p:nvSpPr>
        <p:spPr>
          <a:xfrm>
            <a:off x="3632830" y="3389960"/>
            <a:ext cx="2689083" cy="646331"/>
          </a:xfrm>
          <a:prstGeom prst="rect">
            <a:avLst/>
          </a:prstGeom>
          <a:noFill/>
        </p:spPr>
        <p:txBody>
          <a:bodyPr wrap="square" lIns="0" rIns="0" rtlCol="0">
            <a:spAutoFit/>
          </a:bodyPr>
          <a:lstStyle/>
          <a:p>
            <a:r>
              <a:rPr lang="en-US" sz="1200" b="1" err="1">
                <a:solidFill>
                  <a:schemeClr val="accent1"/>
                </a:solidFill>
                <a:latin typeface="Calibri" panose="020F0502020204030204" pitchFamily="34" charset="0"/>
                <a:ea typeface="Open Sans" charset="0"/>
                <a:cs typeface="Calibri" panose="020F0502020204030204" pitchFamily="34" charset="0"/>
              </a:rPr>
              <a:t>Gemischt genutzte </a:t>
            </a:r>
            <a:br>
              <a:rPr lang="en-US" sz="1200" b="1" err="1">
                <a:solidFill>
                  <a:schemeClr val="accent1"/>
                </a:solidFill>
                <a:latin typeface="Calibri" panose="020F0502020204030204" pitchFamily="34" charset="0"/>
                <a:ea typeface="Open Sans" charset="0"/>
                <a:cs typeface="Calibri" panose="020F0502020204030204" pitchFamily="34" charset="0"/>
              </a:rPr>
            </a:br>
            <a:r>
              <a:rPr lang="en-US" sz="1200" b="1" err="1">
                <a:solidFill>
                  <a:schemeClr val="accent1"/>
                </a:solidFill>
                <a:latin typeface="Calibri" panose="020F0502020204030204" pitchFamily="34" charset="0"/>
                <a:ea typeface="Open Sans" charset="0"/>
                <a:cs typeface="Calibri" panose="020F0502020204030204" pitchFamily="34" charset="0"/>
              </a:rPr>
              <a:t>Liegenschaften</a:t>
            </a:r>
          </a:p>
          <a:p>
            <a:endParaRPr lang="en-US" sz="1200" b="1" err="1">
              <a:latin typeface="Calibri" panose="020F0502020204030204" pitchFamily="34" charset="0"/>
              <a:ea typeface="Open Sans" charset="0"/>
              <a:cs typeface="Calibri" panose="020F0502020204030204" pitchFamily="34" charset="0"/>
            </a:endParaRPr>
          </a:p>
        </p:txBody>
      </p:sp>
      <p:pic>
        <p:nvPicPr>
          <p:cNvPr id="40" name="Grafik 39">
            <a:extLst>
              <a:ext uri="{FF2B5EF4-FFF2-40B4-BE49-F238E27FC236}">
                <a16:creationId xmlns:a16="http://schemas.microsoft.com/office/drawing/2014/main" id="{AD168D5F-FBA4-9745-8B05-4980ABB5CF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098" y="2742662"/>
            <a:ext cx="540000" cy="540000"/>
          </a:xfrm>
          <a:prstGeom prst="rect">
            <a:avLst/>
          </a:prstGeom>
        </p:spPr>
      </p:pic>
      <p:sp>
        <p:nvSpPr>
          <p:cNvPr id="9" name="TextBox 21">
            <a:extLst>
              <a:ext uri="{FF2B5EF4-FFF2-40B4-BE49-F238E27FC236}">
                <a16:creationId xmlns:a16="http://schemas.microsoft.com/office/drawing/2014/main" id="{1299EA91-F503-1942-81CB-DA6486739BA2}"/>
              </a:ext>
            </a:extLst>
          </p:cNvPr>
          <p:cNvSpPr txBox="1"/>
          <p:nvPr/>
        </p:nvSpPr>
        <p:spPr>
          <a:xfrm>
            <a:off x="6096000" y="3389959"/>
            <a:ext cx="2128739" cy="646331"/>
          </a:xfrm>
          <a:prstGeom prst="rect">
            <a:avLst/>
          </a:prstGeom>
          <a:noFill/>
        </p:spPr>
        <p:txBody>
          <a:bodyPr wrap="square" lIns="0" rIns="0" rtlCol="0">
            <a:spAutoFit/>
          </a:bodyPr>
          <a:lstStyle/>
          <a:p>
            <a:r>
              <a:rPr lang="en-US" sz="1200" b="1">
                <a:solidFill>
                  <a:schemeClr val="accent1"/>
                </a:solidFill>
                <a:latin typeface="Calibri" panose="020F0502020204030204" pitchFamily="34" charset="0"/>
                <a:ea typeface="Open Sans" charset="0"/>
                <a:cs typeface="Calibri" panose="020F0502020204030204" pitchFamily="34" charset="0"/>
              </a:rPr>
              <a:t>Liegenschaften mit Sanierungs-, Umnutzungs- oder Entwicklungspotential</a:t>
            </a:r>
          </a:p>
        </p:txBody>
      </p:sp>
      <p:pic>
        <p:nvPicPr>
          <p:cNvPr id="51" name="Grafik 50">
            <a:extLst>
              <a:ext uri="{FF2B5EF4-FFF2-40B4-BE49-F238E27FC236}">
                <a16:creationId xmlns:a16="http://schemas.microsoft.com/office/drawing/2014/main" id="{D6FD397D-586D-3945-A323-E10E2CE803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76342" y="2836196"/>
            <a:ext cx="471536" cy="471536"/>
          </a:xfrm>
          <a:prstGeom prst="rect">
            <a:avLst/>
          </a:prstGeom>
        </p:spPr>
      </p:pic>
      <p:sp>
        <p:nvSpPr>
          <p:cNvPr id="59" name="Rectangle 34">
            <a:extLst>
              <a:ext uri="{FF2B5EF4-FFF2-40B4-BE49-F238E27FC236}">
                <a16:creationId xmlns:a16="http://schemas.microsoft.com/office/drawing/2014/main" id="{69644894-64B8-1F4B-B2F1-0F7F7959DB5E}"/>
              </a:ext>
            </a:extLst>
          </p:cNvPr>
          <p:cNvSpPr/>
          <p:nvPr/>
        </p:nvSpPr>
        <p:spPr>
          <a:xfrm>
            <a:off x="1019175" y="1403394"/>
            <a:ext cx="2023534" cy="703231"/>
          </a:xfrm>
          <a:prstGeom prst="rect">
            <a:avLst/>
          </a:prstGeom>
          <a:solidFill>
            <a:schemeClr val="accent1"/>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1000"/>
              </a:spcBef>
            </a:pPr>
            <a:r>
              <a:rPr lang="en-US" sz="1400" b="1">
                <a:solidFill>
                  <a:srgbClr val="FFFFFF"/>
                </a:solidFill>
              </a:rPr>
              <a:t>Bestandsliegenschaften</a:t>
            </a:r>
          </a:p>
        </p:txBody>
      </p:sp>
      <p:sp>
        <p:nvSpPr>
          <p:cNvPr id="60" name="Rectangle 34">
            <a:extLst>
              <a:ext uri="{FF2B5EF4-FFF2-40B4-BE49-F238E27FC236}">
                <a16:creationId xmlns:a16="http://schemas.microsoft.com/office/drawing/2014/main" id="{FAB0A09A-8120-E34C-A594-CC6FE83BDA0F}"/>
              </a:ext>
            </a:extLst>
          </p:cNvPr>
          <p:cNvSpPr/>
          <p:nvPr/>
        </p:nvSpPr>
        <p:spPr>
          <a:xfrm>
            <a:off x="9148567" y="1403394"/>
            <a:ext cx="2023534" cy="703231"/>
          </a:xfrm>
          <a:prstGeom prst="rect">
            <a:avLst/>
          </a:prstGeom>
          <a:solidFill>
            <a:schemeClr val="accent5"/>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1000"/>
              </a:spcBef>
            </a:pPr>
            <a:r>
              <a:rPr lang="en-US" sz="1400" b="1">
                <a:solidFill>
                  <a:srgbClr val="FFFFFF"/>
                </a:solidFill>
              </a:rPr>
              <a:t>Neubau- und Entwicklungsprojekte</a:t>
            </a:r>
          </a:p>
        </p:txBody>
      </p:sp>
      <p:sp>
        <p:nvSpPr>
          <p:cNvPr id="62" name="TextBox 4">
            <a:extLst>
              <a:ext uri="{FF2B5EF4-FFF2-40B4-BE49-F238E27FC236}">
                <a16:creationId xmlns:a16="http://schemas.microsoft.com/office/drawing/2014/main" id="{CBF8FEE7-14F2-8F4C-B5FF-B0BCA8F06924}"/>
              </a:ext>
            </a:extLst>
          </p:cNvPr>
          <p:cNvSpPr txBox="1"/>
          <p:nvPr/>
        </p:nvSpPr>
        <p:spPr>
          <a:xfrm>
            <a:off x="9163117" y="3389959"/>
            <a:ext cx="2023534" cy="461665"/>
          </a:xfrm>
          <a:prstGeom prst="rect">
            <a:avLst/>
          </a:prstGeom>
          <a:noFill/>
        </p:spPr>
        <p:txBody>
          <a:bodyPr wrap="square" lIns="0" rIns="0" rtlCol="0">
            <a:spAutoFit/>
          </a:bodyPr>
          <a:lstStyle/>
          <a:p>
            <a:r>
              <a:rPr lang="en-US" sz="1200" b="1">
                <a:solidFill>
                  <a:schemeClr val="accent5"/>
                </a:solidFill>
                <a:latin typeface="Calibri" panose="020F0502020204030204" pitchFamily="34" charset="0"/>
                <a:ea typeface="Open Sans" charset="0"/>
                <a:cs typeface="Calibri" panose="020F0502020204030204" pitchFamily="34" charset="0"/>
              </a:rPr>
              <a:t>Bewilligte Neubau- und Entwicklungsprojekte</a:t>
            </a:r>
          </a:p>
        </p:txBody>
      </p:sp>
      <p:pic>
        <p:nvPicPr>
          <p:cNvPr id="63" name="Grafik 62">
            <a:extLst>
              <a:ext uri="{FF2B5EF4-FFF2-40B4-BE49-F238E27FC236}">
                <a16:creationId xmlns:a16="http://schemas.microsoft.com/office/drawing/2014/main" id="{746CFA2F-2CE7-5E46-94FA-3726C9E2B55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91380" y="2742662"/>
            <a:ext cx="540000" cy="540000"/>
          </a:xfrm>
          <a:prstGeom prst="rect">
            <a:avLst/>
          </a:prstGeom>
        </p:spPr>
      </p:pic>
      <p:sp>
        <p:nvSpPr>
          <p:cNvPr id="64" name="TextBox 15">
            <a:extLst>
              <a:ext uri="{FF2B5EF4-FFF2-40B4-BE49-F238E27FC236}">
                <a16:creationId xmlns:a16="http://schemas.microsoft.com/office/drawing/2014/main" id="{3507B50C-09DF-F840-8E26-9413B08A8EFA}"/>
              </a:ext>
            </a:extLst>
          </p:cNvPr>
          <p:cNvSpPr txBox="1"/>
          <p:nvPr/>
        </p:nvSpPr>
        <p:spPr>
          <a:xfrm>
            <a:off x="9161532" y="4826878"/>
            <a:ext cx="2886179" cy="461665"/>
          </a:xfrm>
          <a:prstGeom prst="rect">
            <a:avLst/>
          </a:prstGeom>
          <a:noFill/>
        </p:spPr>
        <p:txBody>
          <a:bodyPr wrap="square" lIns="0" rIns="0" rtlCol="0">
            <a:spAutoFit/>
          </a:bodyPr>
          <a:lstStyle/>
          <a:p>
            <a:r>
              <a:rPr lang="en-US" sz="1200" b="1">
                <a:solidFill>
                  <a:schemeClr val="accent5"/>
                </a:solidFill>
                <a:latin typeface="Calibri" panose="020F0502020204030204" pitchFamily="34" charset="0"/>
                <a:ea typeface="Open Sans" charset="0"/>
                <a:cs typeface="Calibri" panose="020F0502020204030204" pitchFamily="34" charset="0"/>
              </a:rPr>
              <a:t>Bewilligungsfähige Neubau- </a:t>
            </a:r>
            <a:br>
              <a:rPr lang="en-US" sz="1200" b="1">
                <a:solidFill>
                  <a:schemeClr val="accent5"/>
                </a:solidFill>
                <a:latin typeface="Calibri" panose="020F0502020204030204" pitchFamily="34" charset="0"/>
                <a:ea typeface="Open Sans" charset="0"/>
                <a:cs typeface="Calibri" panose="020F0502020204030204" pitchFamily="34" charset="0"/>
              </a:rPr>
            </a:br>
            <a:r>
              <a:rPr lang="en-US" sz="1200" b="1">
                <a:solidFill>
                  <a:schemeClr val="accent5"/>
                </a:solidFill>
                <a:latin typeface="Calibri" panose="020F0502020204030204" pitchFamily="34" charset="0"/>
                <a:ea typeface="Open Sans" charset="0"/>
                <a:cs typeface="Calibri" panose="020F0502020204030204" pitchFamily="34" charset="0"/>
              </a:rPr>
              <a:t>und Entwicklungsprojekte</a:t>
            </a:r>
          </a:p>
        </p:txBody>
      </p:sp>
      <p:pic>
        <p:nvPicPr>
          <p:cNvPr id="66" name="Grafik 65">
            <a:extLst>
              <a:ext uri="{FF2B5EF4-FFF2-40B4-BE49-F238E27FC236}">
                <a16:creationId xmlns:a16="http://schemas.microsoft.com/office/drawing/2014/main" id="{BC3D1103-03FA-3B43-A200-244DCD0F1F0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61531" y="4184400"/>
            <a:ext cx="540000" cy="540000"/>
          </a:xfrm>
          <a:prstGeom prst="rect">
            <a:avLst/>
          </a:prstGeom>
        </p:spPr>
      </p:pic>
    </p:spTree>
    <p:extLst>
      <p:ext uri="{BB962C8B-B14F-4D97-AF65-F5344CB8AC3E}">
        <p14:creationId xmlns:p14="http://schemas.microsoft.com/office/powerpoint/2010/main" val="86919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par>
                                <p:cTn id="8" presetID="6" presetClass="emph" presetSubtype="0" accel="50000" decel="50000" autoRev="1" fill="hold" grpId="1" nodeType="withEffect">
                                  <p:stCondLst>
                                    <p:cond delay="0"/>
                                  </p:stCondLst>
                                  <p:childTnLst>
                                    <p:animScale>
                                      <p:cBhvr>
                                        <p:cTn id="9" dur="500" fill="hold"/>
                                        <p:tgtEl>
                                          <p:spTgt spid="59"/>
                                        </p:tgtEl>
                                      </p:cBhvr>
                                      <p:by x="110000" y="110000"/>
                                    </p:animScale>
                                  </p:childTnLst>
                                </p:cTn>
                              </p:par>
                              <p:par>
                                <p:cTn id="10" presetID="22" presetClass="entr" presetSubtype="8"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60" grpId="0" animBg="1"/>
      <p:bldP spid="6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7CEB95FE-69D9-FD44-95E9-8B11D05F10F3}"/>
              </a:ext>
            </a:extLst>
          </p:cNvPr>
          <p:cNvGraphicFramePr>
            <a:graphicFrameLocks noGrp="1"/>
          </p:cNvGraphicFramePr>
          <p:nvPr>
            <p:extLst>
              <p:ext uri="{D42A27DB-BD31-4B8C-83A1-F6EECF244321}">
                <p14:modId xmlns:p14="http://schemas.microsoft.com/office/powerpoint/2010/main" val="2230370061"/>
              </p:ext>
            </p:extLst>
          </p:nvPr>
        </p:nvGraphicFramePr>
        <p:xfrm>
          <a:off x="1019175" y="2272194"/>
          <a:ext cx="4567977" cy="3474720"/>
        </p:xfrm>
        <a:graphic>
          <a:graphicData uri="http://schemas.openxmlformats.org/drawingml/2006/table">
            <a:tbl>
              <a:tblPr firstRow="1" bandRow="1">
                <a:effectLst>
                  <a:outerShdw blurRad="762000" dist="254000" dir="5400000" algn="ctr" rotWithShape="0">
                    <a:srgbClr val="000000">
                      <a:alpha val="30000"/>
                    </a:srgbClr>
                  </a:outerShdw>
                </a:effectLst>
                <a:tableStyleId>{5C22544A-7EE6-4342-B048-85BDC9FD1C3A}</a:tableStyleId>
              </a:tblPr>
              <a:tblGrid>
                <a:gridCol w="2880000">
                  <a:extLst>
                    <a:ext uri="{9D8B030D-6E8A-4147-A177-3AD203B41FA5}">
                      <a16:colId xmlns:a16="http://schemas.microsoft.com/office/drawing/2014/main" val="4112481053"/>
                    </a:ext>
                  </a:extLst>
                </a:gridCol>
                <a:gridCol w="1687977">
                  <a:extLst>
                    <a:ext uri="{9D8B030D-6E8A-4147-A177-3AD203B41FA5}">
                      <a16:colId xmlns:a16="http://schemas.microsoft.com/office/drawing/2014/main" val="974213807"/>
                    </a:ext>
                  </a:extLst>
                </a:gridCol>
              </a:tblGrid>
              <a:tr h="0">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lang="de-CH" sz="1000" b="1" i="0" kern="1200" spc="0" noProof="0">
                          <a:solidFill>
                            <a:srgbClr val="000000"/>
                          </a:solidFill>
                          <a:latin typeface="+mn-lt"/>
                          <a:ea typeface="Roboto Medium" charset="0"/>
                          <a:cs typeface="+mn-cs"/>
                        </a:rPr>
                        <a:t>Immobilienvermögen</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de-CH" sz="1050" b="0" i="0" u="none" strike="noStrike" kern="1200" cap="none" spc="0" normalizeH="0" baseline="0" noProof="0">
                          <a:ln>
                            <a:noFill/>
                          </a:ln>
                          <a:solidFill>
                            <a:schemeClr val="tx1"/>
                          </a:solidFill>
                          <a:effectLst/>
                          <a:uLnTx/>
                          <a:uFillTx/>
                          <a:latin typeface="+mn-lt"/>
                          <a:ea typeface="+mn-ea"/>
                          <a:cs typeface="+mn-cs"/>
                        </a:rPr>
                        <a:t>CHF 120.0 Mio.</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07124748"/>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e-CH" sz="1000" b="1" i="0" kern="1200" spc="0" noProof="0">
                          <a:solidFill>
                            <a:srgbClr val="000000"/>
                          </a:solidFill>
                          <a:latin typeface="+mn-lt"/>
                          <a:ea typeface="Roboto Medium" charset="0"/>
                          <a:cs typeface="+mn-cs"/>
                        </a:rPr>
                        <a:t>Nettovermögen</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CHF 106.7 Mio.</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0695361"/>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e-CH" sz="1000" b="1" i="0" kern="1200" spc="0" noProof="0">
                          <a:solidFill>
                            <a:srgbClr val="000000"/>
                          </a:solidFill>
                          <a:latin typeface="+mn-lt"/>
                          <a:ea typeface="Roboto Medium" charset="0"/>
                          <a:cs typeface="+mn-cs"/>
                        </a:rPr>
                        <a:t>Anzahl Investoren</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28</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28336451"/>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de-CH" sz="1000" b="1" i="0" kern="1200" spc="0" noProof="0">
                          <a:solidFill>
                            <a:srgbClr val="000000"/>
                          </a:solidFill>
                          <a:latin typeface="+mn-lt"/>
                          <a:ea typeface="Roboto Medium" charset="0"/>
                          <a:cs typeface="+mn-cs"/>
                        </a:rPr>
                        <a:t>Anzahl Liegenschaften</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16</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62508741"/>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err="1">
                          <a:solidFill>
                            <a:srgbClr val="000000"/>
                          </a:solidFill>
                          <a:latin typeface="+mn-lt"/>
                          <a:ea typeface="Roboto Medium" charset="0"/>
                          <a:cs typeface="+mn-cs"/>
                        </a:rPr>
                        <a:t>Bruttorendite</a:t>
                      </a:r>
                      <a:endParaRPr lang="en-US" sz="1000" b="1" i="0" kern="1200" spc="0" noProof="0">
                        <a:solidFill>
                          <a:srgbClr val="000000"/>
                        </a:solidFill>
                        <a:latin typeface="+mn-lt"/>
                        <a:ea typeface="Roboto Medium" charset="0"/>
                        <a:cs typeface="+mn-cs"/>
                      </a:endParaRP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4.22%</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86130375"/>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err="1">
                          <a:solidFill>
                            <a:srgbClr val="000000"/>
                          </a:solidFill>
                          <a:latin typeface="+mn-lt"/>
                          <a:ea typeface="Roboto Medium" charset="0"/>
                          <a:cs typeface="+mn-cs"/>
                        </a:rPr>
                        <a:t>Anteil</a:t>
                      </a:r>
                      <a:r>
                        <a:rPr lang="en-US" sz="1000" b="1" i="0" kern="1200" spc="0" noProof="0">
                          <a:solidFill>
                            <a:srgbClr val="000000"/>
                          </a:solidFill>
                          <a:latin typeface="+mn-lt"/>
                          <a:ea typeface="Roboto Medium" charset="0"/>
                          <a:cs typeface="+mn-cs"/>
                        </a:rPr>
                        <a:t> </a:t>
                      </a:r>
                      <a:r>
                        <a:rPr lang="en-US" sz="1000" b="1" i="0" kern="1200" spc="0" noProof="0" err="1">
                          <a:solidFill>
                            <a:srgbClr val="000000"/>
                          </a:solidFill>
                          <a:latin typeface="+mn-lt"/>
                          <a:ea typeface="Roboto Medium" charset="0"/>
                          <a:cs typeface="+mn-cs"/>
                        </a:rPr>
                        <a:t>Wohnen</a:t>
                      </a:r>
                      <a:r>
                        <a:rPr lang="en-US" sz="1000" b="1" i="0" kern="1200" spc="0" noProof="0">
                          <a:solidFill>
                            <a:srgbClr val="000000"/>
                          </a:solidFill>
                          <a:latin typeface="+mn-lt"/>
                          <a:ea typeface="Roboto Medium" charset="0"/>
                          <a:cs typeface="+mn-cs"/>
                        </a:rPr>
                        <a:t> / </a:t>
                      </a:r>
                      <a:r>
                        <a:rPr lang="en-US" sz="1000" b="1" i="0" kern="1200" spc="0" noProof="0" err="1">
                          <a:solidFill>
                            <a:srgbClr val="000000"/>
                          </a:solidFill>
                          <a:latin typeface="+mn-lt"/>
                          <a:ea typeface="Roboto Medium" charset="0"/>
                          <a:cs typeface="+mn-cs"/>
                        </a:rPr>
                        <a:t>Gewerbe</a:t>
                      </a:r>
                      <a:endParaRPr lang="en-US" sz="1000" b="1" i="0" kern="1200" spc="0" noProof="0">
                        <a:solidFill>
                          <a:srgbClr val="000000"/>
                        </a:solidFill>
                        <a:latin typeface="+mn-lt"/>
                        <a:ea typeface="Roboto Medium" charset="0"/>
                        <a:cs typeface="+mn-cs"/>
                      </a:endParaRP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91% / 9%</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5020387"/>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err="1">
                          <a:solidFill>
                            <a:srgbClr val="000000"/>
                          </a:solidFill>
                          <a:latin typeface="+mn-lt"/>
                          <a:ea typeface="Roboto Medium" charset="0"/>
                          <a:cs typeface="+mn-cs"/>
                        </a:rPr>
                        <a:t>Anzahl</a:t>
                      </a:r>
                      <a:r>
                        <a:rPr lang="en-US" sz="1000" b="1" i="0" kern="1200" spc="0" noProof="0">
                          <a:solidFill>
                            <a:srgbClr val="000000"/>
                          </a:solidFill>
                          <a:latin typeface="+mn-lt"/>
                          <a:ea typeface="Roboto Medium" charset="0"/>
                          <a:cs typeface="+mn-cs"/>
                        </a:rPr>
                        <a:t> </a:t>
                      </a:r>
                      <a:r>
                        <a:rPr lang="en-US" sz="1000" b="1" i="0" kern="1200" spc="0" noProof="0" err="1">
                          <a:solidFill>
                            <a:srgbClr val="000000"/>
                          </a:solidFill>
                          <a:latin typeface="+mn-lt"/>
                          <a:ea typeface="Roboto Medium" charset="0"/>
                          <a:cs typeface="+mn-cs"/>
                        </a:rPr>
                        <a:t>Mietwohnungen</a:t>
                      </a:r>
                      <a:endParaRPr lang="en-US" sz="1000" b="1" i="0" kern="1200" spc="0" noProof="0">
                        <a:solidFill>
                          <a:srgbClr val="000000"/>
                        </a:solidFill>
                        <a:latin typeface="+mn-lt"/>
                        <a:ea typeface="Roboto Medium" charset="0"/>
                        <a:cs typeface="+mn-cs"/>
                      </a:endParaRP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274</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67472304"/>
                  </a:ext>
                </a:extLst>
              </a:tr>
              <a:tr h="0">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a:solidFill>
                            <a:srgbClr val="000000"/>
                          </a:solidFill>
                          <a:latin typeface="+mn-lt"/>
                          <a:ea typeface="Roboto Medium" charset="0"/>
                          <a:cs typeface="+mn-cs"/>
                        </a:rPr>
                        <a:t>TER ISA (GAV) per 31.12.2021</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0.74%</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34569136"/>
                  </a:ext>
                </a:extLst>
              </a:tr>
            </a:tbl>
          </a:graphicData>
        </a:graphic>
      </p:graphicFrame>
      <p:sp>
        <p:nvSpPr>
          <p:cNvPr id="2" name="Title 4">
            <a:extLst>
              <a:ext uri="{FF2B5EF4-FFF2-40B4-BE49-F238E27FC236}">
                <a16:creationId xmlns:a16="http://schemas.microsoft.com/office/drawing/2014/main" id="{898AC3EC-E2FA-0846-B66E-8722B0451AE0}"/>
              </a:ext>
            </a:extLst>
          </p:cNvPr>
          <p:cNvSpPr txBox="1">
            <a:spLocks/>
          </p:cNvSpPr>
          <p:nvPr/>
        </p:nvSpPr>
        <p:spPr>
          <a:xfrm>
            <a:off x="911424" y="946702"/>
            <a:ext cx="10153650" cy="1249845"/>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endParaRPr lang="de-CH"/>
          </a:p>
          <a:p>
            <a:r>
              <a:rPr lang="de-CH"/>
              <a:t>Kennzahlen</a:t>
            </a:r>
            <a:r>
              <a:rPr lang="en-US"/>
              <a:t> Anlagestiftung</a:t>
            </a:r>
            <a:r>
              <a:rPr lang="en-US">
                <a:solidFill>
                  <a:schemeClr val="accent1"/>
                </a:solidFill>
              </a:rPr>
              <a:t> per 30.09.2022</a:t>
            </a:r>
          </a:p>
        </p:txBody>
      </p:sp>
      <p:graphicFrame>
        <p:nvGraphicFramePr>
          <p:cNvPr id="6" name="Table 7">
            <a:extLst>
              <a:ext uri="{FF2B5EF4-FFF2-40B4-BE49-F238E27FC236}">
                <a16:creationId xmlns:a16="http://schemas.microsoft.com/office/drawing/2014/main" id="{ACCD8805-8EC1-8C4A-ABB1-70FB557E6269}"/>
              </a:ext>
            </a:extLst>
          </p:cNvPr>
          <p:cNvGraphicFramePr>
            <a:graphicFrameLocks noGrp="1"/>
          </p:cNvGraphicFramePr>
          <p:nvPr>
            <p:extLst>
              <p:ext uri="{D42A27DB-BD31-4B8C-83A1-F6EECF244321}">
                <p14:modId xmlns:p14="http://schemas.microsoft.com/office/powerpoint/2010/main" val="3979945014"/>
              </p:ext>
            </p:extLst>
          </p:nvPr>
        </p:nvGraphicFramePr>
        <p:xfrm>
          <a:off x="5998175" y="2272194"/>
          <a:ext cx="4850353" cy="3413758"/>
        </p:xfrm>
        <a:graphic>
          <a:graphicData uri="http://schemas.openxmlformats.org/drawingml/2006/table">
            <a:tbl>
              <a:tblPr firstRow="1" bandRow="1">
                <a:effectLst>
                  <a:outerShdw blurRad="762000" dist="254000" dir="5400000" algn="ctr" rotWithShape="0">
                    <a:srgbClr val="000000">
                      <a:alpha val="30000"/>
                    </a:srgbClr>
                  </a:outerShdw>
                </a:effectLst>
                <a:tableStyleId>{5C22544A-7EE6-4342-B048-85BDC9FD1C3A}</a:tableStyleId>
              </a:tblPr>
              <a:tblGrid>
                <a:gridCol w="2978145">
                  <a:extLst>
                    <a:ext uri="{9D8B030D-6E8A-4147-A177-3AD203B41FA5}">
                      <a16:colId xmlns:a16="http://schemas.microsoft.com/office/drawing/2014/main" val="823830057"/>
                    </a:ext>
                  </a:extLst>
                </a:gridCol>
                <a:gridCol w="1872208">
                  <a:extLst>
                    <a:ext uri="{9D8B030D-6E8A-4147-A177-3AD203B41FA5}">
                      <a16:colId xmlns:a16="http://schemas.microsoft.com/office/drawing/2014/main" val="1205141084"/>
                    </a:ext>
                  </a:extLst>
                </a:gridCol>
              </a:tblGrid>
              <a:tr h="597736">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a:solidFill>
                            <a:srgbClr val="000000"/>
                          </a:solidFill>
                          <a:latin typeface="+mn-lt"/>
                          <a:ea typeface="Roboto Medium" charset="0"/>
                          <a:cs typeface="+mn-cs"/>
                        </a:rPr>
                        <a:t>TER ISA (NAV) per 31.12.2021</a:t>
                      </a:r>
                    </a:p>
                  </a:txBody>
                  <a:tcPr marL="137160" marR="137160" marT="137160" marB="137160">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3594100" algn="l"/>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0.87%</a:t>
                      </a:r>
                    </a:p>
                  </a:txBody>
                  <a:tcPr marL="137160" marR="137160" marT="137160" marB="137160">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07124748"/>
                  </a:ext>
                </a:extLst>
              </a:tr>
              <a:tr h="527137">
                <a:tc>
                  <a:txBody>
                    <a:bodyPr/>
                    <a:lstStyle/>
                    <a:p>
                      <a:pPr marL="0" marR="0" lvl="0" indent="0" algn="l" defTabSz="91431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kern="1200" spc="0" noProof="0" err="1">
                          <a:solidFill>
                            <a:srgbClr val="000000"/>
                          </a:solidFill>
                          <a:latin typeface="+mn-lt"/>
                          <a:ea typeface="Roboto Medium" charset="0"/>
                          <a:cs typeface="+mn-cs"/>
                        </a:rPr>
                        <a:t>Kapitalwert</a:t>
                      </a:r>
                      <a:r>
                        <a:rPr lang="en-US" sz="1000" b="1" i="0" kern="1200" spc="0" noProof="0">
                          <a:solidFill>
                            <a:srgbClr val="000000"/>
                          </a:solidFill>
                          <a:latin typeface="+mn-lt"/>
                          <a:ea typeface="Roboto Medium" charset="0"/>
                          <a:cs typeface="+mn-cs"/>
                        </a:rPr>
                        <a:t> je </a:t>
                      </a:r>
                      <a:r>
                        <a:rPr lang="en-US" sz="1000" b="1" i="0" kern="1200" spc="0" noProof="0" err="1">
                          <a:solidFill>
                            <a:srgbClr val="000000"/>
                          </a:solidFill>
                          <a:latin typeface="+mn-lt"/>
                          <a:ea typeface="Roboto Medium" charset="0"/>
                          <a:cs typeface="+mn-cs"/>
                        </a:rPr>
                        <a:t>Anspruch</a:t>
                      </a:r>
                      <a:r>
                        <a:rPr lang="en-US" sz="1000" b="1" i="0" kern="1200" spc="0" noProof="0">
                          <a:solidFill>
                            <a:srgbClr val="000000"/>
                          </a:solidFill>
                          <a:latin typeface="+mn-lt"/>
                          <a:ea typeface="Roboto Medium" charset="0"/>
                          <a:cs typeface="+mn-cs"/>
                        </a:rPr>
                        <a:t> per Start November 2020</a:t>
                      </a: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1’000</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0695361"/>
                  </a:ext>
                </a:extLst>
              </a:tr>
              <a:tr h="4404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err="1">
                          <a:solidFill>
                            <a:srgbClr val="000000"/>
                          </a:solidFill>
                          <a:latin typeface="+mn-lt"/>
                          <a:ea typeface="Roboto Medium" charset="0"/>
                          <a:cs typeface="+mn-cs"/>
                        </a:rPr>
                        <a:t>Kapitalwert</a:t>
                      </a:r>
                      <a:r>
                        <a:rPr lang="en-US" sz="1000" b="1" i="0" kern="1200" spc="0" noProof="0">
                          <a:solidFill>
                            <a:srgbClr val="000000"/>
                          </a:solidFill>
                          <a:latin typeface="+mn-lt"/>
                          <a:ea typeface="Roboto Medium" charset="0"/>
                          <a:cs typeface="+mn-cs"/>
                        </a:rPr>
                        <a:t> je </a:t>
                      </a:r>
                      <a:r>
                        <a:rPr lang="en-US" sz="1000" b="1" i="0" kern="1200" spc="0" noProof="0" err="1">
                          <a:solidFill>
                            <a:srgbClr val="000000"/>
                          </a:solidFill>
                          <a:latin typeface="+mn-lt"/>
                          <a:ea typeface="Roboto Medium" charset="0"/>
                          <a:cs typeface="+mn-cs"/>
                        </a:rPr>
                        <a:t>Anspruch</a:t>
                      </a:r>
                      <a:r>
                        <a:rPr lang="en-US" sz="1000" b="1" i="0" kern="1200" spc="0" noProof="0">
                          <a:solidFill>
                            <a:srgbClr val="000000"/>
                          </a:solidFill>
                          <a:latin typeface="+mn-lt"/>
                          <a:ea typeface="Roboto Medium" charset="0"/>
                          <a:cs typeface="+mn-cs"/>
                        </a:rPr>
                        <a:t> per 30.09.2022</a:t>
                      </a: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1’053</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28336451"/>
                  </a:ext>
                </a:extLst>
              </a:tr>
              <a:tr h="5271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err="1">
                          <a:solidFill>
                            <a:srgbClr val="000000"/>
                          </a:solidFill>
                          <a:latin typeface="+mn-lt"/>
                          <a:ea typeface="Roboto Medium" charset="0"/>
                          <a:cs typeface="+mn-cs"/>
                        </a:rPr>
                        <a:t>Fremdfinanzierungsquote</a:t>
                      </a:r>
                      <a:endParaRPr lang="en-US" sz="1000" b="1" i="0" kern="1200" spc="0" noProof="0">
                        <a:solidFill>
                          <a:srgbClr val="000000"/>
                        </a:solidFill>
                        <a:latin typeface="+mn-lt"/>
                        <a:ea typeface="Roboto Medium" charset="0"/>
                        <a:cs typeface="+mn-cs"/>
                      </a:endParaRP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9.19%</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62508741"/>
                  </a:ext>
                </a:extLst>
              </a:tr>
              <a:tr h="4404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err="1">
                          <a:solidFill>
                            <a:srgbClr val="000000"/>
                          </a:solidFill>
                          <a:latin typeface="+mn-lt"/>
                          <a:ea typeface="Roboto Medium" charset="0"/>
                          <a:cs typeface="+mn-cs"/>
                        </a:rPr>
                        <a:t>Anlagerendite</a:t>
                      </a:r>
                      <a:r>
                        <a:rPr lang="en-US" sz="1000" b="1" i="0" kern="1200" spc="0" noProof="0">
                          <a:solidFill>
                            <a:srgbClr val="000000"/>
                          </a:solidFill>
                          <a:latin typeface="+mn-lt"/>
                          <a:ea typeface="Roboto Medium" charset="0"/>
                          <a:cs typeface="+mn-cs"/>
                        </a:rPr>
                        <a:t> per 31.12.2021</a:t>
                      </a: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3.32%</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86130375"/>
                  </a:ext>
                </a:extLst>
              </a:tr>
              <a:tr h="4404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000" b="1" i="0" kern="1200" spc="0" noProof="0" err="1">
                          <a:solidFill>
                            <a:srgbClr val="000000"/>
                          </a:solidFill>
                          <a:latin typeface="+mn-lt"/>
                          <a:ea typeface="Roboto Medium" charset="0"/>
                          <a:cs typeface="+mn-cs"/>
                        </a:rPr>
                        <a:t>Investitionsräume</a:t>
                      </a:r>
                      <a:endParaRPr lang="en-US" sz="1000" b="1" i="0" kern="1200" spc="0" noProof="0">
                        <a:solidFill>
                          <a:srgbClr val="000000"/>
                        </a:solidFill>
                        <a:latin typeface="+mn-lt"/>
                        <a:ea typeface="Roboto Medium" charset="0"/>
                        <a:cs typeface="+mn-cs"/>
                      </a:endParaRP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chemeClr val="tx1"/>
                          </a:solidFill>
                          <a:effectLst/>
                          <a:uLnTx/>
                          <a:uFillTx/>
                          <a:latin typeface="+mn-lt"/>
                          <a:ea typeface="+mn-ea"/>
                          <a:cs typeface="+mn-cs"/>
                        </a:rPr>
                        <a:t>Deutschschweiz</a:t>
                      </a:r>
                      <a:r>
                        <a:rPr kumimoji="0" lang="en-US" sz="1050" b="0" i="0" u="none" strike="noStrike" kern="1200" cap="none" spc="0" normalizeH="0" baseline="0" noProof="0">
                          <a:ln>
                            <a:noFill/>
                          </a:ln>
                          <a:solidFill>
                            <a:schemeClr val="tx1"/>
                          </a:solidFill>
                          <a:effectLst/>
                          <a:uLnTx/>
                          <a:uFillTx/>
                          <a:latin typeface="+mn-lt"/>
                          <a:ea typeface="+mn-ea"/>
                          <a:cs typeface="+mn-cs"/>
                        </a:rPr>
                        <a:t> &amp; Tessin</a:t>
                      </a: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67472304"/>
                  </a:ext>
                </a:extLst>
              </a:tr>
              <a:tr h="440437">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lang="en-US" sz="1000" b="1" i="0" kern="1200" spc="0" noProof="0">
                        <a:solidFill>
                          <a:srgbClr val="000000"/>
                        </a:solidFill>
                        <a:latin typeface="+mn-lt"/>
                        <a:ea typeface="Roboto Medium" charset="0"/>
                        <a:cs typeface="+mn-cs"/>
                      </a:endParaRPr>
                    </a:p>
                  </a:txBody>
                  <a:tcPr marL="137160" marR="137160" marT="137160" marB="137160" anchor="ctr">
                    <a:lnL w="12700" cap="flat" cmpd="sng" algn="ctr">
                      <a:solidFill>
                        <a:schemeClr val="tx1">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6350" cap="flat" cmpd="sng" algn="ctr">
                      <a:solidFill>
                        <a:schemeClr val="bg1"/>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34569136"/>
                  </a:ext>
                </a:extLst>
              </a:tr>
            </a:tbl>
          </a:graphicData>
        </a:graphic>
      </p:graphicFrame>
      <p:cxnSp>
        <p:nvCxnSpPr>
          <p:cNvPr id="7" name="Straight Connector 4">
            <a:extLst>
              <a:ext uri="{FF2B5EF4-FFF2-40B4-BE49-F238E27FC236}">
                <a16:creationId xmlns:a16="http://schemas.microsoft.com/office/drawing/2014/main" id="{96763493-7FFB-544E-A51A-2E54040A3CCF}"/>
              </a:ext>
            </a:extLst>
          </p:cNvPr>
          <p:cNvCxnSpPr>
            <a:cxnSpLocks/>
          </p:cNvCxnSpPr>
          <p:nvPr/>
        </p:nvCxnSpPr>
        <p:spPr>
          <a:xfrm>
            <a:off x="1019175" y="2264178"/>
            <a:ext cx="4567977" cy="0"/>
          </a:xfrm>
          <a:prstGeom prst="line">
            <a:avLst/>
          </a:prstGeom>
          <a:solidFill>
            <a:srgbClr val="FFFFFF"/>
          </a:solidFill>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FC483789-3DA8-B347-B76F-467CF9CE9B0D}"/>
              </a:ext>
            </a:extLst>
          </p:cNvPr>
          <p:cNvCxnSpPr>
            <a:cxnSpLocks/>
          </p:cNvCxnSpPr>
          <p:nvPr/>
        </p:nvCxnSpPr>
        <p:spPr>
          <a:xfrm>
            <a:off x="5998175" y="2264178"/>
            <a:ext cx="4850353" cy="8016"/>
          </a:xfrm>
          <a:prstGeom prst="line">
            <a:avLst/>
          </a:prstGeom>
          <a:grpFill/>
          <a:ln w="635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uppieren 184">
            <a:extLst>
              <a:ext uri="{FF2B5EF4-FFF2-40B4-BE49-F238E27FC236}">
                <a16:creationId xmlns:a16="http://schemas.microsoft.com/office/drawing/2014/main" id="{01B7255C-12A0-6C41-902E-591643397C1C}"/>
              </a:ext>
            </a:extLst>
          </p:cNvPr>
          <p:cNvGrpSpPr/>
          <p:nvPr/>
        </p:nvGrpSpPr>
        <p:grpSpPr>
          <a:xfrm>
            <a:off x="7385576" y="1027370"/>
            <a:ext cx="1820528" cy="3660041"/>
            <a:chOff x="7385576" y="1027370"/>
            <a:chExt cx="1820528" cy="3660041"/>
          </a:xfrm>
        </p:grpSpPr>
        <p:cxnSp>
          <p:nvCxnSpPr>
            <p:cNvPr id="166" name="Connector: Elbow 70">
              <a:extLst>
                <a:ext uri="{FF2B5EF4-FFF2-40B4-BE49-F238E27FC236}">
                  <a16:creationId xmlns:a16="http://schemas.microsoft.com/office/drawing/2014/main" id="{AF304DC3-003A-9B45-817C-ED5BE5DCEBD3}"/>
                </a:ext>
              </a:extLst>
            </p:cNvPr>
            <p:cNvCxnSpPr>
              <a:cxnSpLocks/>
            </p:cNvCxnSpPr>
            <p:nvPr/>
          </p:nvCxnSpPr>
          <p:spPr>
            <a:xfrm rot="10800000" flipH="1" flipV="1">
              <a:off x="7385576" y="1027370"/>
              <a:ext cx="1820528" cy="1451374"/>
            </a:xfrm>
            <a:prstGeom prst="bentConnector3">
              <a:avLst>
                <a:gd name="adj1" fmla="val 2547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7" name="Connector: Elbow 47">
              <a:extLst>
                <a:ext uri="{FF2B5EF4-FFF2-40B4-BE49-F238E27FC236}">
                  <a16:creationId xmlns:a16="http://schemas.microsoft.com/office/drawing/2014/main" id="{FD0EA2FC-6FB4-DC44-AA13-E2B57E64C9F0}"/>
                </a:ext>
              </a:extLst>
            </p:cNvPr>
            <p:cNvCxnSpPr>
              <a:cxnSpLocks/>
            </p:cNvCxnSpPr>
            <p:nvPr/>
          </p:nvCxnSpPr>
          <p:spPr>
            <a:xfrm rot="10800000" flipH="1" flipV="1">
              <a:off x="7842754" y="2485157"/>
              <a:ext cx="1344496" cy="1096210"/>
            </a:xfrm>
            <a:prstGeom prst="bentConnector3">
              <a:avLst>
                <a:gd name="adj1" fmla="val 461"/>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2" name="Connector: Elbow 47">
              <a:extLst>
                <a:ext uri="{FF2B5EF4-FFF2-40B4-BE49-F238E27FC236}">
                  <a16:creationId xmlns:a16="http://schemas.microsoft.com/office/drawing/2014/main" id="{77ABC36D-0BFC-9843-82B1-003F2252301D}"/>
                </a:ext>
              </a:extLst>
            </p:cNvPr>
            <p:cNvCxnSpPr>
              <a:cxnSpLocks/>
            </p:cNvCxnSpPr>
            <p:nvPr/>
          </p:nvCxnSpPr>
          <p:spPr>
            <a:xfrm rot="10800000" flipH="1" flipV="1">
              <a:off x="7842754" y="3591201"/>
              <a:ext cx="1344496" cy="1096210"/>
            </a:xfrm>
            <a:prstGeom prst="bentConnector3">
              <a:avLst>
                <a:gd name="adj1" fmla="val 461"/>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138" name="Connector: Elbow 70">
            <a:extLst>
              <a:ext uri="{FF2B5EF4-FFF2-40B4-BE49-F238E27FC236}">
                <a16:creationId xmlns:a16="http://schemas.microsoft.com/office/drawing/2014/main" id="{C97E9C12-5B52-BD4F-8D14-4211F1E6BCEB}"/>
              </a:ext>
            </a:extLst>
          </p:cNvPr>
          <p:cNvCxnSpPr>
            <a:cxnSpLocks/>
          </p:cNvCxnSpPr>
          <p:nvPr/>
        </p:nvCxnSpPr>
        <p:spPr>
          <a:xfrm rot="10800000" flipV="1">
            <a:off x="3631012" y="1016209"/>
            <a:ext cx="3148215" cy="2611392"/>
          </a:xfrm>
          <a:prstGeom prst="bentConnector3">
            <a:avLst>
              <a:gd name="adj1" fmla="val 57745"/>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 name="Connector: Elbow 27">
            <a:extLst>
              <a:ext uri="{FF2B5EF4-FFF2-40B4-BE49-F238E27FC236}">
                <a16:creationId xmlns:a16="http://schemas.microsoft.com/office/drawing/2014/main" id="{8724ABEC-8935-F84F-92EA-78218170012F}"/>
              </a:ext>
            </a:extLst>
          </p:cNvPr>
          <p:cNvCxnSpPr>
            <a:cxnSpLocks/>
          </p:cNvCxnSpPr>
          <p:nvPr/>
        </p:nvCxnSpPr>
        <p:spPr>
          <a:xfrm rot="5400000" flipV="1">
            <a:off x="4244728" y="3343413"/>
            <a:ext cx="4320000" cy="0"/>
          </a:xfrm>
          <a:prstGeom prst="bentConnector3">
            <a:avLst>
              <a:gd name="adj1" fmla="val 52016"/>
            </a:avLst>
          </a:prstGeom>
          <a:ln>
            <a:solidFill>
              <a:schemeClr val="accent1"/>
            </a:solidFill>
            <a:round/>
            <a:headEnd type="none"/>
            <a:tailEnd type="none" w="med" len="sm"/>
          </a:ln>
        </p:spPr>
        <p:style>
          <a:lnRef idx="1">
            <a:schemeClr val="accent1"/>
          </a:lnRef>
          <a:fillRef idx="0">
            <a:schemeClr val="accent1"/>
          </a:fillRef>
          <a:effectRef idx="0">
            <a:schemeClr val="accent1"/>
          </a:effectRef>
          <a:fontRef idx="minor">
            <a:schemeClr val="tx1"/>
          </a:fontRef>
        </p:style>
      </p:cxnSp>
      <p:sp>
        <p:nvSpPr>
          <p:cNvPr id="82" name="Rectangle 34">
            <a:extLst>
              <a:ext uri="{FF2B5EF4-FFF2-40B4-BE49-F238E27FC236}">
                <a16:creationId xmlns:a16="http://schemas.microsoft.com/office/drawing/2014/main" id="{7C65C5C4-15D0-FC4B-B1AA-6EEADD76B043}"/>
              </a:ext>
            </a:extLst>
          </p:cNvPr>
          <p:cNvSpPr/>
          <p:nvPr/>
        </p:nvSpPr>
        <p:spPr>
          <a:xfrm>
            <a:off x="5414815" y="560362"/>
            <a:ext cx="1979999" cy="936000"/>
          </a:xfrm>
          <a:prstGeom prst="rect">
            <a:avLst/>
          </a:prstGeom>
          <a:solidFill>
            <a:schemeClr val="accent1"/>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1000"/>
              </a:spcBef>
            </a:pPr>
            <a:r>
              <a:rPr lang="en-US" sz="1200" b="1">
                <a:solidFill>
                  <a:srgbClr val="FFFFFF"/>
                </a:solidFill>
              </a:rPr>
              <a:t>Terra Helvetica </a:t>
            </a:r>
            <a:br>
              <a:rPr lang="en-US" sz="1200" b="1">
                <a:solidFill>
                  <a:srgbClr val="FFFFFF"/>
                </a:solidFill>
              </a:rPr>
            </a:br>
            <a:r>
              <a:rPr lang="en-US" sz="1200" b="1" err="1">
                <a:solidFill>
                  <a:srgbClr val="FFFFFF"/>
                </a:solidFill>
              </a:rPr>
              <a:t>Anlagestiftung</a:t>
            </a:r>
            <a:endParaRPr lang="en-US" sz="1200" b="1">
              <a:solidFill>
                <a:srgbClr val="FFFFFF"/>
              </a:solidFill>
            </a:endParaRPr>
          </a:p>
        </p:txBody>
      </p:sp>
      <p:grpSp>
        <p:nvGrpSpPr>
          <p:cNvPr id="94" name="Gruppieren 93">
            <a:extLst>
              <a:ext uri="{FF2B5EF4-FFF2-40B4-BE49-F238E27FC236}">
                <a16:creationId xmlns:a16="http://schemas.microsoft.com/office/drawing/2014/main" id="{A6D89A82-79C1-0F4F-9487-A77111920CFF}"/>
              </a:ext>
            </a:extLst>
          </p:cNvPr>
          <p:cNvGrpSpPr/>
          <p:nvPr/>
        </p:nvGrpSpPr>
        <p:grpSpPr>
          <a:xfrm>
            <a:off x="5414728" y="1820492"/>
            <a:ext cx="1980087" cy="1116000"/>
            <a:chOff x="5414728" y="1870199"/>
            <a:chExt cx="1980087" cy="1116000"/>
          </a:xfrm>
          <a:effectLst>
            <a:outerShdw blurRad="762000" dist="254000" dir="5400000" algn="ctr" rotWithShape="0">
              <a:srgbClr val="000000">
                <a:alpha val="30000"/>
              </a:srgbClr>
            </a:outerShdw>
          </a:effectLst>
        </p:grpSpPr>
        <p:sp>
          <p:nvSpPr>
            <p:cNvPr id="7" name="Rectangle 44">
              <a:extLst>
                <a:ext uri="{FF2B5EF4-FFF2-40B4-BE49-F238E27FC236}">
                  <a16:creationId xmlns:a16="http://schemas.microsoft.com/office/drawing/2014/main" id="{B8635691-EB1C-1244-8E4C-A6E69020B35C}"/>
                </a:ext>
              </a:extLst>
            </p:cNvPr>
            <p:cNvSpPr/>
            <p:nvPr/>
          </p:nvSpPr>
          <p:spPr>
            <a:xfrm>
              <a:off x="5416494" y="1870199"/>
              <a:ext cx="1978321" cy="111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err="1">
                  <a:solidFill>
                    <a:schemeClr val="tx1"/>
                  </a:solidFill>
                </a:rPr>
                <a:t>Stiftungsrat</a:t>
              </a:r>
              <a:endParaRPr lang="en-US" sz="1200" b="1">
                <a:solidFill>
                  <a:schemeClr val="tx1"/>
                </a:solidFill>
              </a:endParaRPr>
            </a:p>
            <a:p>
              <a:pPr>
                <a:spcBef>
                  <a:spcPts val="1000"/>
                </a:spcBef>
              </a:pPr>
              <a:r>
                <a:rPr lang="en-US" sz="1000">
                  <a:solidFill>
                    <a:schemeClr val="tx2"/>
                  </a:solidFill>
                </a:rPr>
                <a:t>André Schlatter (</a:t>
              </a:r>
              <a:r>
                <a:rPr lang="en-US" sz="1000" err="1">
                  <a:solidFill>
                    <a:schemeClr val="tx2"/>
                  </a:solidFill>
                </a:rPr>
                <a:t>Präsident</a:t>
              </a:r>
              <a:r>
                <a:rPr lang="en-US" sz="1000">
                  <a:solidFill>
                    <a:schemeClr val="tx2"/>
                  </a:solidFill>
                </a:rPr>
                <a:t>)</a:t>
              </a:r>
              <a:br>
                <a:rPr lang="en-US" sz="1000">
                  <a:solidFill>
                    <a:schemeClr val="tx2"/>
                  </a:solidFill>
                </a:rPr>
              </a:br>
              <a:r>
                <a:rPr lang="en-US" sz="1000">
                  <a:solidFill>
                    <a:schemeClr val="tx2"/>
                  </a:solidFill>
                </a:rPr>
                <a:t>Urs Rüdin (</a:t>
              </a:r>
              <a:r>
                <a:rPr lang="en-US" sz="1000" err="1">
                  <a:solidFill>
                    <a:schemeClr val="tx2"/>
                  </a:solidFill>
                </a:rPr>
                <a:t>Vize-Präsident</a:t>
              </a:r>
              <a:r>
                <a:rPr lang="en-US" sz="1000">
                  <a:solidFill>
                    <a:schemeClr val="tx2"/>
                  </a:solidFill>
                </a:rPr>
                <a:t>)</a:t>
              </a:r>
              <a:br>
                <a:rPr lang="en-US" sz="1000">
                  <a:solidFill>
                    <a:schemeClr val="tx2"/>
                  </a:solidFill>
                </a:rPr>
              </a:br>
              <a:r>
                <a:rPr lang="en-US" sz="1000">
                  <a:solidFill>
                    <a:schemeClr val="tx2"/>
                  </a:solidFill>
                </a:rPr>
                <a:t>Thomas Bergmann (</a:t>
              </a:r>
              <a:r>
                <a:rPr lang="en-US" sz="1000" err="1">
                  <a:solidFill>
                    <a:schemeClr val="tx2"/>
                  </a:solidFill>
                </a:rPr>
                <a:t>Mitglied</a:t>
              </a:r>
              <a:r>
                <a:rPr lang="en-US" sz="1000">
                  <a:solidFill>
                    <a:schemeClr val="tx2"/>
                  </a:solidFill>
                </a:rPr>
                <a:t>)</a:t>
              </a:r>
            </a:p>
            <a:p>
              <a:pPr>
                <a:spcBef>
                  <a:spcPts val="1000"/>
                </a:spcBef>
              </a:pPr>
              <a:endParaRPr lang="en-US" sz="1000">
                <a:solidFill>
                  <a:schemeClr val="tx1">
                    <a:alpha val="70000"/>
                  </a:schemeClr>
                </a:solidFill>
              </a:endParaRPr>
            </a:p>
          </p:txBody>
        </p:sp>
        <p:sp>
          <p:nvSpPr>
            <p:cNvPr id="87" name="Rectangle 46">
              <a:extLst>
                <a:ext uri="{FF2B5EF4-FFF2-40B4-BE49-F238E27FC236}">
                  <a16:creationId xmlns:a16="http://schemas.microsoft.com/office/drawing/2014/main" id="{B5C7C950-2DA0-A446-8110-8B776CC65A9F}"/>
                </a:ext>
              </a:extLst>
            </p:cNvPr>
            <p:cNvSpPr/>
            <p:nvPr/>
          </p:nvSpPr>
          <p:spPr>
            <a:xfrm flipV="1">
              <a:off x="5414728" y="1870199"/>
              <a:ext cx="1980000" cy="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grpSp>
        <p:nvGrpSpPr>
          <p:cNvPr id="93" name="Gruppieren 92">
            <a:extLst>
              <a:ext uri="{FF2B5EF4-FFF2-40B4-BE49-F238E27FC236}">
                <a16:creationId xmlns:a16="http://schemas.microsoft.com/office/drawing/2014/main" id="{1219C15A-5884-6A4A-AB30-0DD2490E5F91}"/>
              </a:ext>
            </a:extLst>
          </p:cNvPr>
          <p:cNvGrpSpPr/>
          <p:nvPr/>
        </p:nvGrpSpPr>
        <p:grpSpPr>
          <a:xfrm>
            <a:off x="5414728" y="3103865"/>
            <a:ext cx="1980087" cy="955434"/>
            <a:chOff x="5414728" y="3039242"/>
            <a:chExt cx="1980087" cy="955434"/>
          </a:xfrm>
          <a:effectLst>
            <a:outerShdw blurRad="762000" dist="254000" dir="5400000" algn="ctr" rotWithShape="0">
              <a:srgbClr val="000000">
                <a:alpha val="30000"/>
              </a:srgbClr>
            </a:outerShdw>
          </a:effectLst>
        </p:grpSpPr>
        <p:sp>
          <p:nvSpPr>
            <p:cNvPr id="55" name="Rectangle 44">
              <a:extLst>
                <a:ext uri="{FF2B5EF4-FFF2-40B4-BE49-F238E27FC236}">
                  <a16:creationId xmlns:a16="http://schemas.microsoft.com/office/drawing/2014/main" id="{1338C8B8-B455-4E44-BC5E-E38C07B06056}"/>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err="1">
                  <a:solidFill>
                    <a:schemeClr val="tx1"/>
                  </a:solidFill>
                </a:rPr>
                <a:t>Geschäftsführung</a:t>
              </a:r>
              <a:endParaRPr lang="en-US" sz="1200" b="1">
                <a:solidFill>
                  <a:schemeClr val="tx1"/>
                </a:solidFill>
              </a:endParaRPr>
            </a:p>
            <a:p>
              <a:pPr>
                <a:spcBef>
                  <a:spcPts val="1000"/>
                </a:spcBef>
              </a:pPr>
              <a:r>
                <a:rPr lang="en-US" sz="1000">
                  <a:solidFill>
                    <a:schemeClr val="tx2"/>
                  </a:solidFill>
                </a:rPr>
                <a:t>Johann Candrian</a:t>
              </a:r>
              <a:br>
                <a:rPr lang="en-US" sz="1000">
                  <a:solidFill>
                    <a:schemeClr val="tx2"/>
                  </a:solidFill>
                </a:rPr>
              </a:br>
              <a:r>
                <a:rPr lang="en-US" sz="1000">
                  <a:solidFill>
                    <a:schemeClr val="tx2"/>
                  </a:solidFill>
                </a:rPr>
                <a:t>Christoph Bruhin (</a:t>
              </a:r>
              <a:r>
                <a:rPr lang="en-US" sz="1000" err="1">
                  <a:solidFill>
                    <a:schemeClr val="tx2"/>
                  </a:solidFill>
                </a:rPr>
                <a:t>Stv</a:t>
              </a:r>
              <a:r>
                <a:rPr lang="en-US" sz="1000">
                  <a:solidFill>
                    <a:schemeClr val="tx2"/>
                  </a:solidFill>
                </a:rPr>
                <a:t>)</a:t>
              </a:r>
            </a:p>
          </p:txBody>
        </p:sp>
        <p:sp>
          <p:nvSpPr>
            <p:cNvPr id="88" name="Rectangle 46">
              <a:extLst>
                <a:ext uri="{FF2B5EF4-FFF2-40B4-BE49-F238E27FC236}">
                  <a16:creationId xmlns:a16="http://schemas.microsoft.com/office/drawing/2014/main" id="{F4FF43C9-B29F-DB41-BE12-FDD4B0EBDAA4}"/>
                </a:ext>
              </a:extLst>
            </p:cNvPr>
            <p:cNvSpPr/>
            <p:nvPr/>
          </p:nvSpPr>
          <p:spPr>
            <a:xfrm flipV="1">
              <a:off x="5414728" y="3039242"/>
              <a:ext cx="1980000" cy="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sp>
        <p:nvSpPr>
          <p:cNvPr id="59" name="Rectangle 44">
            <a:extLst>
              <a:ext uri="{FF2B5EF4-FFF2-40B4-BE49-F238E27FC236}">
                <a16:creationId xmlns:a16="http://schemas.microsoft.com/office/drawing/2014/main" id="{EFB10987-1121-D94D-9A48-769AABADF1C6}"/>
              </a:ext>
            </a:extLst>
          </p:cNvPr>
          <p:cNvSpPr/>
          <p:nvPr/>
        </p:nvSpPr>
        <p:spPr>
          <a:xfrm>
            <a:off x="5416494" y="4226889"/>
            <a:ext cx="1978321" cy="936000"/>
          </a:xfrm>
          <a:prstGeom prst="rect">
            <a:avLst/>
          </a:prstGeom>
          <a:solidFill>
            <a:srgbClr val="FFFFFF"/>
          </a:solidFill>
          <a:ln>
            <a:noFill/>
          </a:ln>
          <a:effectLst>
            <a:outerShdw blurRad="762000" dist="2540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de-DE" sz="1200" b="1">
                <a:solidFill>
                  <a:schemeClr val="tx1"/>
                </a:solidFill>
                <a:latin typeface="Calibri" panose="020F0502020204030204" pitchFamily="34" charset="0"/>
                <a:cs typeface="Calibri" panose="020F0502020204030204" pitchFamily="34" charset="0"/>
              </a:rPr>
              <a:t>Anlageausschuss</a:t>
            </a:r>
            <a:endParaRPr lang="en-US" sz="1200" b="1">
              <a:solidFill>
                <a:schemeClr val="tx1"/>
              </a:solidFill>
            </a:endParaRPr>
          </a:p>
          <a:p>
            <a:pPr>
              <a:spcBef>
                <a:spcPts val="1000"/>
              </a:spcBef>
            </a:pPr>
            <a:r>
              <a:rPr lang="en-US" sz="1000">
                <a:solidFill>
                  <a:schemeClr val="tx2"/>
                </a:solidFill>
              </a:rPr>
              <a:t>(</a:t>
            </a:r>
            <a:r>
              <a:rPr lang="en-US" sz="1000" err="1">
                <a:solidFill>
                  <a:schemeClr val="tx2"/>
                </a:solidFill>
              </a:rPr>
              <a:t>entspricht</a:t>
            </a:r>
            <a:r>
              <a:rPr lang="en-US" sz="1000">
                <a:solidFill>
                  <a:schemeClr val="tx2"/>
                </a:solidFill>
              </a:rPr>
              <a:t> </a:t>
            </a:r>
            <a:r>
              <a:rPr lang="en-US" sz="1000" err="1">
                <a:solidFill>
                  <a:schemeClr val="tx2"/>
                </a:solidFill>
              </a:rPr>
              <a:t>aktuell</a:t>
            </a:r>
            <a:r>
              <a:rPr lang="en-US" sz="1000">
                <a:solidFill>
                  <a:schemeClr val="tx2"/>
                </a:solidFill>
              </a:rPr>
              <a:t> dem </a:t>
            </a:r>
            <a:r>
              <a:rPr lang="en-US" sz="1000" err="1">
                <a:solidFill>
                  <a:schemeClr val="tx2"/>
                </a:solidFill>
              </a:rPr>
              <a:t>Stiftungsrat</a:t>
            </a:r>
            <a:r>
              <a:rPr lang="en-US" sz="1000">
                <a:solidFill>
                  <a:schemeClr val="tx2"/>
                </a:solidFill>
              </a:rPr>
              <a:t>)</a:t>
            </a:r>
          </a:p>
        </p:txBody>
      </p:sp>
      <p:sp>
        <p:nvSpPr>
          <p:cNvPr id="89" name="Rectangle 46">
            <a:extLst>
              <a:ext uri="{FF2B5EF4-FFF2-40B4-BE49-F238E27FC236}">
                <a16:creationId xmlns:a16="http://schemas.microsoft.com/office/drawing/2014/main" id="{CE7E4157-8DBC-CC48-B464-7E1C6834DBA3}"/>
              </a:ext>
            </a:extLst>
          </p:cNvPr>
          <p:cNvSpPr/>
          <p:nvPr/>
        </p:nvSpPr>
        <p:spPr>
          <a:xfrm flipV="1">
            <a:off x="5414728" y="4223971"/>
            <a:ext cx="1980000" cy="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nvGrpSpPr>
          <p:cNvPr id="91" name="Gruppieren 90">
            <a:extLst>
              <a:ext uri="{FF2B5EF4-FFF2-40B4-BE49-F238E27FC236}">
                <a16:creationId xmlns:a16="http://schemas.microsoft.com/office/drawing/2014/main" id="{269663D6-B701-D041-8CDD-BA7B34A489D6}"/>
              </a:ext>
            </a:extLst>
          </p:cNvPr>
          <p:cNvGrpSpPr/>
          <p:nvPr/>
        </p:nvGrpSpPr>
        <p:grpSpPr>
          <a:xfrm>
            <a:off x="5414728" y="5330479"/>
            <a:ext cx="1981765" cy="942289"/>
            <a:chOff x="5414728" y="5064811"/>
            <a:chExt cx="1981765" cy="942289"/>
          </a:xfrm>
          <a:effectLst>
            <a:outerShdw blurRad="762000" dist="254000" dir="5400000" algn="ctr" rotWithShape="0">
              <a:srgbClr val="000000">
                <a:alpha val="30000"/>
              </a:srgbClr>
            </a:outerShdw>
          </a:effectLst>
        </p:grpSpPr>
        <p:sp>
          <p:nvSpPr>
            <p:cNvPr id="66" name="Rectangle 44">
              <a:extLst>
                <a:ext uri="{FF2B5EF4-FFF2-40B4-BE49-F238E27FC236}">
                  <a16:creationId xmlns:a16="http://schemas.microsoft.com/office/drawing/2014/main" id="{E6706710-DEDD-4F44-B80B-03EB457677E9}"/>
                </a:ext>
              </a:extLst>
            </p:cNvPr>
            <p:cNvSpPr/>
            <p:nvPr/>
          </p:nvSpPr>
          <p:spPr>
            <a:xfrm>
              <a:off x="5416493" y="5071100"/>
              <a:ext cx="1980000"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de-DE" sz="1200" b="1">
                  <a:solidFill>
                    <a:schemeClr val="tx1"/>
                  </a:solidFill>
                  <a:latin typeface="Calibri" panose="020F0502020204030204" pitchFamily="34" charset="0"/>
                  <a:cs typeface="Calibri" panose="020F0502020204030204" pitchFamily="34" charset="0"/>
                </a:rPr>
                <a:t>Anlagegruppe</a:t>
              </a:r>
            </a:p>
            <a:p>
              <a:pPr>
                <a:lnSpc>
                  <a:spcPct val="80000"/>
                </a:lnSpc>
                <a:spcBef>
                  <a:spcPts val="1000"/>
                </a:spcBef>
              </a:pPr>
              <a:r>
                <a:rPr lang="de-DE" sz="1000">
                  <a:solidFill>
                    <a:schemeClr val="tx2"/>
                  </a:solidFill>
                </a:rPr>
                <a:t>„Wohnen Schweiz“</a:t>
              </a:r>
            </a:p>
          </p:txBody>
        </p:sp>
        <p:sp>
          <p:nvSpPr>
            <p:cNvPr id="90" name="Rectangle 46">
              <a:extLst>
                <a:ext uri="{FF2B5EF4-FFF2-40B4-BE49-F238E27FC236}">
                  <a16:creationId xmlns:a16="http://schemas.microsoft.com/office/drawing/2014/main" id="{2F18AB1A-7C05-0F4F-AAED-947044CD0774}"/>
                </a:ext>
              </a:extLst>
            </p:cNvPr>
            <p:cNvSpPr/>
            <p:nvPr/>
          </p:nvSpPr>
          <p:spPr>
            <a:xfrm flipV="1">
              <a:off x="5414728" y="5064811"/>
              <a:ext cx="1980000" cy="51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grpSp>
        <p:nvGrpSpPr>
          <p:cNvPr id="131" name="Gruppieren 130">
            <a:extLst>
              <a:ext uri="{FF2B5EF4-FFF2-40B4-BE49-F238E27FC236}">
                <a16:creationId xmlns:a16="http://schemas.microsoft.com/office/drawing/2014/main" id="{8CB447D9-A6E4-CE43-8FC9-112F6A0518BC}"/>
              </a:ext>
            </a:extLst>
          </p:cNvPr>
          <p:cNvGrpSpPr/>
          <p:nvPr/>
        </p:nvGrpSpPr>
        <p:grpSpPr>
          <a:xfrm>
            <a:off x="1650924" y="3103591"/>
            <a:ext cx="1980087" cy="955434"/>
            <a:chOff x="5414728" y="3039242"/>
            <a:chExt cx="1980087" cy="955434"/>
          </a:xfrm>
          <a:effectLst>
            <a:outerShdw blurRad="762000" dist="254000" dir="5400000" algn="ctr" rotWithShape="0">
              <a:srgbClr val="000000">
                <a:alpha val="30000"/>
              </a:srgbClr>
            </a:outerShdw>
          </a:effectLst>
        </p:grpSpPr>
        <p:sp>
          <p:nvSpPr>
            <p:cNvPr id="132" name="Rectangle 44">
              <a:extLst>
                <a:ext uri="{FF2B5EF4-FFF2-40B4-BE49-F238E27FC236}">
                  <a16:creationId xmlns:a16="http://schemas.microsoft.com/office/drawing/2014/main" id="{BA5DA9BA-491F-764A-B26C-A6D8BE13D0F1}"/>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spc="-10" err="1">
                  <a:solidFill>
                    <a:schemeClr val="accent3"/>
                  </a:solidFill>
                </a:rPr>
                <a:t>Admicasa</a:t>
              </a:r>
              <a:r>
                <a:rPr lang="en-US" sz="1200" b="1" spc="-10">
                  <a:solidFill>
                    <a:schemeClr val="accent3"/>
                  </a:solidFill>
                </a:rPr>
                <a:t> </a:t>
              </a:r>
              <a:r>
                <a:rPr lang="en-US" sz="1200" b="1" spc="-10" err="1">
                  <a:solidFill>
                    <a:schemeClr val="accent3"/>
                  </a:solidFill>
                </a:rPr>
                <a:t>Immobilien</a:t>
              </a:r>
              <a:r>
                <a:rPr lang="en-US" sz="1200" b="1" spc="-10">
                  <a:solidFill>
                    <a:schemeClr val="accent3"/>
                  </a:solidFill>
                </a:rPr>
                <a:t> AG</a:t>
              </a:r>
            </a:p>
            <a:p>
              <a:pPr>
                <a:spcBef>
                  <a:spcPts val="1000"/>
                </a:spcBef>
              </a:pPr>
              <a:r>
                <a:rPr lang="en-US" sz="1000" err="1">
                  <a:solidFill>
                    <a:schemeClr val="tx2"/>
                  </a:solidFill>
                </a:rPr>
                <a:t>Geschäftsführung</a:t>
              </a:r>
              <a:r>
                <a:rPr lang="en-US" sz="1000">
                  <a:solidFill>
                    <a:schemeClr val="tx2"/>
                  </a:solidFill>
                </a:rPr>
                <a:t> </a:t>
              </a:r>
              <a:br>
                <a:rPr lang="en-US" sz="1000">
                  <a:solidFill>
                    <a:schemeClr val="tx2"/>
                  </a:solidFill>
                </a:rPr>
              </a:br>
              <a:r>
                <a:rPr lang="en-US" sz="1000">
                  <a:solidFill>
                    <a:schemeClr val="tx2"/>
                  </a:solidFill>
                </a:rPr>
                <a:t>und Asset Management</a:t>
              </a:r>
            </a:p>
          </p:txBody>
        </p:sp>
        <p:sp>
          <p:nvSpPr>
            <p:cNvPr id="133" name="Rectangle 46">
              <a:extLst>
                <a:ext uri="{FF2B5EF4-FFF2-40B4-BE49-F238E27FC236}">
                  <a16:creationId xmlns:a16="http://schemas.microsoft.com/office/drawing/2014/main" id="{3B73BB3D-1A0C-BA4E-83F4-E93586977734}"/>
                </a:ext>
              </a:extLst>
            </p:cNvPr>
            <p:cNvSpPr/>
            <p:nvPr/>
          </p:nvSpPr>
          <p:spPr>
            <a:xfrm flipV="1">
              <a:off x="5414728" y="3039242"/>
              <a:ext cx="1980000" cy="514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grpSp>
        <p:nvGrpSpPr>
          <p:cNvPr id="134" name="Gruppieren 133">
            <a:extLst>
              <a:ext uri="{FF2B5EF4-FFF2-40B4-BE49-F238E27FC236}">
                <a16:creationId xmlns:a16="http://schemas.microsoft.com/office/drawing/2014/main" id="{3425215E-BF90-3642-8E82-9B2314A49844}"/>
              </a:ext>
            </a:extLst>
          </p:cNvPr>
          <p:cNvGrpSpPr/>
          <p:nvPr/>
        </p:nvGrpSpPr>
        <p:grpSpPr>
          <a:xfrm>
            <a:off x="1642528" y="4217523"/>
            <a:ext cx="1980087" cy="955434"/>
            <a:chOff x="5414728" y="3039242"/>
            <a:chExt cx="1980087" cy="955434"/>
          </a:xfrm>
          <a:effectLst>
            <a:outerShdw blurRad="762000" dist="254000" dir="5400000" algn="ctr" rotWithShape="0">
              <a:srgbClr val="000000">
                <a:alpha val="30000"/>
              </a:srgbClr>
            </a:outerShdw>
          </a:effectLst>
        </p:grpSpPr>
        <p:sp>
          <p:nvSpPr>
            <p:cNvPr id="135" name="Rectangle 44">
              <a:extLst>
                <a:ext uri="{FF2B5EF4-FFF2-40B4-BE49-F238E27FC236}">
                  <a16:creationId xmlns:a16="http://schemas.microsoft.com/office/drawing/2014/main" id="{086DB4E8-5AC4-3845-A3F1-D1CD29153D6B}"/>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err="1">
                  <a:solidFill>
                    <a:schemeClr val="accent3"/>
                  </a:solidFill>
                </a:rPr>
                <a:t>Admicasa</a:t>
              </a:r>
              <a:r>
                <a:rPr lang="en-US" sz="1200" b="1">
                  <a:solidFill>
                    <a:schemeClr val="accent3"/>
                  </a:solidFill>
                </a:rPr>
                <a:t> </a:t>
              </a:r>
              <a:r>
                <a:rPr lang="en-US" sz="1200" b="1" err="1">
                  <a:solidFill>
                    <a:schemeClr val="accent3"/>
                  </a:solidFill>
                </a:rPr>
                <a:t>Immobilien</a:t>
              </a:r>
              <a:r>
                <a:rPr lang="en-US" sz="1200" b="1">
                  <a:solidFill>
                    <a:schemeClr val="accent3"/>
                  </a:solidFill>
                </a:rPr>
                <a:t> AG</a:t>
              </a:r>
            </a:p>
            <a:p>
              <a:pPr>
                <a:spcBef>
                  <a:spcPts val="1000"/>
                </a:spcBef>
              </a:pPr>
              <a:r>
                <a:rPr lang="en-US" sz="1000" err="1">
                  <a:solidFill>
                    <a:schemeClr val="tx2"/>
                  </a:solidFill>
                </a:rPr>
                <a:t>Bewirtschaftung</a:t>
              </a:r>
              <a:endParaRPr lang="en-US" sz="1000">
                <a:solidFill>
                  <a:schemeClr val="tx2"/>
                </a:solidFill>
              </a:endParaRPr>
            </a:p>
          </p:txBody>
        </p:sp>
        <p:sp>
          <p:nvSpPr>
            <p:cNvPr id="136" name="Rectangle 46">
              <a:extLst>
                <a:ext uri="{FF2B5EF4-FFF2-40B4-BE49-F238E27FC236}">
                  <a16:creationId xmlns:a16="http://schemas.microsoft.com/office/drawing/2014/main" id="{86B656B2-201C-5445-B942-B29003DA90ED}"/>
                </a:ext>
              </a:extLst>
            </p:cNvPr>
            <p:cNvSpPr/>
            <p:nvPr/>
          </p:nvSpPr>
          <p:spPr>
            <a:xfrm flipV="1">
              <a:off x="5414728" y="3039242"/>
              <a:ext cx="1980000" cy="514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sp>
        <p:nvSpPr>
          <p:cNvPr id="140" name="Rechteck 139">
            <a:extLst>
              <a:ext uri="{FF2B5EF4-FFF2-40B4-BE49-F238E27FC236}">
                <a16:creationId xmlns:a16="http://schemas.microsoft.com/office/drawing/2014/main" id="{D0527F2F-7EF0-CB46-84A5-B092F7111E9B}"/>
              </a:ext>
            </a:extLst>
          </p:cNvPr>
          <p:cNvSpPr/>
          <p:nvPr/>
        </p:nvSpPr>
        <p:spPr>
          <a:xfrm>
            <a:off x="3733200" y="3420000"/>
            <a:ext cx="1120820" cy="215444"/>
          </a:xfrm>
          <a:prstGeom prst="rect">
            <a:avLst/>
          </a:prstGeom>
        </p:spPr>
        <p:txBody>
          <a:bodyPr wrap="none">
            <a:spAutoFit/>
          </a:bodyPr>
          <a:lstStyle/>
          <a:p>
            <a:r>
              <a:rPr lang="de-DE" sz="800"/>
              <a:t>Dienstleistungsvertrag</a:t>
            </a:r>
          </a:p>
        </p:txBody>
      </p:sp>
      <p:cxnSp>
        <p:nvCxnSpPr>
          <p:cNvPr id="147" name="Connector: Elbow 47">
            <a:extLst>
              <a:ext uri="{FF2B5EF4-FFF2-40B4-BE49-F238E27FC236}">
                <a16:creationId xmlns:a16="http://schemas.microsoft.com/office/drawing/2014/main" id="{4CE66300-CC30-504A-B525-AFF23F01DA98}"/>
              </a:ext>
            </a:extLst>
          </p:cNvPr>
          <p:cNvCxnSpPr>
            <a:cxnSpLocks/>
          </p:cNvCxnSpPr>
          <p:nvPr/>
        </p:nvCxnSpPr>
        <p:spPr>
          <a:xfrm rot="10800000" flipV="1">
            <a:off x="3618854" y="3628075"/>
            <a:ext cx="1344496" cy="1096211"/>
          </a:xfrm>
          <a:prstGeom prst="bentConnector3">
            <a:avLst>
              <a:gd name="adj1" fmla="val 461"/>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hteck 151">
            <a:extLst>
              <a:ext uri="{FF2B5EF4-FFF2-40B4-BE49-F238E27FC236}">
                <a16:creationId xmlns:a16="http://schemas.microsoft.com/office/drawing/2014/main" id="{F61CB6AB-D0DA-194B-B669-E1E081FF3EBE}"/>
              </a:ext>
            </a:extLst>
          </p:cNvPr>
          <p:cNvSpPr/>
          <p:nvPr/>
        </p:nvSpPr>
        <p:spPr>
          <a:xfrm>
            <a:off x="3734381" y="4509120"/>
            <a:ext cx="1039067" cy="215444"/>
          </a:xfrm>
          <a:prstGeom prst="rect">
            <a:avLst/>
          </a:prstGeom>
        </p:spPr>
        <p:txBody>
          <a:bodyPr wrap="none">
            <a:spAutoFit/>
          </a:bodyPr>
          <a:lstStyle/>
          <a:p>
            <a:r>
              <a:rPr lang="de-DE" sz="800"/>
              <a:t>Verwaltungsvertrag</a:t>
            </a:r>
          </a:p>
        </p:txBody>
      </p:sp>
      <p:sp>
        <p:nvSpPr>
          <p:cNvPr id="170" name="Rechteck 169">
            <a:extLst>
              <a:ext uri="{FF2B5EF4-FFF2-40B4-BE49-F238E27FC236}">
                <a16:creationId xmlns:a16="http://schemas.microsoft.com/office/drawing/2014/main" id="{05DD6528-EB7E-0446-8265-6FBC026DB14F}"/>
              </a:ext>
            </a:extLst>
          </p:cNvPr>
          <p:cNvSpPr/>
          <p:nvPr/>
        </p:nvSpPr>
        <p:spPr>
          <a:xfrm>
            <a:off x="8099645" y="2270770"/>
            <a:ext cx="899605" cy="215444"/>
          </a:xfrm>
          <a:prstGeom prst="rect">
            <a:avLst/>
          </a:prstGeom>
        </p:spPr>
        <p:txBody>
          <a:bodyPr wrap="none">
            <a:spAutoFit/>
          </a:bodyPr>
          <a:lstStyle/>
          <a:p>
            <a:r>
              <a:rPr lang="de-DE" sz="800"/>
              <a:t>Revisionsmandat</a:t>
            </a:r>
          </a:p>
        </p:txBody>
      </p:sp>
      <p:sp>
        <p:nvSpPr>
          <p:cNvPr id="171" name="Rechteck 170">
            <a:extLst>
              <a:ext uri="{FF2B5EF4-FFF2-40B4-BE49-F238E27FC236}">
                <a16:creationId xmlns:a16="http://schemas.microsoft.com/office/drawing/2014/main" id="{CA85AD90-592A-0A45-B5A5-65B08C789547}"/>
              </a:ext>
            </a:extLst>
          </p:cNvPr>
          <p:cNvSpPr/>
          <p:nvPr/>
        </p:nvSpPr>
        <p:spPr>
          <a:xfrm>
            <a:off x="8029915" y="3375350"/>
            <a:ext cx="1039067" cy="215444"/>
          </a:xfrm>
          <a:prstGeom prst="rect">
            <a:avLst/>
          </a:prstGeom>
        </p:spPr>
        <p:txBody>
          <a:bodyPr wrap="none">
            <a:spAutoFit/>
          </a:bodyPr>
          <a:lstStyle/>
          <a:p>
            <a:r>
              <a:rPr lang="de-DE" sz="800"/>
              <a:t>Bewertungsmandat</a:t>
            </a:r>
          </a:p>
        </p:txBody>
      </p:sp>
      <p:grpSp>
        <p:nvGrpSpPr>
          <p:cNvPr id="117" name="Gruppieren 116">
            <a:extLst>
              <a:ext uri="{FF2B5EF4-FFF2-40B4-BE49-F238E27FC236}">
                <a16:creationId xmlns:a16="http://schemas.microsoft.com/office/drawing/2014/main" id="{844AF380-9B1D-0747-A8EE-DA4AAD76A436}"/>
              </a:ext>
            </a:extLst>
          </p:cNvPr>
          <p:cNvGrpSpPr/>
          <p:nvPr/>
        </p:nvGrpSpPr>
        <p:grpSpPr>
          <a:xfrm>
            <a:off x="9192738" y="1981058"/>
            <a:ext cx="1980087" cy="955434"/>
            <a:chOff x="5414728" y="3039242"/>
            <a:chExt cx="1980087" cy="955434"/>
          </a:xfrm>
          <a:effectLst>
            <a:outerShdw blurRad="762000" dist="254000" dir="5400000" algn="ctr" rotWithShape="0">
              <a:srgbClr val="000000">
                <a:alpha val="30000"/>
              </a:srgbClr>
            </a:outerShdw>
          </a:effectLst>
        </p:grpSpPr>
        <p:sp>
          <p:nvSpPr>
            <p:cNvPr id="118" name="Rectangle 44">
              <a:extLst>
                <a:ext uri="{FF2B5EF4-FFF2-40B4-BE49-F238E27FC236}">
                  <a16:creationId xmlns:a16="http://schemas.microsoft.com/office/drawing/2014/main" id="{6B6BAE65-A648-5249-A2CD-4B73A3F0E97E}"/>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a:solidFill>
                    <a:schemeClr val="accent5"/>
                  </a:solidFill>
                </a:rPr>
                <a:t>Deloitte</a:t>
              </a:r>
            </a:p>
            <a:p>
              <a:pPr>
                <a:lnSpc>
                  <a:spcPct val="80000"/>
                </a:lnSpc>
                <a:spcBef>
                  <a:spcPts val="1000"/>
                </a:spcBef>
              </a:pPr>
              <a:r>
                <a:rPr lang="en-US" sz="1000" err="1">
                  <a:solidFill>
                    <a:schemeClr val="tx2"/>
                  </a:solidFill>
                </a:rPr>
                <a:t>Revisionsstelle</a:t>
              </a:r>
              <a:endParaRPr lang="en-US" sz="1000">
                <a:solidFill>
                  <a:schemeClr val="tx2"/>
                </a:solidFill>
              </a:endParaRPr>
            </a:p>
          </p:txBody>
        </p:sp>
        <p:sp>
          <p:nvSpPr>
            <p:cNvPr id="119" name="Rectangle 46">
              <a:extLst>
                <a:ext uri="{FF2B5EF4-FFF2-40B4-BE49-F238E27FC236}">
                  <a16:creationId xmlns:a16="http://schemas.microsoft.com/office/drawing/2014/main" id="{A493EA3E-AE49-2147-BD4F-5AB53617A152}"/>
                </a:ext>
              </a:extLst>
            </p:cNvPr>
            <p:cNvSpPr/>
            <p:nvPr/>
          </p:nvSpPr>
          <p:spPr>
            <a:xfrm flipV="1">
              <a:off x="5414728" y="3039242"/>
              <a:ext cx="1980000" cy="51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grpSp>
        <p:nvGrpSpPr>
          <p:cNvPr id="120" name="Gruppieren 119">
            <a:extLst>
              <a:ext uri="{FF2B5EF4-FFF2-40B4-BE49-F238E27FC236}">
                <a16:creationId xmlns:a16="http://schemas.microsoft.com/office/drawing/2014/main" id="{48C473D2-13BB-7D4B-A50A-421757D448DA}"/>
              </a:ext>
            </a:extLst>
          </p:cNvPr>
          <p:cNvGrpSpPr/>
          <p:nvPr/>
        </p:nvGrpSpPr>
        <p:grpSpPr>
          <a:xfrm>
            <a:off x="9200314" y="3106780"/>
            <a:ext cx="1980087" cy="955434"/>
            <a:chOff x="5414728" y="3039242"/>
            <a:chExt cx="1980087" cy="955434"/>
          </a:xfrm>
          <a:effectLst>
            <a:outerShdw blurRad="762000" dist="254000" dir="5400000" algn="ctr" rotWithShape="0">
              <a:srgbClr val="000000">
                <a:alpha val="30000"/>
              </a:srgbClr>
            </a:outerShdw>
          </a:effectLst>
        </p:grpSpPr>
        <p:sp>
          <p:nvSpPr>
            <p:cNvPr id="121" name="Rectangle 44">
              <a:extLst>
                <a:ext uri="{FF2B5EF4-FFF2-40B4-BE49-F238E27FC236}">
                  <a16:creationId xmlns:a16="http://schemas.microsoft.com/office/drawing/2014/main" id="{AA022CAC-169B-4C4E-8776-01CDA7042D00}"/>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err="1">
                  <a:solidFill>
                    <a:schemeClr val="accent5"/>
                  </a:solidFill>
                </a:rPr>
                <a:t>Wüest</a:t>
              </a:r>
              <a:r>
                <a:rPr lang="en-US" sz="1200" b="1">
                  <a:solidFill>
                    <a:schemeClr val="accent5"/>
                  </a:solidFill>
                </a:rPr>
                <a:t> Partner AG</a:t>
              </a:r>
            </a:p>
            <a:p>
              <a:pPr>
                <a:lnSpc>
                  <a:spcPct val="80000"/>
                </a:lnSpc>
                <a:spcBef>
                  <a:spcPts val="1000"/>
                </a:spcBef>
              </a:pPr>
              <a:r>
                <a:rPr lang="en-US" sz="1000" err="1">
                  <a:solidFill>
                    <a:schemeClr val="tx2"/>
                  </a:solidFill>
                </a:rPr>
                <a:t>Schätzungsexperte</a:t>
              </a:r>
              <a:endParaRPr lang="en-US" sz="1000">
                <a:solidFill>
                  <a:schemeClr val="tx2"/>
                </a:solidFill>
              </a:endParaRPr>
            </a:p>
          </p:txBody>
        </p:sp>
        <p:sp>
          <p:nvSpPr>
            <p:cNvPr id="122" name="Rectangle 46">
              <a:extLst>
                <a:ext uri="{FF2B5EF4-FFF2-40B4-BE49-F238E27FC236}">
                  <a16:creationId xmlns:a16="http://schemas.microsoft.com/office/drawing/2014/main" id="{EE9658DA-8902-9343-9AA8-EC554756A82A}"/>
                </a:ext>
              </a:extLst>
            </p:cNvPr>
            <p:cNvSpPr/>
            <p:nvPr/>
          </p:nvSpPr>
          <p:spPr>
            <a:xfrm flipV="1">
              <a:off x="5414728" y="3039242"/>
              <a:ext cx="1980000" cy="51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grpSp>
        <p:nvGrpSpPr>
          <p:cNvPr id="123" name="Gruppieren 122">
            <a:extLst>
              <a:ext uri="{FF2B5EF4-FFF2-40B4-BE49-F238E27FC236}">
                <a16:creationId xmlns:a16="http://schemas.microsoft.com/office/drawing/2014/main" id="{2719C28E-5E79-FB48-9AB8-452DF44B221F}"/>
              </a:ext>
            </a:extLst>
          </p:cNvPr>
          <p:cNvGrpSpPr/>
          <p:nvPr/>
        </p:nvGrpSpPr>
        <p:grpSpPr>
          <a:xfrm>
            <a:off x="9212357" y="4218831"/>
            <a:ext cx="1980087" cy="955434"/>
            <a:chOff x="5414728" y="3039242"/>
            <a:chExt cx="1980087" cy="955434"/>
          </a:xfrm>
          <a:effectLst>
            <a:outerShdw blurRad="762000" dist="254000" dir="5400000" algn="ctr" rotWithShape="0">
              <a:srgbClr val="000000">
                <a:alpha val="30000"/>
              </a:srgbClr>
            </a:outerShdw>
          </a:effectLst>
        </p:grpSpPr>
        <p:sp>
          <p:nvSpPr>
            <p:cNvPr id="124" name="Rectangle 44">
              <a:extLst>
                <a:ext uri="{FF2B5EF4-FFF2-40B4-BE49-F238E27FC236}">
                  <a16:creationId xmlns:a16="http://schemas.microsoft.com/office/drawing/2014/main" id="{C052FB9B-76F9-5249-9B62-4E3DC12160F7}"/>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a:solidFill>
                    <a:schemeClr val="accent5"/>
                  </a:solidFill>
                </a:rPr>
                <a:t>Banque </a:t>
              </a:r>
              <a:r>
                <a:rPr lang="en-US" sz="1200" b="1" err="1">
                  <a:solidFill>
                    <a:schemeClr val="accent5"/>
                  </a:solidFill>
                </a:rPr>
                <a:t>Cantonale</a:t>
              </a:r>
              <a:r>
                <a:rPr lang="en-US" sz="1200" b="1">
                  <a:solidFill>
                    <a:schemeClr val="accent5"/>
                  </a:solidFill>
                </a:rPr>
                <a:t> </a:t>
              </a:r>
              <a:r>
                <a:rPr lang="en-US" sz="1200" b="1" err="1">
                  <a:solidFill>
                    <a:schemeClr val="accent5"/>
                  </a:solidFill>
                </a:rPr>
                <a:t>Vaudoise</a:t>
              </a:r>
              <a:endParaRPr lang="en-US" sz="1200" b="1">
                <a:solidFill>
                  <a:schemeClr val="accent5"/>
                </a:solidFill>
              </a:endParaRPr>
            </a:p>
            <a:p>
              <a:pPr>
                <a:lnSpc>
                  <a:spcPct val="80000"/>
                </a:lnSpc>
                <a:spcBef>
                  <a:spcPts val="1000"/>
                </a:spcBef>
              </a:pPr>
              <a:r>
                <a:rPr lang="en-US" sz="1000" err="1">
                  <a:solidFill>
                    <a:schemeClr val="tx2"/>
                  </a:solidFill>
                </a:rPr>
                <a:t>Depotbank</a:t>
              </a:r>
              <a:endParaRPr lang="en-US" sz="1000">
                <a:solidFill>
                  <a:schemeClr val="tx2"/>
                </a:solidFill>
              </a:endParaRPr>
            </a:p>
          </p:txBody>
        </p:sp>
        <p:sp>
          <p:nvSpPr>
            <p:cNvPr id="125" name="Rectangle 46">
              <a:extLst>
                <a:ext uri="{FF2B5EF4-FFF2-40B4-BE49-F238E27FC236}">
                  <a16:creationId xmlns:a16="http://schemas.microsoft.com/office/drawing/2014/main" id="{651B7190-38AD-EC48-92E0-8CDDB66BB43E}"/>
                </a:ext>
              </a:extLst>
            </p:cNvPr>
            <p:cNvSpPr/>
            <p:nvPr/>
          </p:nvSpPr>
          <p:spPr>
            <a:xfrm flipV="1">
              <a:off x="5414728" y="3039242"/>
              <a:ext cx="1980000" cy="51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sp>
        <p:nvSpPr>
          <p:cNvPr id="176" name="Rechteck 175">
            <a:extLst>
              <a:ext uri="{FF2B5EF4-FFF2-40B4-BE49-F238E27FC236}">
                <a16:creationId xmlns:a16="http://schemas.microsoft.com/office/drawing/2014/main" id="{C366162F-13AE-0F45-87F9-8FF215BC94CE}"/>
              </a:ext>
            </a:extLst>
          </p:cNvPr>
          <p:cNvSpPr/>
          <p:nvPr/>
        </p:nvSpPr>
        <p:spPr>
          <a:xfrm>
            <a:off x="8053157" y="4468859"/>
            <a:ext cx="946093" cy="215444"/>
          </a:xfrm>
          <a:prstGeom prst="rect">
            <a:avLst/>
          </a:prstGeom>
        </p:spPr>
        <p:txBody>
          <a:bodyPr wrap="none">
            <a:spAutoFit/>
          </a:bodyPr>
          <a:lstStyle/>
          <a:p>
            <a:r>
              <a:rPr lang="de-DE" sz="800"/>
              <a:t>Depotbankvertrag</a:t>
            </a:r>
          </a:p>
        </p:txBody>
      </p:sp>
      <p:sp>
        <p:nvSpPr>
          <p:cNvPr id="177" name="Title 1">
            <a:extLst>
              <a:ext uri="{FF2B5EF4-FFF2-40B4-BE49-F238E27FC236}">
                <a16:creationId xmlns:a16="http://schemas.microsoft.com/office/drawing/2014/main" id="{C7417B96-AD0F-1947-B4FB-D1001335F93A}"/>
              </a:ext>
            </a:extLst>
          </p:cNvPr>
          <p:cNvSpPr txBox="1">
            <a:spLocks/>
          </p:cNvSpPr>
          <p:nvPr/>
        </p:nvSpPr>
        <p:spPr>
          <a:xfrm>
            <a:off x="933121" y="1099300"/>
            <a:ext cx="3922080" cy="1249845"/>
          </a:xfrm>
          <a:prstGeom prst="rect">
            <a:avLst/>
          </a:prstGeom>
        </p:spPr>
        <p:txBody>
          <a:bodyPr anchor="ctr"/>
          <a:lstStyle>
            <a:lvl1pPr algn="l" defTabSz="914318" rtl="0" eaLnBrk="1" latinLnBrk="0" hangingPunct="1">
              <a:lnSpc>
                <a:spcPct val="80000"/>
              </a:lnSpc>
              <a:spcBef>
                <a:spcPct val="0"/>
              </a:spcBef>
              <a:buNone/>
              <a:defRPr sz="36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de-CH" sz="3000"/>
              <a:t>Organisation </a:t>
            </a:r>
          </a:p>
          <a:p>
            <a:r>
              <a:rPr lang="de-CH" sz="3000" spc="300">
                <a:solidFill>
                  <a:schemeClr val="accent1"/>
                </a:solidFill>
              </a:rPr>
              <a:t>Organigramm</a:t>
            </a:r>
          </a:p>
        </p:txBody>
      </p:sp>
      <p:grpSp>
        <p:nvGrpSpPr>
          <p:cNvPr id="42" name="Gruppieren 41">
            <a:extLst>
              <a:ext uri="{FF2B5EF4-FFF2-40B4-BE49-F238E27FC236}">
                <a16:creationId xmlns:a16="http://schemas.microsoft.com/office/drawing/2014/main" id="{7B01B7D8-D0E2-4287-B066-99683485A56D}"/>
              </a:ext>
            </a:extLst>
          </p:cNvPr>
          <p:cNvGrpSpPr/>
          <p:nvPr/>
        </p:nvGrpSpPr>
        <p:grpSpPr>
          <a:xfrm>
            <a:off x="1631504" y="5301208"/>
            <a:ext cx="1980087" cy="955434"/>
            <a:chOff x="5414728" y="3039242"/>
            <a:chExt cx="1980087" cy="955434"/>
          </a:xfrm>
          <a:effectLst>
            <a:outerShdw blurRad="762000" dist="254000" dir="5400000" algn="ctr" rotWithShape="0">
              <a:srgbClr val="000000">
                <a:alpha val="30000"/>
              </a:srgbClr>
            </a:outerShdw>
          </a:effectLst>
        </p:grpSpPr>
        <p:sp>
          <p:nvSpPr>
            <p:cNvPr id="43" name="Rectangle 44">
              <a:extLst>
                <a:ext uri="{FF2B5EF4-FFF2-40B4-BE49-F238E27FC236}">
                  <a16:creationId xmlns:a16="http://schemas.microsoft.com/office/drawing/2014/main" id="{8EE42C88-49A4-43D7-A6D5-1C3FCD82E225}"/>
                </a:ext>
              </a:extLst>
            </p:cNvPr>
            <p:cNvSpPr/>
            <p:nvPr/>
          </p:nvSpPr>
          <p:spPr>
            <a:xfrm>
              <a:off x="5416494" y="3058676"/>
              <a:ext cx="1978321" cy="9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28600" rIns="91440" bIns="0" rtlCol="0" anchor="t" anchorCtr="0"/>
            <a:lstStyle/>
            <a:p>
              <a:pPr>
                <a:lnSpc>
                  <a:spcPct val="80000"/>
                </a:lnSpc>
                <a:spcBef>
                  <a:spcPts val="1000"/>
                </a:spcBef>
              </a:pPr>
              <a:r>
                <a:rPr lang="en-US" sz="1200" b="1" err="1">
                  <a:solidFill>
                    <a:schemeClr val="accent3"/>
                  </a:solidFill>
                </a:rPr>
                <a:t>Admicasa</a:t>
              </a:r>
              <a:r>
                <a:rPr lang="en-US" sz="1200" b="1">
                  <a:solidFill>
                    <a:schemeClr val="accent3"/>
                  </a:solidFill>
                </a:rPr>
                <a:t> </a:t>
              </a:r>
              <a:r>
                <a:rPr lang="en-US" sz="1200" b="1" err="1">
                  <a:solidFill>
                    <a:schemeClr val="accent3"/>
                  </a:solidFill>
                </a:rPr>
                <a:t>Vertriebs</a:t>
              </a:r>
              <a:r>
                <a:rPr lang="en-US" sz="1200" b="1">
                  <a:solidFill>
                    <a:schemeClr val="accent3"/>
                  </a:solidFill>
                </a:rPr>
                <a:t> AG</a:t>
              </a:r>
            </a:p>
            <a:p>
              <a:pPr>
                <a:spcBef>
                  <a:spcPts val="1000"/>
                </a:spcBef>
              </a:pPr>
              <a:r>
                <a:rPr lang="en-US" sz="1000" err="1">
                  <a:solidFill>
                    <a:schemeClr val="tx2"/>
                  </a:solidFill>
                </a:rPr>
                <a:t>Vertrieb</a:t>
              </a:r>
              <a:endParaRPr lang="en-US" sz="1000">
                <a:solidFill>
                  <a:schemeClr val="tx2"/>
                </a:solidFill>
              </a:endParaRPr>
            </a:p>
          </p:txBody>
        </p:sp>
        <p:sp>
          <p:nvSpPr>
            <p:cNvPr id="44" name="Rectangle 46">
              <a:extLst>
                <a:ext uri="{FF2B5EF4-FFF2-40B4-BE49-F238E27FC236}">
                  <a16:creationId xmlns:a16="http://schemas.microsoft.com/office/drawing/2014/main" id="{C2499048-B085-49F5-A3B5-96B4606AF420}"/>
                </a:ext>
              </a:extLst>
            </p:cNvPr>
            <p:cNvSpPr/>
            <p:nvPr/>
          </p:nvSpPr>
          <p:spPr>
            <a:xfrm flipV="1">
              <a:off x="5414728" y="3039242"/>
              <a:ext cx="1980000" cy="514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nSpc>
                  <a:spcPct val="130000"/>
                </a:lnSpc>
                <a:spcBef>
                  <a:spcPts val="1000"/>
                </a:spcBef>
              </a:pPr>
              <a:endParaRPr lang="en-US" sz="1000">
                <a:solidFill>
                  <a:schemeClr val="tx1">
                    <a:alpha val="70000"/>
                  </a:schemeClr>
                </a:solidFill>
              </a:endParaRPr>
            </a:p>
          </p:txBody>
        </p:sp>
      </p:grpSp>
      <p:sp>
        <p:nvSpPr>
          <p:cNvPr id="45" name="Rechteck 44">
            <a:extLst>
              <a:ext uri="{FF2B5EF4-FFF2-40B4-BE49-F238E27FC236}">
                <a16:creationId xmlns:a16="http://schemas.microsoft.com/office/drawing/2014/main" id="{3E51EE18-C8B5-4D06-A219-EC9D67903568}"/>
              </a:ext>
            </a:extLst>
          </p:cNvPr>
          <p:cNvSpPr/>
          <p:nvPr/>
        </p:nvSpPr>
        <p:spPr>
          <a:xfrm>
            <a:off x="3719736" y="5589820"/>
            <a:ext cx="867545" cy="215444"/>
          </a:xfrm>
          <a:prstGeom prst="rect">
            <a:avLst/>
          </a:prstGeom>
        </p:spPr>
        <p:txBody>
          <a:bodyPr wrap="none">
            <a:spAutoFit/>
          </a:bodyPr>
          <a:lstStyle/>
          <a:p>
            <a:r>
              <a:rPr lang="de-DE" sz="800"/>
              <a:t>Vertriebsvertrag</a:t>
            </a:r>
          </a:p>
        </p:txBody>
      </p:sp>
      <p:cxnSp>
        <p:nvCxnSpPr>
          <p:cNvPr id="46" name="Connector: Elbow 47">
            <a:extLst>
              <a:ext uri="{FF2B5EF4-FFF2-40B4-BE49-F238E27FC236}">
                <a16:creationId xmlns:a16="http://schemas.microsoft.com/office/drawing/2014/main" id="{F545D6AA-D384-4678-B7D7-F03D1FAC6614}"/>
              </a:ext>
            </a:extLst>
          </p:cNvPr>
          <p:cNvCxnSpPr>
            <a:cxnSpLocks/>
          </p:cNvCxnSpPr>
          <p:nvPr/>
        </p:nvCxnSpPr>
        <p:spPr>
          <a:xfrm rot="10800000" flipV="1">
            <a:off x="3599376" y="4725144"/>
            <a:ext cx="1344496" cy="1096211"/>
          </a:xfrm>
          <a:prstGeom prst="bentConnector3">
            <a:avLst>
              <a:gd name="adj1" fmla="val 461"/>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17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par>
                                <p:cTn id="8" presetID="6" presetClass="emph" presetSubtype="0" accel="50000" decel="50000" autoRev="1" fill="hold" grpId="1" nodeType="withEffect">
                                  <p:stCondLst>
                                    <p:cond delay="0"/>
                                  </p:stCondLst>
                                  <p:childTnLst>
                                    <p:animScale>
                                      <p:cBhvr>
                                        <p:cTn id="9" dur="500" fill="hold"/>
                                        <p:tgtEl>
                                          <p:spTgt spid="82"/>
                                        </p:tgtEl>
                                      </p:cBhvr>
                                      <p:by x="110000" y="110000"/>
                                    </p:animScale>
                                  </p:childTnLst>
                                </p:cTn>
                              </p:par>
                              <p:par>
                                <p:cTn id="10" presetID="22" presetClass="entr" presetSubtype="2" fill="hold" nodeType="withEffect">
                                  <p:stCondLst>
                                    <p:cond delay="500"/>
                                  </p:stCondLst>
                                  <p:childTnLst>
                                    <p:set>
                                      <p:cBhvr>
                                        <p:cTn id="11" dur="1" fill="hold">
                                          <p:stCondLst>
                                            <p:cond delay="0"/>
                                          </p:stCondLst>
                                        </p:cTn>
                                        <p:tgtEl>
                                          <p:spTgt spid="129"/>
                                        </p:tgtEl>
                                        <p:attrNameLst>
                                          <p:attrName>style.visibility</p:attrName>
                                        </p:attrNameLst>
                                      </p:cBhvr>
                                      <p:to>
                                        <p:strVal val="visible"/>
                                      </p:to>
                                    </p:set>
                                    <p:animEffect transition="in" filter="wipe(right)">
                                      <p:cBhvr>
                                        <p:cTn id="12" dur="500"/>
                                        <p:tgtEl>
                                          <p:spTgt spid="129"/>
                                        </p:tgtEl>
                                      </p:cBhvr>
                                    </p:animEffect>
                                  </p:childTnLst>
                                </p:cTn>
                              </p:par>
                              <p:par>
                                <p:cTn id="13" presetID="22" presetClass="entr" presetSubtype="2" fill="hold" nodeType="withEffect">
                                  <p:stCondLst>
                                    <p:cond delay="1500"/>
                                  </p:stCondLst>
                                  <p:childTnLst>
                                    <p:set>
                                      <p:cBhvr>
                                        <p:cTn id="14" dur="1" fill="hold">
                                          <p:stCondLst>
                                            <p:cond delay="0"/>
                                          </p:stCondLst>
                                        </p:cTn>
                                        <p:tgtEl>
                                          <p:spTgt spid="138"/>
                                        </p:tgtEl>
                                        <p:attrNameLst>
                                          <p:attrName>style.visibility</p:attrName>
                                        </p:attrNameLst>
                                      </p:cBhvr>
                                      <p:to>
                                        <p:strVal val="visible"/>
                                      </p:to>
                                    </p:set>
                                    <p:animEffect transition="in" filter="wipe(right)">
                                      <p:cBhvr>
                                        <p:cTn id="15" dur="500"/>
                                        <p:tgtEl>
                                          <p:spTgt spid="138"/>
                                        </p:tgtEl>
                                      </p:cBhvr>
                                    </p:animEffect>
                                  </p:childTnLst>
                                </p:cTn>
                              </p:par>
                              <p:par>
                                <p:cTn id="16" presetID="22" presetClass="entr" presetSubtype="8" fill="hold" nodeType="withEffect">
                                  <p:stCondLst>
                                    <p:cond delay="1250"/>
                                  </p:stCondLst>
                                  <p:childTnLst>
                                    <p:set>
                                      <p:cBhvr>
                                        <p:cTn id="17" dur="1" fill="hold">
                                          <p:stCondLst>
                                            <p:cond delay="0"/>
                                          </p:stCondLst>
                                        </p:cTn>
                                        <p:tgtEl>
                                          <p:spTgt spid="147"/>
                                        </p:tgtEl>
                                        <p:attrNameLst>
                                          <p:attrName>style.visibility</p:attrName>
                                        </p:attrNameLst>
                                      </p:cBhvr>
                                      <p:to>
                                        <p:strVal val="visible"/>
                                      </p:to>
                                    </p:set>
                                    <p:animEffect transition="in" filter="wipe(left)">
                                      <p:cBhvr>
                                        <p:cTn id="18" dur="500"/>
                                        <p:tgtEl>
                                          <p:spTgt spid="14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wipe(down)">
                                      <p:cBhvr>
                                        <p:cTn id="23" dur="500"/>
                                        <p:tgtEl>
                                          <p:spTgt spid="18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par>
                                <p:cTn id="36" presetID="22" presetClass="entr" presetSubtype="8" fill="hold" nodeType="withEffect">
                                  <p:stCondLst>
                                    <p:cond delay="125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P spid="140" grpId="0"/>
      <p:bldP spid="152" grpId="0"/>
      <p:bldP spid="170" grpId="0"/>
      <p:bldP spid="171" grpId="0"/>
      <p:bldP spid="176"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4757F36-A9A7-BB45-ACE8-1DAF12911270}"/>
              </a:ext>
            </a:extLst>
          </p:cNvPr>
          <p:cNvSpPr txBox="1">
            <a:spLocks/>
          </p:cNvSpPr>
          <p:nvPr/>
        </p:nvSpPr>
        <p:spPr>
          <a:xfrm>
            <a:off x="2011885" y="874693"/>
            <a:ext cx="9567789" cy="1155092"/>
          </a:xfrm>
          <a:prstGeom prst="rect">
            <a:avLst/>
          </a:prstGeom>
        </p:spPr>
        <p:txBody>
          <a:bodyPr/>
          <a:lstStyle>
            <a:lvl1pPr algn="l" defTabSz="914318" rtl="0" eaLnBrk="1" latinLnBrk="0" hangingPunct="1">
              <a:lnSpc>
                <a:spcPct val="80000"/>
              </a:lnSpc>
              <a:spcBef>
                <a:spcPct val="0"/>
              </a:spcBef>
              <a:buNone/>
              <a:defRPr sz="3000" b="1" i="0" kern="1200" cap="all" spc="40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Motivation-</a:t>
            </a:r>
            <a:r>
              <a:rPr lang="en-US" err="1">
                <a:solidFill>
                  <a:schemeClr val="accent1"/>
                </a:solidFill>
              </a:rPr>
              <a:t>warum</a:t>
            </a:r>
            <a:r>
              <a:rPr lang="en-US"/>
              <a:t> </a:t>
            </a:r>
            <a:r>
              <a:rPr lang="en-US" err="1">
                <a:solidFill>
                  <a:schemeClr val="accent1"/>
                </a:solidFill>
              </a:rPr>
              <a:t>wird</a:t>
            </a:r>
            <a:r>
              <a:rPr lang="en-US">
                <a:solidFill>
                  <a:schemeClr val="accent1"/>
                </a:solidFill>
              </a:rPr>
              <a:t> </a:t>
            </a:r>
            <a:r>
              <a:rPr lang="en-US" err="1">
                <a:solidFill>
                  <a:schemeClr val="accent1"/>
                </a:solidFill>
              </a:rPr>
              <a:t>eine</a:t>
            </a:r>
            <a:r>
              <a:rPr lang="en-US">
                <a:solidFill>
                  <a:schemeClr val="accent1"/>
                </a:solidFill>
              </a:rPr>
              <a:t> </a:t>
            </a:r>
            <a:r>
              <a:rPr lang="en-US" err="1">
                <a:solidFill>
                  <a:schemeClr val="accent1"/>
                </a:solidFill>
              </a:rPr>
              <a:t>Aufnahme</a:t>
            </a:r>
            <a:r>
              <a:rPr lang="en-US">
                <a:solidFill>
                  <a:schemeClr val="accent1"/>
                </a:solidFill>
              </a:rPr>
              <a:t> in die KGAST </a:t>
            </a:r>
            <a:r>
              <a:rPr lang="en-US" err="1">
                <a:solidFill>
                  <a:schemeClr val="accent1"/>
                </a:solidFill>
              </a:rPr>
              <a:t>angestrebt</a:t>
            </a:r>
            <a:r>
              <a:rPr lang="en-US">
                <a:solidFill>
                  <a:schemeClr val="accent1"/>
                </a:solidFill>
              </a:rPr>
              <a:t>?</a:t>
            </a:r>
          </a:p>
        </p:txBody>
      </p:sp>
      <p:sp>
        <p:nvSpPr>
          <p:cNvPr id="16" name="TextBox 30">
            <a:extLst>
              <a:ext uri="{FF2B5EF4-FFF2-40B4-BE49-F238E27FC236}">
                <a16:creationId xmlns:a16="http://schemas.microsoft.com/office/drawing/2014/main" id="{F406AF0E-38C0-0D4E-915F-3A942DCF5B32}"/>
              </a:ext>
            </a:extLst>
          </p:cNvPr>
          <p:cNvSpPr txBox="1"/>
          <p:nvPr/>
        </p:nvSpPr>
        <p:spPr>
          <a:xfrm>
            <a:off x="2069802" y="2595280"/>
            <a:ext cx="3720768" cy="403691"/>
          </a:xfrm>
          <a:prstGeom prst="rect">
            <a:avLst/>
          </a:prstGeom>
          <a:noFill/>
        </p:spPr>
        <p:txBody>
          <a:bodyPr wrap="square" lIns="0" tIns="36000" rIns="216000" bIns="36000" rtlCol="0">
            <a:spAutoFit/>
          </a:bodyPr>
          <a:lstStyle/>
          <a:p>
            <a:pPr>
              <a:lnSpc>
                <a:spcPct val="130000"/>
              </a:lnSpc>
              <a:spcBef>
                <a:spcPts val="1000"/>
              </a:spcBef>
            </a:pPr>
            <a:r>
              <a:rPr lang="en-US" b="1" err="1"/>
              <a:t>Aktive</a:t>
            </a:r>
            <a:r>
              <a:rPr lang="en-US" b="1"/>
              <a:t> </a:t>
            </a:r>
            <a:r>
              <a:rPr lang="en-US" b="1" err="1"/>
              <a:t>Mitgestaltung</a:t>
            </a:r>
            <a:r>
              <a:rPr lang="en-US" b="1"/>
              <a:t> in der KGAST</a:t>
            </a:r>
          </a:p>
        </p:txBody>
      </p:sp>
      <p:sp>
        <p:nvSpPr>
          <p:cNvPr id="17" name="TextBox 31">
            <a:extLst>
              <a:ext uri="{FF2B5EF4-FFF2-40B4-BE49-F238E27FC236}">
                <a16:creationId xmlns:a16="http://schemas.microsoft.com/office/drawing/2014/main" id="{2896C6FE-B140-E347-8FB7-A5ADD91DBE01}"/>
              </a:ext>
            </a:extLst>
          </p:cNvPr>
          <p:cNvSpPr txBox="1"/>
          <p:nvPr/>
        </p:nvSpPr>
        <p:spPr>
          <a:xfrm>
            <a:off x="2106363" y="3645024"/>
            <a:ext cx="3720768" cy="763790"/>
          </a:xfrm>
          <a:prstGeom prst="rect">
            <a:avLst/>
          </a:prstGeom>
          <a:noFill/>
        </p:spPr>
        <p:txBody>
          <a:bodyPr wrap="square" lIns="0" tIns="36000" rIns="216000" bIns="36000" rtlCol="0">
            <a:spAutoFit/>
          </a:bodyPr>
          <a:lstStyle/>
          <a:p>
            <a:pPr>
              <a:lnSpc>
                <a:spcPct val="130000"/>
              </a:lnSpc>
              <a:spcBef>
                <a:spcPts val="1000"/>
              </a:spcBef>
            </a:pPr>
            <a:r>
              <a:rPr lang="de-CH" b="1"/>
              <a:t>Unsere Qualitätsrichtlinien entsprechen den KGAST-Vorgaben</a:t>
            </a:r>
            <a:endParaRPr lang="en-US" b="1"/>
          </a:p>
        </p:txBody>
      </p:sp>
      <p:sp>
        <p:nvSpPr>
          <p:cNvPr id="18" name="TextBox 32">
            <a:extLst>
              <a:ext uri="{FF2B5EF4-FFF2-40B4-BE49-F238E27FC236}">
                <a16:creationId xmlns:a16="http://schemas.microsoft.com/office/drawing/2014/main" id="{ECDB18B2-954F-5F46-A375-CDF4694F7EF1}"/>
              </a:ext>
            </a:extLst>
          </p:cNvPr>
          <p:cNvSpPr txBox="1"/>
          <p:nvPr/>
        </p:nvSpPr>
        <p:spPr>
          <a:xfrm>
            <a:off x="7176120" y="2492896"/>
            <a:ext cx="3998333" cy="763790"/>
          </a:xfrm>
          <a:prstGeom prst="rect">
            <a:avLst/>
          </a:prstGeom>
          <a:noFill/>
        </p:spPr>
        <p:txBody>
          <a:bodyPr wrap="square" lIns="0" tIns="36000" rIns="216000" bIns="36000" rtlCol="0">
            <a:spAutoFit/>
          </a:bodyPr>
          <a:lstStyle/>
          <a:p>
            <a:pPr>
              <a:lnSpc>
                <a:spcPct val="130000"/>
              </a:lnSpc>
              <a:spcBef>
                <a:spcPts val="1000"/>
              </a:spcBef>
            </a:pPr>
            <a:r>
              <a:rPr lang="en-US" b="1" err="1"/>
              <a:t>Direkte</a:t>
            </a:r>
            <a:r>
              <a:rPr lang="en-US" b="1"/>
              <a:t> </a:t>
            </a:r>
            <a:r>
              <a:rPr lang="en-US" b="1" err="1"/>
              <a:t>Informationen</a:t>
            </a:r>
            <a:r>
              <a:rPr lang="en-US" b="1"/>
              <a:t> </a:t>
            </a:r>
            <a:r>
              <a:rPr lang="en-US" b="1" err="1"/>
              <a:t>aus</a:t>
            </a:r>
            <a:r>
              <a:rPr lang="en-US" b="1"/>
              <a:t> der KGAST </a:t>
            </a:r>
            <a:r>
              <a:rPr lang="en-US" b="1" err="1"/>
              <a:t>sind</a:t>
            </a:r>
            <a:r>
              <a:rPr lang="en-US" b="1"/>
              <a:t> </a:t>
            </a:r>
            <a:r>
              <a:rPr lang="en-US" b="1" err="1"/>
              <a:t>uns</a:t>
            </a:r>
            <a:r>
              <a:rPr lang="en-US" b="1"/>
              <a:t> </a:t>
            </a:r>
            <a:r>
              <a:rPr lang="en-US" b="1" err="1"/>
              <a:t>wichtig</a:t>
            </a:r>
            <a:endParaRPr lang="en-US" b="1"/>
          </a:p>
        </p:txBody>
      </p:sp>
      <p:sp>
        <p:nvSpPr>
          <p:cNvPr id="19" name="TextBox 33">
            <a:extLst>
              <a:ext uri="{FF2B5EF4-FFF2-40B4-BE49-F238E27FC236}">
                <a16:creationId xmlns:a16="http://schemas.microsoft.com/office/drawing/2014/main" id="{8BF0870C-6159-C047-8427-30CE4707DC55}"/>
              </a:ext>
            </a:extLst>
          </p:cNvPr>
          <p:cNvSpPr txBox="1"/>
          <p:nvPr/>
        </p:nvSpPr>
        <p:spPr>
          <a:xfrm>
            <a:off x="2070619" y="4972231"/>
            <a:ext cx="4313413" cy="763790"/>
          </a:xfrm>
          <a:prstGeom prst="rect">
            <a:avLst/>
          </a:prstGeom>
          <a:noFill/>
        </p:spPr>
        <p:txBody>
          <a:bodyPr wrap="square" lIns="0" tIns="36000" rIns="216000" bIns="36000" rtlCol="0">
            <a:spAutoFit/>
          </a:bodyPr>
          <a:lstStyle/>
          <a:p>
            <a:pPr>
              <a:lnSpc>
                <a:spcPct val="130000"/>
              </a:lnSpc>
              <a:spcBef>
                <a:spcPts val="1000"/>
              </a:spcBef>
            </a:pPr>
            <a:r>
              <a:rPr lang="en-US" b="1" err="1"/>
              <a:t>Wir</a:t>
            </a:r>
            <a:r>
              <a:rPr lang="en-US" b="1"/>
              <a:t> </a:t>
            </a:r>
            <a:r>
              <a:rPr lang="en-US" b="1" err="1"/>
              <a:t>bieten</a:t>
            </a:r>
            <a:r>
              <a:rPr lang="en-US" b="1"/>
              <a:t> </a:t>
            </a:r>
            <a:r>
              <a:rPr lang="en-US" b="1" err="1"/>
              <a:t>kostengünstige</a:t>
            </a:r>
            <a:r>
              <a:rPr lang="en-US" b="1"/>
              <a:t> &amp; </a:t>
            </a:r>
            <a:r>
              <a:rPr lang="en-US" b="1" err="1"/>
              <a:t>transparente</a:t>
            </a:r>
            <a:r>
              <a:rPr lang="en-US" b="1"/>
              <a:t> </a:t>
            </a:r>
            <a:r>
              <a:rPr lang="en-US" b="1" err="1"/>
              <a:t>Lösungen</a:t>
            </a:r>
            <a:r>
              <a:rPr lang="en-US" b="1"/>
              <a:t> für </a:t>
            </a:r>
            <a:r>
              <a:rPr lang="en-US" b="1" err="1"/>
              <a:t>Vorsorgeeinrichtungen</a:t>
            </a:r>
            <a:endParaRPr lang="en-US" b="1"/>
          </a:p>
        </p:txBody>
      </p:sp>
      <p:sp>
        <p:nvSpPr>
          <p:cNvPr id="29" name="TextBox 33">
            <a:extLst>
              <a:ext uri="{FF2B5EF4-FFF2-40B4-BE49-F238E27FC236}">
                <a16:creationId xmlns:a16="http://schemas.microsoft.com/office/drawing/2014/main" id="{64694442-6B83-AA4A-84A0-7A3A79815086}"/>
              </a:ext>
            </a:extLst>
          </p:cNvPr>
          <p:cNvSpPr txBox="1"/>
          <p:nvPr/>
        </p:nvSpPr>
        <p:spPr>
          <a:xfrm>
            <a:off x="7176120" y="3918878"/>
            <a:ext cx="4403554" cy="403691"/>
          </a:xfrm>
          <a:prstGeom prst="rect">
            <a:avLst/>
          </a:prstGeom>
          <a:noFill/>
        </p:spPr>
        <p:txBody>
          <a:bodyPr wrap="square" lIns="0" tIns="36000" rIns="216000" bIns="36000" rtlCol="0">
            <a:spAutoFit/>
          </a:bodyPr>
          <a:lstStyle/>
          <a:p>
            <a:pPr>
              <a:lnSpc>
                <a:spcPct val="130000"/>
              </a:lnSpc>
              <a:spcBef>
                <a:spcPts val="1000"/>
              </a:spcBef>
            </a:pPr>
            <a:r>
              <a:rPr lang="en-US" b="1" err="1"/>
              <a:t>Austausch</a:t>
            </a:r>
            <a:r>
              <a:rPr lang="en-US" b="1"/>
              <a:t> </a:t>
            </a:r>
            <a:r>
              <a:rPr lang="en-US" b="1" err="1"/>
              <a:t>mit</a:t>
            </a:r>
            <a:r>
              <a:rPr lang="en-US" b="1"/>
              <a:t> </a:t>
            </a:r>
            <a:r>
              <a:rPr lang="en-US" b="1" err="1"/>
              <a:t>anderen</a:t>
            </a:r>
            <a:r>
              <a:rPr lang="en-US" b="1"/>
              <a:t> </a:t>
            </a:r>
            <a:r>
              <a:rPr lang="en-US" b="1" err="1"/>
              <a:t>Anlagestiftungen</a:t>
            </a:r>
            <a:endParaRPr lang="en-US" sz="1000">
              <a:solidFill>
                <a:schemeClr val="tx1">
                  <a:alpha val="70000"/>
                </a:schemeClr>
              </a:solidFill>
            </a:endParaRPr>
          </a:p>
        </p:txBody>
      </p:sp>
      <p:sp>
        <p:nvSpPr>
          <p:cNvPr id="37" name="TextBox 31">
            <a:extLst>
              <a:ext uri="{FF2B5EF4-FFF2-40B4-BE49-F238E27FC236}">
                <a16:creationId xmlns:a16="http://schemas.microsoft.com/office/drawing/2014/main" id="{D2CC0B0D-76E2-4D9C-B804-4D702B05E2EB}"/>
              </a:ext>
            </a:extLst>
          </p:cNvPr>
          <p:cNvSpPr txBox="1"/>
          <p:nvPr/>
        </p:nvSpPr>
        <p:spPr>
          <a:xfrm>
            <a:off x="7192180" y="5001763"/>
            <a:ext cx="4608512" cy="763790"/>
          </a:xfrm>
          <a:prstGeom prst="rect">
            <a:avLst/>
          </a:prstGeom>
          <a:noFill/>
        </p:spPr>
        <p:txBody>
          <a:bodyPr wrap="square" lIns="0" tIns="36000" rIns="216000" bIns="36000" rtlCol="0">
            <a:spAutoFit/>
          </a:bodyPr>
          <a:lstStyle/>
          <a:p>
            <a:pPr>
              <a:lnSpc>
                <a:spcPct val="130000"/>
              </a:lnSpc>
              <a:spcBef>
                <a:spcPts val="1000"/>
              </a:spcBef>
            </a:pPr>
            <a:r>
              <a:rPr lang="en-US" b="1" err="1"/>
              <a:t>Wir</a:t>
            </a:r>
            <a:r>
              <a:rPr lang="en-US" b="1"/>
              <a:t> </a:t>
            </a:r>
            <a:r>
              <a:rPr lang="en-US" b="1" err="1"/>
              <a:t>wollen</a:t>
            </a:r>
            <a:r>
              <a:rPr lang="en-US" b="1"/>
              <a:t> </a:t>
            </a:r>
            <a:r>
              <a:rPr lang="en-US" b="1" err="1"/>
              <a:t>mit</a:t>
            </a:r>
            <a:r>
              <a:rPr lang="en-US" b="1"/>
              <a:t> dem KGAST-</a:t>
            </a:r>
            <a:r>
              <a:rPr lang="en-US" b="1" err="1"/>
              <a:t>Beitritt</a:t>
            </a:r>
            <a:r>
              <a:rPr lang="en-US" b="1"/>
              <a:t> </a:t>
            </a:r>
            <a:r>
              <a:rPr lang="en-US" b="1" err="1"/>
              <a:t>unseren</a:t>
            </a:r>
            <a:r>
              <a:rPr lang="en-US" b="1"/>
              <a:t> </a:t>
            </a:r>
            <a:r>
              <a:rPr lang="en-US" b="1" err="1"/>
              <a:t>Investorenwünschen</a:t>
            </a:r>
            <a:r>
              <a:rPr lang="en-US" b="1"/>
              <a:t> </a:t>
            </a:r>
            <a:r>
              <a:rPr lang="en-US" b="1" err="1"/>
              <a:t>gerecht</a:t>
            </a:r>
            <a:r>
              <a:rPr lang="en-US" b="1"/>
              <a:t> </a:t>
            </a:r>
            <a:r>
              <a:rPr lang="en-US" b="1" err="1"/>
              <a:t>werden</a:t>
            </a:r>
            <a:endParaRPr lang="en-US" b="1"/>
          </a:p>
        </p:txBody>
      </p:sp>
      <p:grpSp>
        <p:nvGrpSpPr>
          <p:cNvPr id="38" name="Gruppieren 37">
            <a:extLst>
              <a:ext uri="{FF2B5EF4-FFF2-40B4-BE49-F238E27FC236}">
                <a16:creationId xmlns:a16="http://schemas.microsoft.com/office/drawing/2014/main" id="{08884023-36C7-40B7-9C60-D1C395AC4755}"/>
              </a:ext>
            </a:extLst>
          </p:cNvPr>
          <p:cNvGrpSpPr/>
          <p:nvPr/>
        </p:nvGrpSpPr>
        <p:grpSpPr>
          <a:xfrm>
            <a:off x="1127448" y="2420889"/>
            <a:ext cx="719263" cy="720079"/>
            <a:chOff x="1019175" y="2467728"/>
            <a:chExt cx="818319" cy="818319"/>
          </a:xfrm>
        </p:grpSpPr>
        <p:sp>
          <p:nvSpPr>
            <p:cNvPr id="39" name="Oval 32">
              <a:extLst>
                <a:ext uri="{FF2B5EF4-FFF2-40B4-BE49-F238E27FC236}">
                  <a16:creationId xmlns:a16="http://schemas.microsoft.com/office/drawing/2014/main" id="{629A6594-45C8-4B27-8766-1A047FF7E1B7}"/>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40" name="Shape 3612">
              <a:extLst>
                <a:ext uri="{FF2B5EF4-FFF2-40B4-BE49-F238E27FC236}">
                  <a16:creationId xmlns:a16="http://schemas.microsoft.com/office/drawing/2014/main" id="{07A98D6E-6210-430C-9205-4A4E5D0E511C}"/>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1" name="Gruppieren 40">
            <a:extLst>
              <a:ext uri="{FF2B5EF4-FFF2-40B4-BE49-F238E27FC236}">
                <a16:creationId xmlns:a16="http://schemas.microsoft.com/office/drawing/2014/main" id="{8155A3EE-4E70-48A7-B998-986BED544518}"/>
              </a:ext>
            </a:extLst>
          </p:cNvPr>
          <p:cNvGrpSpPr/>
          <p:nvPr/>
        </p:nvGrpSpPr>
        <p:grpSpPr>
          <a:xfrm>
            <a:off x="6240833" y="2492896"/>
            <a:ext cx="719263" cy="720079"/>
            <a:chOff x="1019175" y="2467728"/>
            <a:chExt cx="818319" cy="818319"/>
          </a:xfrm>
        </p:grpSpPr>
        <p:sp>
          <p:nvSpPr>
            <p:cNvPr id="42" name="Oval 32">
              <a:extLst>
                <a:ext uri="{FF2B5EF4-FFF2-40B4-BE49-F238E27FC236}">
                  <a16:creationId xmlns:a16="http://schemas.microsoft.com/office/drawing/2014/main" id="{17607865-4423-4115-A823-623375711883}"/>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43" name="Shape 3612">
              <a:extLst>
                <a:ext uri="{FF2B5EF4-FFF2-40B4-BE49-F238E27FC236}">
                  <a16:creationId xmlns:a16="http://schemas.microsoft.com/office/drawing/2014/main" id="{0574F3FC-60B8-43A5-8BA7-20948464B0DF}"/>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4" name="Gruppieren 43">
            <a:extLst>
              <a:ext uri="{FF2B5EF4-FFF2-40B4-BE49-F238E27FC236}">
                <a16:creationId xmlns:a16="http://schemas.microsoft.com/office/drawing/2014/main" id="{95780908-EBC4-4C4E-913D-06DB765E81A3}"/>
              </a:ext>
            </a:extLst>
          </p:cNvPr>
          <p:cNvGrpSpPr/>
          <p:nvPr/>
        </p:nvGrpSpPr>
        <p:grpSpPr>
          <a:xfrm>
            <a:off x="6312841" y="5085185"/>
            <a:ext cx="719263" cy="720079"/>
            <a:chOff x="1019175" y="2467728"/>
            <a:chExt cx="818319" cy="818319"/>
          </a:xfrm>
        </p:grpSpPr>
        <p:sp>
          <p:nvSpPr>
            <p:cNvPr id="45" name="Oval 32">
              <a:extLst>
                <a:ext uri="{FF2B5EF4-FFF2-40B4-BE49-F238E27FC236}">
                  <a16:creationId xmlns:a16="http://schemas.microsoft.com/office/drawing/2014/main" id="{ED6B810D-E5F9-4617-9904-20F909C5EA63}"/>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46" name="Shape 3612">
              <a:extLst>
                <a:ext uri="{FF2B5EF4-FFF2-40B4-BE49-F238E27FC236}">
                  <a16:creationId xmlns:a16="http://schemas.microsoft.com/office/drawing/2014/main" id="{18A01B7B-CE01-4475-8FCC-4F24B963987A}"/>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7" name="Gruppieren 46">
            <a:extLst>
              <a:ext uri="{FF2B5EF4-FFF2-40B4-BE49-F238E27FC236}">
                <a16:creationId xmlns:a16="http://schemas.microsoft.com/office/drawing/2014/main" id="{151C9A38-7109-40D2-8046-6D5205C77660}"/>
              </a:ext>
            </a:extLst>
          </p:cNvPr>
          <p:cNvGrpSpPr/>
          <p:nvPr/>
        </p:nvGrpSpPr>
        <p:grpSpPr>
          <a:xfrm>
            <a:off x="6240833" y="3789041"/>
            <a:ext cx="719263" cy="720079"/>
            <a:chOff x="1019175" y="2467728"/>
            <a:chExt cx="818319" cy="818319"/>
          </a:xfrm>
        </p:grpSpPr>
        <p:sp>
          <p:nvSpPr>
            <p:cNvPr id="48" name="Oval 32">
              <a:extLst>
                <a:ext uri="{FF2B5EF4-FFF2-40B4-BE49-F238E27FC236}">
                  <a16:creationId xmlns:a16="http://schemas.microsoft.com/office/drawing/2014/main" id="{21F4BBF3-9AC7-40AB-8ECB-9C18BB7AB00C}"/>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49" name="Shape 3612">
              <a:extLst>
                <a:ext uri="{FF2B5EF4-FFF2-40B4-BE49-F238E27FC236}">
                  <a16:creationId xmlns:a16="http://schemas.microsoft.com/office/drawing/2014/main" id="{EF01CE21-6FAE-4432-BBCA-6A761FDDFD18}"/>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53" name="Gruppieren 52">
            <a:extLst>
              <a:ext uri="{FF2B5EF4-FFF2-40B4-BE49-F238E27FC236}">
                <a16:creationId xmlns:a16="http://schemas.microsoft.com/office/drawing/2014/main" id="{CB897AE6-9E59-47A6-9F8C-E02530F7AA59}"/>
              </a:ext>
            </a:extLst>
          </p:cNvPr>
          <p:cNvGrpSpPr/>
          <p:nvPr/>
        </p:nvGrpSpPr>
        <p:grpSpPr>
          <a:xfrm>
            <a:off x="1127448" y="3717033"/>
            <a:ext cx="719263" cy="720079"/>
            <a:chOff x="1019175" y="2467728"/>
            <a:chExt cx="818319" cy="818319"/>
          </a:xfrm>
        </p:grpSpPr>
        <p:sp>
          <p:nvSpPr>
            <p:cNvPr id="54" name="Oval 32">
              <a:extLst>
                <a:ext uri="{FF2B5EF4-FFF2-40B4-BE49-F238E27FC236}">
                  <a16:creationId xmlns:a16="http://schemas.microsoft.com/office/drawing/2014/main" id="{2F9F342F-5B38-49FD-A8CE-2AD7464834D8}"/>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55" name="Shape 3612">
              <a:extLst>
                <a:ext uri="{FF2B5EF4-FFF2-40B4-BE49-F238E27FC236}">
                  <a16:creationId xmlns:a16="http://schemas.microsoft.com/office/drawing/2014/main" id="{8244C7DF-759E-430F-A14D-CB57AFA94175}"/>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56" name="Gruppieren 55">
            <a:extLst>
              <a:ext uri="{FF2B5EF4-FFF2-40B4-BE49-F238E27FC236}">
                <a16:creationId xmlns:a16="http://schemas.microsoft.com/office/drawing/2014/main" id="{7E44DC18-DDAF-487E-810B-F6F26D31949C}"/>
              </a:ext>
            </a:extLst>
          </p:cNvPr>
          <p:cNvGrpSpPr/>
          <p:nvPr/>
        </p:nvGrpSpPr>
        <p:grpSpPr>
          <a:xfrm>
            <a:off x="1127448" y="5085185"/>
            <a:ext cx="719263" cy="720079"/>
            <a:chOff x="1019175" y="2467728"/>
            <a:chExt cx="818319" cy="818319"/>
          </a:xfrm>
        </p:grpSpPr>
        <p:sp>
          <p:nvSpPr>
            <p:cNvPr id="57" name="Oval 32">
              <a:extLst>
                <a:ext uri="{FF2B5EF4-FFF2-40B4-BE49-F238E27FC236}">
                  <a16:creationId xmlns:a16="http://schemas.microsoft.com/office/drawing/2014/main" id="{91259975-4DB6-418F-B109-9EC34D850215}"/>
                </a:ext>
              </a:extLst>
            </p:cNvPr>
            <p:cNvSpPr/>
            <p:nvPr/>
          </p:nvSpPr>
          <p:spPr>
            <a:xfrm>
              <a:off x="1019175" y="2467728"/>
              <a:ext cx="818319" cy="818319"/>
            </a:xfrm>
            <a:prstGeom prst="ellipse">
              <a:avLst/>
            </a:prstGeom>
            <a:solidFill>
              <a:srgbClr val="FFFFFF"/>
            </a:solidFill>
            <a:ln w="6350">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58" name="Shape 3612">
              <a:extLst>
                <a:ext uri="{FF2B5EF4-FFF2-40B4-BE49-F238E27FC236}">
                  <a16:creationId xmlns:a16="http://schemas.microsoft.com/office/drawing/2014/main" id="{C825B38E-4056-49C4-A8D2-9D11815EA0F3}"/>
                </a:ext>
              </a:extLst>
            </p:cNvPr>
            <p:cNvSpPr/>
            <p:nvPr/>
          </p:nvSpPr>
          <p:spPr>
            <a:xfrm>
              <a:off x="1288044" y="2771674"/>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spTree>
    <p:extLst>
      <p:ext uri="{BB962C8B-B14F-4D97-AF65-F5344CB8AC3E}">
        <p14:creationId xmlns:p14="http://schemas.microsoft.com/office/powerpoint/2010/main" val="205793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8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1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1+#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14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14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1+#ppt_w/2"/>
                                          </p:val>
                                        </p:tav>
                                        <p:tav tm="100000">
                                          <p:val>
                                            <p:strVal val="#ppt_x"/>
                                          </p:val>
                                        </p:tav>
                                      </p:tavLst>
                                    </p:anim>
                                    <p:anim calcmode="lin" valueType="num">
                                      <p:cBhvr additive="base">
                                        <p:cTn id="24" dur="10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50000" fill="hold" grpId="0" nodeType="withEffect">
                                  <p:stCondLst>
                                    <p:cond delay="8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1000" fill="hold"/>
                                        <p:tgtEl>
                                          <p:spTgt spid="37"/>
                                        </p:tgtEl>
                                        <p:attrNameLst>
                                          <p:attrName>ppt_x</p:attrName>
                                        </p:attrNameLst>
                                      </p:cBhvr>
                                      <p:tavLst>
                                        <p:tav tm="0">
                                          <p:val>
                                            <p:strVal val="1+#ppt_w/2"/>
                                          </p:val>
                                        </p:tav>
                                        <p:tav tm="100000">
                                          <p:val>
                                            <p:strVal val="#ppt_x"/>
                                          </p:val>
                                        </p:tav>
                                      </p:tavLst>
                                    </p:anim>
                                    <p:anim calcmode="lin" valueType="num">
                                      <p:cBhvr additive="base">
                                        <p:cTn id="28"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9" grpId="0"/>
      <p:bldP spid="37" grpId="0"/>
    </p:bldLst>
  </p:timing>
</p:sld>
</file>

<file path=ppt/theme/theme1.xml><?xml version="1.0" encoding="utf-8"?>
<a:theme xmlns:a="http://schemas.openxmlformats.org/drawingml/2006/main" name="Terra Helvetica Master (L)">
  <a:themeElements>
    <a:clrScheme name="ByTemplateZuu">
      <a:dk1>
        <a:srgbClr val="222222"/>
      </a:dk1>
      <a:lt1>
        <a:srgbClr val="F0F0F0"/>
      </a:lt1>
      <a:dk2>
        <a:srgbClr val="222222"/>
      </a:dk2>
      <a:lt2>
        <a:srgbClr val="F0F0F0"/>
      </a:lt2>
      <a:accent1>
        <a:srgbClr val="498289"/>
      </a:accent1>
      <a:accent2>
        <a:srgbClr val="68B1B5"/>
      </a:accent2>
      <a:accent3>
        <a:srgbClr val="9AD5CE"/>
      </a:accent3>
      <a:accent4>
        <a:srgbClr val="D0F4E9"/>
      </a:accent4>
      <a:accent5>
        <a:srgbClr val="B39178"/>
      </a:accent5>
      <a:accent6>
        <a:srgbClr val="FFECD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Präsentation2" id="{E2251A97-05D6-A840-A0A8-A68C093F5057}" vid="{E564DC4C-8493-B64C-884D-06D05DFBAD36}"/>
    </a:ext>
  </a:extLst>
</a:theme>
</file>

<file path=ppt/theme/theme2.xml><?xml version="1.0" encoding="utf-8"?>
<a:theme xmlns:a="http://schemas.openxmlformats.org/drawingml/2006/main" name="Terra Helvetica Master (R)">
  <a:themeElements>
    <a:clrScheme name="ByTemplateZuu">
      <a:dk1>
        <a:srgbClr val="222222"/>
      </a:dk1>
      <a:lt1>
        <a:srgbClr val="F0F0F0"/>
      </a:lt1>
      <a:dk2>
        <a:srgbClr val="222222"/>
      </a:dk2>
      <a:lt2>
        <a:srgbClr val="F0F0F0"/>
      </a:lt2>
      <a:accent1>
        <a:srgbClr val="498289"/>
      </a:accent1>
      <a:accent2>
        <a:srgbClr val="68B1B5"/>
      </a:accent2>
      <a:accent3>
        <a:srgbClr val="9AD5CE"/>
      </a:accent3>
      <a:accent4>
        <a:srgbClr val="D0F4E9"/>
      </a:accent4>
      <a:accent5>
        <a:srgbClr val="B39178"/>
      </a:accent5>
      <a:accent6>
        <a:srgbClr val="FFECDE"/>
      </a:accent6>
      <a:hlink>
        <a:srgbClr val="0563C1"/>
      </a:hlink>
      <a:folHlink>
        <a:srgbClr val="954F72"/>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Präsentation2" id="{E2251A97-05D6-A840-A0A8-A68C093F5057}" vid="{47ADD64D-EC30-3C49-9C72-FD63C8AAF5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7A591710CEE9C41BCC7C9DEE4DD7F0F" ma:contentTypeVersion="12" ma:contentTypeDescription="Ein neues Dokument erstellen." ma:contentTypeScope="" ma:versionID="02292c306a3d5b18c1efc78f2a043b83">
  <xsd:schema xmlns:xsd="http://www.w3.org/2001/XMLSchema" xmlns:xs="http://www.w3.org/2001/XMLSchema" xmlns:p="http://schemas.microsoft.com/office/2006/metadata/properties" xmlns:ns2="f2fbca97-13a5-46b6-b0b2-769e2f4501ca" xmlns:ns3="aac1474b-5488-44d9-92c4-9e8423845808" targetNamespace="http://schemas.microsoft.com/office/2006/metadata/properties" ma:root="true" ma:fieldsID="7ec6534615c2ae3cc6ebae5d7c95517b" ns2:_="" ns3:_="">
    <xsd:import namespace="f2fbca97-13a5-46b6-b0b2-769e2f4501ca"/>
    <xsd:import namespace="aac1474b-5488-44d9-92c4-9e84238458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fbca97-13a5-46b6-b0b2-769e2f4501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c6d9d6d4-dc51-400c-856d-7767a591452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c1474b-5488-44d9-92c4-9e8423845808"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6fa67160-273a-472c-8895-60955d99f8a0}" ma:internalName="TaxCatchAll" ma:showField="CatchAllData" ma:web="aac1474b-5488-44d9-92c4-9e84238458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ac1474b-5488-44d9-92c4-9e8423845808" xsi:nil="true"/>
    <lcf76f155ced4ddcb4097134ff3c332f xmlns="f2fbca97-13a5-46b6-b0b2-769e2f4501c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202B0D-7456-44BB-AAD1-732B44D91153}">
  <ds:schemaRefs>
    <ds:schemaRef ds:uri="aac1474b-5488-44d9-92c4-9e8423845808"/>
    <ds:schemaRef ds:uri="f2fbca97-13a5-46b6-b0b2-769e2f4501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AAD2B0-9A51-487B-AA2E-5899D9695A8E}">
  <ds:schemaRefs>
    <ds:schemaRef ds:uri="aac1474b-5488-44d9-92c4-9e8423845808"/>
    <ds:schemaRef ds:uri="f2fbca97-13a5-46b6-b0b2-769e2f4501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1FA3197-4110-4A00-8F6F-0BF6E8EC84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200525_Terra-Helvetica_Praesentation_RZ</Template>
  <TotalTime>0</TotalTime>
  <Words>812</Words>
  <Application>Microsoft Macintosh PowerPoint</Application>
  <PresentationFormat>Breitbild</PresentationFormat>
  <Paragraphs>123</Paragraphs>
  <Slides>10</Slides>
  <Notes>7</Notes>
  <HiddenSlides>0</HiddenSlides>
  <MMClips>0</MMClips>
  <ScaleCrop>false</ScaleCrop>
  <HeadingPairs>
    <vt:vector size="6" baseType="variant">
      <vt:variant>
        <vt:lpstr>Verwendete Schriftarten</vt:lpstr>
      </vt:variant>
      <vt:variant>
        <vt:i4>2</vt:i4>
      </vt:variant>
      <vt:variant>
        <vt:lpstr>Design</vt:lpstr>
      </vt:variant>
      <vt:variant>
        <vt:i4>2</vt:i4>
      </vt:variant>
      <vt:variant>
        <vt:lpstr>Folientitel</vt:lpstr>
      </vt:variant>
      <vt:variant>
        <vt:i4>10</vt:i4>
      </vt:variant>
    </vt:vector>
  </HeadingPairs>
  <TitlesOfParts>
    <vt:vector size="14" baseType="lpstr">
      <vt:lpstr>Arial</vt:lpstr>
      <vt:lpstr>Calibri</vt:lpstr>
      <vt:lpstr>Terra Helvetica Master (L)</vt:lpstr>
      <vt:lpstr>Terra Helvetica Master (R)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Manuela Kohler</dc:creator>
  <cp:keywords/>
  <dc:description/>
  <cp:lastModifiedBy>Roland Kriemler</cp:lastModifiedBy>
  <cp:revision>2</cp:revision>
  <cp:lastPrinted>2022-06-22T09:27:23Z</cp:lastPrinted>
  <dcterms:created xsi:type="dcterms:W3CDTF">2020-06-12T06:05:50Z</dcterms:created>
  <dcterms:modified xsi:type="dcterms:W3CDTF">2022-10-26T13:18:19Z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157600.000000000</vt:lpwstr>
  </property>
  <property fmtid="{D5CDD505-2E9C-101B-9397-08002B2CF9AE}" pid="3" name="ContentTypeId">
    <vt:lpwstr>0x010100D7A591710CEE9C41BCC7C9DEE4DD7F0F</vt:lpwstr>
  </property>
  <property fmtid="{D5CDD505-2E9C-101B-9397-08002B2CF9AE}" pid="4" name="MediaServiceImageTags">
    <vt:lpwstr/>
  </property>
</Properties>
</file>