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2" r:id="rId4"/>
    <p:sldMasterId id="2147483892" r:id="rId5"/>
    <p:sldMasterId id="2147483973" r:id="rId6"/>
  </p:sldMasterIdLst>
  <p:notesMasterIdLst>
    <p:notesMasterId r:id="rId16"/>
  </p:notesMasterIdLst>
  <p:handoutMasterIdLst>
    <p:handoutMasterId r:id="rId17"/>
  </p:handoutMasterIdLst>
  <p:sldIdLst>
    <p:sldId id="277" r:id="rId7"/>
    <p:sldId id="1881838614" r:id="rId8"/>
    <p:sldId id="1881838615" r:id="rId9"/>
    <p:sldId id="1881838616" r:id="rId10"/>
    <p:sldId id="1881838620" r:id="rId11"/>
    <p:sldId id="1881838621" r:id="rId12"/>
    <p:sldId id="1881838622" r:id="rId13"/>
    <p:sldId id="1881838619" r:id="rId14"/>
    <p:sldId id="359" r:id="rId15"/>
  </p:sldIdLst>
  <p:sldSz cx="1219835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7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4C4CD"/>
    <a:srgbClr val="FFE600"/>
    <a:srgbClr val="2E2E38"/>
    <a:srgbClr val="747480"/>
    <a:srgbClr val="808080"/>
    <a:srgbClr val="000000"/>
    <a:srgbClr val="FF9A91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E76F8-C2C9-4974-A195-9B15D2E903B9}" v="12" dt="2024-08-30T14:28:28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7483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744" y="200"/>
      </p:cViewPr>
      <p:guideLst/>
    </p:cSldViewPr>
  </p:slideViewPr>
  <p:outlineViewPr>
    <p:cViewPr>
      <p:scale>
        <a:sx n="33" d="100"/>
        <a:sy n="33" d="100"/>
      </p:scale>
      <p:origin x="0" y="-709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3960" y="5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30/08/2024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‹Nr.›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Fiona to introduce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55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21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84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66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randingzone.ey.net/national/bzcontest.nsf/controldocview/BetterQuestions/$file/fullpage.html#firstPage" TargetMode="Externa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randingzone.ey.net/national/bzcontest.nsf/controldocview/BetterQuestions/$file/fullpage.html#firstPage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4C68D0-933A-4933-BC1C-1CBDB9E678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08013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85402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85402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160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81503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1F3828C-CFC9-416B-8D85-70CEC0D1D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8676C-3EE7-4939-95F9-53D049BBC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D27D933-04A2-46E6-87CF-06CEC57E6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82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52122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32228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EE674A-CC63-4EB9-9648-4924C13A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26F01DA-801D-488D-8D7E-CC69F0794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EB60D3-BB4F-439D-9E25-6315FD981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5002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DC7C70-B0BC-4265-946E-7B546729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712369-62A7-450A-BD8E-C2FB3B9DE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4E1D38-438B-4224-9F56-2F4811313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9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D6072A-B5E4-46A2-80D1-BB0DCC79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0B9B71E-7A00-40CD-B5CC-5C903D27C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E1B4D9-9C3E-4B7B-8077-FD923D148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141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9EBB38-DBA7-4B97-97C3-2A0FB5C0DE22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VAT in control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190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E47BAB1-A8AE-4D4B-8398-F809D54B4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DF15FE-4B43-4C8B-B0C0-BA94EB1A4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21795D-D989-4AFE-8AD9-13BABCBD6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348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232436-B096-421A-882D-913A5DAB3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60E568-07EE-47A6-85BB-1F6DFA6A6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ABBBB6-68FD-4ED2-8F43-0CA14C36E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867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70D70D-6BD3-4166-8836-D1F508296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6429E8-A993-4D30-8FAF-A9CEFCFAE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1D822F-A184-41D4-8831-A613EDBAF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90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62301"/>
            <a:ext cx="10978515" cy="5904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651654" y="907750"/>
            <a:ext cx="2011678" cy="0"/>
          </a:xfrm>
          <a:prstGeom prst="line">
            <a:avLst/>
          </a:prstGeom>
          <a:noFill/>
          <a:ln w="57150" cap="rnd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60CAC9-F3BC-44FD-AF5B-0985D7105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8B28583-E1D5-4F30-9B31-655A6266A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933D68E-C977-4446-8600-09404F0AD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8E13ACE-2798-4653-9786-5AD71071C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3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820997-C1C2-4194-BF75-F8E7E9D4A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6E9BE0-F301-4DA6-8CC0-3C6A72838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CA4C78-6EF0-48E4-9048-DA6EDE0D0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7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311DC4-6493-463D-885C-081B761F9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1C1F3D-1F15-4126-A31D-1F92AFBD7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9CFDDF-7664-485A-B53A-1513BCAFC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0438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-1355344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77FA6A-F0E6-45E0-8C98-8EBD51AF2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E2261C-970C-48D7-BA9F-6578E2604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E88569-AF73-496B-8290-D0DAABEA9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3040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F72805-FD95-4DF8-9E34-AADE1A0B9BCD}"/>
              </a:ext>
            </a:extLst>
          </p:cNvPr>
          <p:cNvSpPr txBox="1"/>
          <p:nvPr userDrawn="1"/>
        </p:nvSpPr>
        <p:spPr bwMode="white">
          <a:xfrm>
            <a:off x="607799" y="719139"/>
            <a:ext cx="2819400" cy="254531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EY </a:t>
            </a:r>
            <a:r>
              <a:rPr lang="en-US" sz="1000" kern="0" dirty="0">
                <a:solidFill>
                  <a:prstClr val="white"/>
                </a:solidFill>
                <a:cs typeface="Arial"/>
              </a:rPr>
              <a:t>| Assurance | Tax | Transactions | Advisory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kern="0" dirty="0">
                <a:solidFill>
                  <a:prstClr val="white"/>
                </a:solidFill>
                <a:cs typeface="Arial"/>
              </a:rPr>
              <a:t>Ernst &amp; Young LLP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© 2020 </a:t>
            </a:r>
            <a:r>
              <a:rPr lang="en-GB" sz="800" kern="0" dirty="0">
                <a:solidFill>
                  <a:prstClr val="white"/>
                </a:solidFill>
              </a:rPr>
              <a:t>Ernst &amp; Young LLP. Published in the UK.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All Rights Reserved.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EYG00001-162Gbl (replace with your SCORE number)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[Optional file reference number]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ED MMYY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GB" sz="800" kern="0" dirty="0">
                <a:solidFill>
                  <a:prstClr val="white"/>
                </a:solidFill>
              </a:rPr>
              <a:t>EY ##### (UK) ##/20. CSG London.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The UK firm Ernst &amp; Young LLP is a limited liability partnership registered in England and Wales with registered number OC300001 and is a member firm of Ernst &amp; Young Global Limited.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Ernst &amp; Young LLP, 1 More London Place, London, SE1 2AF.</a:t>
            </a:r>
            <a:endParaRPr lang="en-IN" sz="6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900" kern="0" dirty="0">
                <a:solidFill>
                  <a:prstClr val="white"/>
                </a:solidFill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3099236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01A2F11-32A0-4526-A5F7-F4382DA5B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9FBC1-AA38-434A-AAFC-37A6B5BF8872}"/>
              </a:ext>
            </a:extLst>
          </p:cNvPr>
          <p:cNvSpPr txBox="1"/>
          <p:nvPr userDrawn="1"/>
        </p:nvSpPr>
        <p:spPr bwMode="white">
          <a:xfrm>
            <a:off x="607799" y="719139"/>
            <a:ext cx="2819400" cy="254531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EY </a:t>
            </a:r>
            <a:r>
              <a:rPr lang="en-US" sz="1000" kern="0" dirty="0">
                <a:solidFill>
                  <a:prstClr val="white"/>
                </a:solidFill>
                <a:cs typeface="Arial"/>
              </a:rPr>
              <a:t>| Assurance | Tax | Transactions | Advisory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kern="0" dirty="0">
                <a:solidFill>
                  <a:prstClr val="white"/>
                </a:solidFill>
                <a:cs typeface="Arial"/>
              </a:rPr>
              <a:t>Ernst &amp; Young LLP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© 2020 </a:t>
            </a:r>
            <a:r>
              <a:rPr lang="en-GB" sz="800" kern="0" dirty="0">
                <a:solidFill>
                  <a:prstClr val="white"/>
                </a:solidFill>
              </a:rPr>
              <a:t>Ernst &amp; Young LLP. Published in the UK.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All Rights Reserved.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EYG00001-162Gbl (replace with your SCORE number)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[Optional file reference number]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ED MMYY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GB" sz="800" kern="0" dirty="0">
                <a:solidFill>
                  <a:prstClr val="white"/>
                </a:solidFill>
              </a:rPr>
              <a:t>EY ##### (UK) ##/20. CSG London.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The UK firm Ernst &amp; Young LLP is a limited liability partnership registered in England and Wales with registered number OC300001 and is a member firm of Ernst &amp; Young Global Limited.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Ernst &amp; Young LLP, 1 More London Place, London, SE1 2AF.</a:t>
            </a:r>
            <a:endParaRPr lang="en-IN" sz="6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900" kern="0" dirty="0">
                <a:solidFill>
                  <a:prstClr val="white"/>
                </a:solidFill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491958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" y="0"/>
            <a:ext cx="1219200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C6A6D-6345-4BA2-8D48-1BC9A250AC09}"/>
              </a:ext>
            </a:extLst>
          </p:cNvPr>
          <p:cNvSpPr txBox="1"/>
          <p:nvPr userDrawn="1"/>
        </p:nvSpPr>
        <p:spPr bwMode="white">
          <a:xfrm>
            <a:off x="607799" y="719139"/>
            <a:ext cx="2819400" cy="254531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EY </a:t>
            </a:r>
            <a:r>
              <a:rPr lang="en-US" sz="1000" kern="0" dirty="0">
                <a:solidFill>
                  <a:prstClr val="white"/>
                </a:solidFill>
                <a:cs typeface="Arial"/>
              </a:rPr>
              <a:t>| Assurance | Tax | Transactions | Advisory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kern="0" dirty="0">
                <a:solidFill>
                  <a:prstClr val="white"/>
                </a:solidFill>
                <a:cs typeface="Arial"/>
              </a:rPr>
              <a:t>Ernst &amp; Young LLP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© 2020 </a:t>
            </a:r>
            <a:r>
              <a:rPr lang="en-GB" sz="800" kern="0" dirty="0">
                <a:solidFill>
                  <a:prstClr val="white"/>
                </a:solidFill>
              </a:rPr>
              <a:t>Ernst &amp; Young LLP. Published in the UK.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All Rights Reserved.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EYG00001-162Gbl (replace with your SCORE number)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[Optional file reference number]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ED NONE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GB" sz="800" kern="0" dirty="0">
                <a:solidFill>
                  <a:prstClr val="white"/>
                </a:solidFill>
              </a:rPr>
              <a:t>EY-000120209 (UK) 05/20. CSG London.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The UK firm Ernst &amp; Young LLP is a limited liability partnership registered in England and Wales with registered number OC300001 and is a member firm of Ernst &amp; Young Global Limited.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Ernst &amp; Young LLP, 1 More London Place, London, SE1 2AF.</a:t>
            </a:r>
            <a:endParaRPr lang="en-IN" sz="6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900" kern="0" dirty="0">
                <a:solidFill>
                  <a:prstClr val="white"/>
                </a:solidFill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128222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88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817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3118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8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32D2C6-D4C7-4C30-A8F1-20FB7DA6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62301"/>
            <a:ext cx="10978515" cy="5904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A27F492C-3F0C-4D13-BB06-5EAF84C9133D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651654" y="907750"/>
            <a:ext cx="2011678" cy="0"/>
          </a:xfrm>
          <a:prstGeom prst="line">
            <a:avLst/>
          </a:prstGeom>
          <a:noFill/>
          <a:ln w="57150" cap="rnd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B005E3-735F-4ED1-9D9F-205114D94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F0E5579-638B-45DC-AAB2-6BEEA103B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A4F2845-87C3-47D5-8F06-DB232E64C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5547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3842" y="483569"/>
            <a:ext cx="492346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Section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AE936C6-DE79-407A-86CB-2836F3A0AC27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270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_columns_with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648" y="1869440"/>
            <a:ext cx="5393208" cy="4223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/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9632" y="1869440"/>
            <a:ext cx="5393208" cy="4223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/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918" y="1137920"/>
            <a:ext cx="5393208" cy="64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99632" y="1137920"/>
            <a:ext cx="5393208" cy="64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510D6D-30BD-4075-B43B-6E2BF2FEC1F8}" type="datetime3">
              <a:rPr lang="en-US" noProof="0" smtClean="0"/>
              <a:t>30 August 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963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9">
          <p15:clr>
            <a:srgbClr val="FBAE40"/>
          </p15:clr>
        </p15:guide>
        <p15:guide id="2" pos="377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0642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8381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444E5EEC-2656-46DD-93BB-32DC09294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81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160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73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0642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8381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475786" y="5709060"/>
            <a:ext cx="8122101" cy="0"/>
          </a:xfrm>
          <a:prstGeom prst="line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604586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786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5786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4585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3C912075-2964-4957-82D1-4048ECBCD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81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160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0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0642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8381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475786" y="5709060"/>
            <a:ext cx="8122101" cy="0"/>
          </a:xfrm>
          <a:prstGeom prst="line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604586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586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586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CE71800-5B4B-4F94-8DA1-A2C05D9E87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8FB548F-77B7-4F42-8CF1-C539433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0005A69-42DA-4C6D-A41C-62C78DAFEF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8" name="Subtitle 2">
            <a:extLst>
              <a:ext uri="{FF2B5EF4-FFF2-40B4-BE49-F238E27FC236}">
                <a16:creationId xmlns:a16="http://schemas.microsoft.com/office/drawing/2014/main" id="{D1F33403-C764-4BBB-ACC3-57C4BA5DB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81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160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8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610056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1056821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1057013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601307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60130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886638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171851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761285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611676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441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633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602927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7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C1E-54AB-4FE0-B739-853871B00C8C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2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B28F-7CE7-4010-9308-31E0BA8CB445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704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 tIns="223200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5192EA-4236-4014-9FA7-334A598EDC36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01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 tIns="223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F33186-8626-48A0-8678-867623FD6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02BCDA4-9B8B-4516-BFCC-ECBB20F05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B5CD51D-490F-432E-8B2A-B92371EA8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391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 tIns="223200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A74F103-0D3B-4CBF-ACB4-2AF057EBC971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89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54617-5A1F-4D8E-8075-F2918D0E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0920-00C0-4FFF-A3F7-178EDE3580D5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AB026-E283-44F4-8795-98438568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57FA-64A4-4818-8A20-F1ACA6AC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078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425" y="2851522"/>
            <a:ext cx="5510964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Section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11D8D38-D58A-4816-8255-9B10096055D5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436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424" y="2851522"/>
            <a:ext cx="527033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Section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87A56-4269-4E89-A9DC-9C8F44424A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3FC1BB6-6715-4955-87BC-064C8ACB93FD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A45C8-6E1A-407F-B671-050EFF081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593FC-3F10-4238-9F6D-C447302109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119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221737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048991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94" y="1568090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Section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794" y="2829731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1E697AF-8B8E-4EA6-9A8B-66A403BCA1EF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C4A9D-EC48-4ABE-A56C-6FC903D57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7763" y="0"/>
            <a:ext cx="5970587" cy="6858000"/>
          </a:xfrm>
        </p:spPr>
        <p:txBody>
          <a:bodyPr tIns="2232000"/>
          <a:lstStyle>
            <a:lvl1pPr marL="808038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tabLst>
                <a:tab pos="625475" algn="l"/>
              </a:tabLs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78627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Ins="0"/>
          <a:lstStyle/>
          <a:p>
            <a:fld id="{7208F254-1D07-4316-9C84-636F84D20FB6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Ins="0"/>
          <a:lstStyle/>
          <a:p>
            <a:r>
              <a:rPr lang="en-IN" dirty="0"/>
              <a:t>VAT in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Ins="0"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441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C1DA39D-5D13-4872-BC0A-CB8AB5BA72E1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28928" y="6471244"/>
            <a:ext cx="1191258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001330-26A1-45F5-A867-45A1B8C222DF}" type="datetime3">
              <a:rPr lang="en-US" smtClean="0"/>
              <a:t>30 August 2024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6805F9C-AE33-484C-B4D0-CAEB9CD9CE0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39188" y="6471244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804EB2-F7DB-4D56-A6D4-7706480DB2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17221" y="6471244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565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DBB3-7C34-4E5E-AD13-1B49910A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/>
          <a:p>
            <a:fld id="{CC28B8FF-4AEE-45D2-BFFB-BDB8C380FE1A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F565-A080-4523-A04C-6DEE2789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0"/>
          <a:lstStyle/>
          <a:p>
            <a:r>
              <a:rPr lang="en-IN" dirty="0"/>
              <a:t>VAT in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7AFB-BAAB-4831-9B67-3646A934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58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 tIns="223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F631495-8068-4440-937A-BA0AC9702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882DED-D32B-4A2D-8C15-FB979F374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F67CE2A-A4A5-4940-B253-4727D8058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381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97511-0A94-4CF5-9020-59041E7F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338-3383-46F9-9BC2-5F52DD7302DE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EF30F-48C0-4828-BF78-0AF65574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4586F-9A9C-4BEB-AF2F-2F8B1B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159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DE21E-2E07-4ED3-B534-8AED469C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096-9CBE-49B2-B146-6F6DC37565EA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01461-720E-4840-BF9B-D9C7BF8C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CE970-AAFF-42C7-8A32-759BAA7B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644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5052C0-3FEA-4F5A-AFDD-B010BA399033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6641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CA5A-8AF6-4F3E-ACC2-2E6292F7C396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80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85E9-D18E-4BE6-BB2B-64BF4DC4DC2B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4079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5847-5080-4330-B97D-06ADD4A5A875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393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CF5-4899-4442-9910-E81BECFC2926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198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005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E6CC4D-788F-42EC-843C-683C1084A102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157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260C6-3964-4FD7-A149-000444A3E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C6C904-3200-4B21-803B-B6ECC1860EC2}"/>
              </a:ext>
            </a:extLst>
          </p:cNvPr>
          <p:cNvSpPr txBox="1"/>
          <p:nvPr userDrawn="1"/>
        </p:nvSpPr>
        <p:spPr bwMode="white">
          <a:xfrm>
            <a:off x="607799" y="719139"/>
            <a:ext cx="2819400" cy="254531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EY </a:t>
            </a:r>
            <a:r>
              <a:rPr lang="en-US" sz="1000" kern="0" dirty="0">
                <a:solidFill>
                  <a:prstClr val="white"/>
                </a:solidFill>
                <a:cs typeface="Arial"/>
              </a:rPr>
              <a:t>| Assurance | Tax | Transactions | Advisory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kern="0" dirty="0">
                <a:solidFill>
                  <a:prstClr val="white"/>
                </a:solidFill>
                <a:cs typeface="Arial"/>
              </a:rPr>
              <a:t>Ernst &amp; Young LLP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© 2020 </a:t>
            </a:r>
            <a:r>
              <a:rPr lang="en-GB" sz="800" kern="0" dirty="0">
                <a:solidFill>
                  <a:prstClr val="white"/>
                </a:solidFill>
              </a:rPr>
              <a:t>Ernst &amp; Young LLP. Published in the UK.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All Rights Reserved.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EYG00001-162Gbl (replace with your SCORE number)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[Optional file reference number]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ED MMYY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GB" sz="800" kern="0" dirty="0">
                <a:solidFill>
                  <a:prstClr val="white"/>
                </a:solidFill>
              </a:rPr>
              <a:t>EY ##### (UK) ##/20. CSG London.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The UK firm Ernst &amp; Young LLP is a limited liability partnership registered in England and Wales with registered number OC300001 and is a member firm of Ernst &amp; Young Global Limited.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Ernst &amp; Young LLP, 1 More London Place, London, SE1 2AF.</a:t>
            </a:r>
            <a:endParaRPr lang="en-IN" sz="6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900" kern="0" dirty="0">
                <a:solidFill>
                  <a:prstClr val="white"/>
                </a:solidFill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253105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26E0767-7AAA-4FE5-A09F-73A51CE12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A6E5E2-3A31-4977-B2C7-88103FF69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B5D684-2A10-4789-9255-3AB41CD58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4576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D75664D-6258-4897-9EF2-983EFE3CF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55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782A2C-4D59-416A-A79B-375AC0D3A8BD}"/>
              </a:ext>
            </a:extLst>
          </p:cNvPr>
          <p:cNvSpPr txBox="1"/>
          <p:nvPr userDrawn="1"/>
        </p:nvSpPr>
        <p:spPr bwMode="white">
          <a:xfrm>
            <a:off x="607799" y="719139"/>
            <a:ext cx="2819400" cy="254531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EY </a:t>
            </a:r>
            <a:r>
              <a:rPr lang="en-US" sz="1000" kern="0" dirty="0">
                <a:solidFill>
                  <a:prstClr val="white"/>
                </a:solidFill>
                <a:cs typeface="Arial"/>
              </a:rPr>
              <a:t>| Assurance | Tax | Transactions | Advisory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kern="0" dirty="0">
                <a:solidFill>
                  <a:prstClr val="white"/>
                </a:solidFill>
                <a:cs typeface="Arial"/>
              </a:rPr>
              <a:t>Ernst &amp; Young LLP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© 2020 </a:t>
            </a:r>
            <a:r>
              <a:rPr lang="en-GB" sz="800" kern="0" dirty="0">
                <a:solidFill>
                  <a:prstClr val="white"/>
                </a:solidFill>
              </a:rPr>
              <a:t>Ernst &amp; Young LLP. Published in the UK.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All Rights Reserved.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EYG00001-162Gbl (replace with your SCORE number)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[Optional file reference number]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ED MMYY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GB" sz="800" kern="0" dirty="0">
                <a:solidFill>
                  <a:prstClr val="white"/>
                </a:solidFill>
              </a:rPr>
              <a:t>EY ##### (UK) ##/20. CSG London.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The UK firm Ernst &amp; Young LLP is a limited liability partnership registered in England and Wales with registered number OC300001 and is a member firm of Ernst &amp; Young Global Limited.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Ernst &amp; Young LLP, 1 More London Place, London, SE1 2AF.</a:t>
            </a:r>
            <a:endParaRPr lang="en-IN" sz="6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900" kern="0" dirty="0">
                <a:solidFill>
                  <a:prstClr val="white"/>
                </a:solidFill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5755939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DE9E4EC-4080-4986-87E5-4AC7AFA6CD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155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9666D-7E71-482D-90F6-3992B69BCD4B}"/>
              </a:ext>
            </a:extLst>
          </p:cNvPr>
          <p:cNvSpPr txBox="1"/>
          <p:nvPr userDrawn="1"/>
        </p:nvSpPr>
        <p:spPr bwMode="white">
          <a:xfrm>
            <a:off x="607799" y="719139"/>
            <a:ext cx="2819400" cy="254531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EY </a:t>
            </a:r>
            <a:r>
              <a:rPr lang="en-US" sz="1000" kern="0" dirty="0">
                <a:solidFill>
                  <a:prstClr val="white"/>
                </a:solidFill>
                <a:cs typeface="Arial"/>
              </a:rPr>
              <a:t>| Assurance | Tax | Transactions | Advisory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kern="0" dirty="0">
                <a:solidFill>
                  <a:prstClr val="white"/>
                </a:solidFill>
                <a:cs typeface="Arial"/>
              </a:rPr>
              <a:t>Ernst &amp; Young LLP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© 2020 </a:t>
            </a:r>
            <a:r>
              <a:rPr lang="en-GB" sz="800" kern="0" dirty="0">
                <a:solidFill>
                  <a:prstClr val="white"/>
                </a:solidFill>
              </a:rPr>
              <a:t>Ernst &amp; Young LLP. Published in the UK.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All Rights Reserved.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EYG00001-162Gbl (replace with your SCORE number)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[Optional file reference number]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ED MMYY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GB" sz="800" kern="0" dirty="0">
                <a:solidFill>
                  <a:prstClr val="white"/>
                </a:solidFill>
              </a:rPr>
              <a:t>EY ##### (UK) ##/20. CSG London.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The UK firm Ernst &amp; Young LLP is a limited liability partnership registered in England and Wales with registered number OC300001 and is a member firm of Ernst &amp; Young Global Limited.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Ernst &amp; Young LLP, 1 More London Place, London, SE1 2AF.</a:t>
            </a:r>
            <a:endParaRPr lang="en-IN" sz="6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900" kern="0" dirty="0">
                <a:solidFill>
                  <a:prstClr val="white"/>
                </a:solidFill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137145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443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06978" y="457199"/>
            <a:ext cx="5997774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en-US" sz="1862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962051" y="1484313"/>
            <a:ext cx="5137125" cy="852684"/>
          </a:xfrm>
        </p:spPr>
        <p:txBody>
          <a:bodyPr/>
          <a:lstStyle>
            <a:lvl1pPr>
              <a:defRPr sz="2722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Title (EY Interstate Light 30 point)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962050" y="2753795"/>
            <a:ext cx="5137124" cy="922529"/>
          </a:xfrm>
          <a:prstGeom prst="rect">
            <a:avLst/>
          </a:prstGeom>
        </p:spPr>
        <p:txBody>
          <a:bodyPr/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89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452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452">
                <a:solidFill>
                  <a:srgbClr val="404040"/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452" noProof="0" dirty="0"/>
              <a:t>Subtitle (EY Interstate 16 point)</a:t>
            </a:r>
          </a:p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89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US" b="1" noProof="0" dirty="0"/>
              <a:t>XX Month 20XX </a:t>
            </a:r>
            <a:br>
              <a:rPr lang="en-US" b="1" noProof="0" dirty="0"/>
            </a:br>
            <a:r>
              <a:rPr lang="en-US" b="1" noProof="0" dirty="0"/>
              <a:t>(EY Interstate bold 16 point)</a:t>
            </a:r>
            <a:endParaRPr lang="en-US" sz="1452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286007" y="5340350"/>
            <a:ext cx="1317252" cy="1157288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invGray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7186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919" y="294201"/>
            <a:ext cx="10978515" cy="590400"/>
          </a:xfrm>
        </p:spPr>
        <p:txBody>
          <a:bodyPr/>
          <a:lstStyle>
            <a:lvl1pPr>
              <a:defRPr sz="217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918" y="1137922"/>
            <a:ext cx="4957504" cy="4267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3001" y="3813289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89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3001" y="4055932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8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Job Title to go here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10" y="1137922"/>
            <a:ext cx="5465425" cy="373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Key Takeaways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10" y="1635009"/>
            <a:ext cx="5465425" cy="1611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2"/>
            </a:lvl1pPr>
          </a:lstStyle>
          <a:p>
            <a:pPr lvl="0"/>
            <a:r>
              <a:rPr lang="en-US" noProof="0" dirty="0"/>
              <a:t>Content EY Interstate Light, 16pt, Lorem ipsum dolor, 12pt, </a:t>
            </a:r>
            <a:r>
              <a:rPr lang="en-US" noProof="0" dirty="0" err="1"/>
              <a:t>Utinam</a:t>
            </a:r>
            <a:r>
              <a:rPr lang="en-US" noProof="0" dirty="0"/>
              <a:t> </a:t>
            </a:r>
            <a:r>
              <a:rPr lang="en-US" noProof="0" dirty="0" err="1"/>
              <a:t>nonumy</a:t>
            </a:r>
            <a:r>
              <a:rPr lang="en-US" noProof="0" dirty="0"/>
              <a:t> </a:t>
            </a:r>
            <a:r>
              <a:rPr lang="en-US" noProof="0" dirty="0" err="1"/>
              <a:t>abhorreant</a:t>
            </a:r>
            <a:r>
              <a:rPr lang="en-US" noProof="0" dirty="0"/>
              <a:t> </a:t>
            </a:r>
            <a:r>
              <a:rPr lang="en-US" noProof="0" dirty="0" err="1"/>
              <a:t>sead</a:t>
            </a:r>
            <a:r>
              <a:rPr lang="en-US" noProof="0" dirty="0"/>
              <a:t>. </a:t>
            </a:r>
            <a:r>
              <a:rPr lang="en-US" noProof="0" dirty="0" err="1"/>
              <a:t>Putant</a:t>
            </a:r>
            <a:r>
              <a:rPr lang="en-US" noProof="0" dirty="0"/>
              <a:t> </a:t>
            </a:r>
            <a:r>
              <a:rPr lang="en-US" noProof="0" dirty="0" err="1"/>
              <a:t>probatus</a:t>
            </a:r>
            <a:r>
              <a:rPr lang="en-US" noProof="0" dirty="0"/>
              <a:t> id vis, ad his </a:t>
            </a:r>
            <a:r>
              <a:rPr lang="en-US" noProof="0" dirty="0" err="1"/>
              <a:t>meis</a:t>
            </a:r>
            <a:r>
              <a:rPr lang="en-US" noProof="0" dirty="0"/>
              <a:t> </a:t>
            </a:r>
            <a:r>
              <a:rPr lang="en-US" noProof="0" dirty="0" err="1"/>
              <a:t>habemus</a:t>
            </a:r>
            <a:r>
              <a:rPr lang="en-US" noProof="0" dirty="0"/>
              <a:t> </a:t>
            </a:r>
            <a:r>
              <a:rPr lang="en-US" noProof="0" dirty="0" err="1"/>
              <a:t>repudiare</a:t>
            </a:r>
            <a:r>
              <a:rPr lang="en-US" noProof="0" dirty="0"/>
              <a:t>, has an </a:t>
            </a:r>
            <a:r>
              <a:rPr lang="en-US" noProof="0" dirty="0" err="1"/>
              <a:t>pericula</a:t>
            </a:r>
            <a:r>
              <a:rPr lang="en-US" noProof="0" dirty="0"/>
              <a:t> </a:t>
            </a:r>
            <a:r>
              <a:rPr lang="en-US" noProof="0" dirty="0" err="1"/>
              <a:t>tractatos</a:t>
            </a:r>
            <a:r>
              <a:rPr lang="en-US" noProof="0" dirty="0"/>
              <a:t>. </a:t>
            </a:r>
            <a:r>
              <a:rPr lang="en-US" noProof="0" dirty="0" err="1"/>
              <a:t>Nec</a:t>
            </a:r>
            <a:r>
              <a:rPr lang="en-US" noProof="0" dirty="0"/>
              <a:t> </a:t>
            </a:r>
            <a:r>
              <a:rPr lang="en-US" noProof="0" dirty="0" err="1"/>
              <a:t>debitis</a:t>
            </a:r>
            <a:r>
              <a:rPr lang="en-US" noProof="0" dirty="0"/>
              <a:t> </a:t>
            </a:r>
            <a:r>
              <a:rPr lang="en-US" noProof="0" dirty="0" err="1"/>
              <a:t>dissentias</a:t>
            </a:r>
            <a:r>
              <a:rPr lang="en-US" noProof="0" dirty="0"/>
              <a:t> ad. </a:t>
            </a:r>
            <a:r>
              <a:rPr lang="en-US" noProof="0" dirty="0" err="1"/>
              <a:t>Patrioque</a:t>
            </a:r>
            <a:r>
              <a:rPr lang="en-US" noProof="0" dirty="0"/>
              <a:t> </a:t>
            </a:r>
            <a:r>
              <a:rPr lang="en-US" noProof="0" dirty="0" err="1"/>
              <a:t>voluptatum</a:t>
            </a:r>
            <a:r>
              <a:rPr lang="en-US" noProof="0" dirty="0"/>
              <a:t> </a:t>
            </a:r>
            <a:r>
              <a:rPr lang="en-US" noProof="0" dirty="0" err="1"/>
              <a:t>sed</a:t>
            </a:r>
            <a:r>
              <a:rPr lang="en-US" noProof="0" dirty="0"/>
              <a:t> ex, id </a:t>
            </a:r>
            <a:r>
              <a:rPr lang="en-US" noProof="0" dirty="0" err="1"/>
              <a:t>admodum</a:t>
            </a:r>
            <a:r>
              <a:rPr lang="en-US" noProof="0" dirty="0"/>
              <a:t>.</a:t>
            </a:r>
          </a:p>
          <a:p>
            <a:pPr lvl="0"/>
            <a:endParaRPr lang="en-US" noProof="0" dirty="0"/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24" noProof="0" dirty="0">
              <a:solidFill>
                <a:schemeClr val="bg1"/>
              </a:solidFill>
            </a:endParaRP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3006" y="3578085"/>
            <a:ext cx="1026815" cy="81646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12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9919" y="6516457"/>
            <a:ext cx="884549" cy="180000"/>
          </a:xfrm>
        </p:spPr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610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919" y="294201"/>
            <a:ext cx="10978515" cy="590400"/>
          </a:xfrm>
        </p:spPr>
        <p:txBody>
          <a:bodyPr/>
          <a:lstStyle>
            <a:lvl1pPr>
              <a:spcAft>
                <a:spcPts val="544"/>
              </a:spcAft>
              <a:defRPr sz="217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19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buSzPct val="80000"/>
              <a:defRPr lang="en-US" noProof="0" dirty="0" smtClean="0"/>
            </a:lvl1pPr>
            <a:lvl2pPr marL="214587" marR="0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400370" marR="0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 lang="en-US" noProof="0" dirty="0" smtClean="0"/>
            </a:lvl3pPr>
            <a:lvl4pPr marL="622158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822343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/>
            </a:lvl5pPr>
          </a:lstStyle>
          <a:p>
            <a:pPr lvl="0">
              <a:buSzPct val="80000"/>
            </a:pPr>
            <a:r>
              <a:rPr lang="en-US" noProof="0" dirty="0"/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</a:pPr>
            <a:r>
              <a:rPr lang="en-US" noProof="0" dirty="0"/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</a:pPr>
            <a:r>
              <a:rPr lang="en-US" noProof="0" dirty="0"/>
              <a:t>Third level</a:t>
            </a:r>
          </a:p>
          <a:p>
            <a:pPr marL="622158" marR="0" lvl="3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</a:pPr>
            <a:r>
              <a:rPr lang="en-US" noProof="0" dirty="0"/>
              <a:t>Fourth level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5557" y="6516457"/>
            <a:ext cx="1589171" cy="180000"/>
          </a:xfrm>
        </p:spPr>
        <p:txBody>
          <a:bodyPr/>
          <a:lstStyle>
            <a:lvl1pPr>
              <a:spcAft>
                <a:spcPts val="544"/>
              </a:spcAft>
              <a:defRPr/>
            </a:lvl1pPr>
          </a:lstStyle>
          <a:p>
            <a:endParaRPr lang="en-US" noProof="0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0611" y="6516457"/>
            <a:ext cx="4116943" cy="180000"/>
          </a:xfrm>
        </p:spPr>
        <p:txBody>
          <a:bodyPr/>
          <a:lstStyle>
            <a:lvl1pPr>
              <a:spcAft>
                <a:spcPts val="544"/>
              </a:spcAft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919" y="6516457"/>
            <a:ext cx="884549" cy="180000"/>
          </a:xfrm>
        </p:spPr>
        <p:txBody>
          <a:bodyPr/>
          <a:lstStyle>
            <a:lvl1pPr>
              <a:spcAft>
                <a:spcPts val="544"/>
              </a:spcAft>
              <a:defRPr/>
            </a:lvl1pPr>
          </a:lstStyle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44"/>
              </a:spcAft>
            </a:pPr>
            <a:endParaRPr lang="en-US" sz="1224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5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919" y="294201"/>
            <a:ext cx="10978515" cy="590400"/>
          </a:xfrm>
        </p:spPr>
        <p:txBody>
          <a:bodyPr/>
          <a:lstStyle>
            <a:lvl1pPr>
              <a:spcAft>
                <a:spcPts val="544"/>
              </a:spcAft>
              <a:defRPr sz="217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19" y="1273296"/>
            <a:ext cx="10978515" cy="48125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buSzPct val="80000"/>
              <a:defRPr lang="en-US" noProof="0" dirty="0" smtClean="0"/>
            </a:lvl1pPr>
            <a:lvl2pPr marL="214587" marR="0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400370" marR="0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 lang="en-US" noProof="0" dirty="0" smtClean="0"/>
            </a:lvl3pPr>
            <a:lvl4pPr marL="622158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822343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/>
            </a:lvl5pPr>
          </a:lstStyle>
          <a:p>
            <a:pPr lvl="0">
              <a:buSzPct val="80000"/>
            </a:pPr>
            <a:r>
              <a:rPr lang="en-US" noProof="0" dirty="0"/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</a:pPr>
            <a:r>
              <a:rPr lang="en-US" noProof="0" dirty="0"/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</a:pPr>
            <a:r>
              <a:rPr lang="en-US" noProof="0" dirty="0"/>
              <a:t>Third level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5557" y="6516457"/>
            <a:ext cx="1589171" cy="180000"/>
          </a:xfrm>
        </p:spPr>
        <p:txBody>
          <a:bodyPr/>
          <a:lstStyle>
            <a:lvl1pPr>
              <a:spcAft>
                <a:spcPts val="544"/>
              </a:spcAft>
              <a:defRPr/>
            </a:lvl1pPr>
          </a:lstStyle>
          <a:p>
            <a:endParaRPr lang="en-US" noProof="0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0611" y="6516457"/>
            <a:ext cx="4116943" cy="180000"/>
          </a:xfrm>
        </p:spPr>
        <p:txBody>
          <a:bodyPr/>
          <a:lstStyle>
            <a:lvl1pPr>
              <a:spcAft>
                <a:spcPts val="544"/>
              </a:spcAft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919" y="6516457"/>
            <a:ext cx="884549" cy="180000"/>
          </a:xfrm>
        </p:spPr>
        <p:txBody>
          <a:bodyPr/>
          <a:lstStyle>
            <a:lvl1pPr>
              <a:spcAft>
                <a:spcPts val="544"/>
              </a:spcAft>
              <a:defRPr/>
            </a:lvl1pPr>
          </a:lstStyle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1946E7DC-05E3-4306-BC05-A1970C2240A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94834" y="1011999"/>
            <a:ext cx="123217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33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70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9120" y="1"/>
            <a:ext cx="3999231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920" y="294201"/>
            <a:ext cx="7299641" cy="590400"/>
          </a:xfrm>
        </p:spPr>
        <p:txBody>
          <a:bodyPr/>
          <a:lstStyle>
            <a:lvl1pPr>
              <a:defRPr lang="en-GB" sz="2177" b="0" kern="1200" dirty="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33">
                <a:solidFill>
                  <a:schemeClr val="bg1"/>
                </a:solidFill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20" y="2311401"/>
            <a:ext cx="3580117" cy="378142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270">
                <a:solidFill>
                  <a:schemeClr val="bg1"/>
                </a:solidFill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3"/>
            <a:ext cx="3580117" cy="125475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270">
                <a:solidFill>
                  <a:schemeClr val="bg1"/>
                </a:solidFill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85610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33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Quote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09919" y="6516457"/>
            <a:ext cx="884549" cy="180000"/>
          </a:xfrm>
        </p:spPr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31477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33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20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06">
          <p15:clr>
            <a:srgbClr val="FBAE40"/>
          </p15:clr>
        </p15:guide>
        <p15:guide id="4" pos="2370">
          <p15:clr>
            <a:srgbClr val="FBAE40"/>
          </p15:clr>
        </p15:guide>
        <p15:guide id="5" pos="2314">
          <p15:clr>
            <a:srgbClr val="FBAE40"/>
          </p15:clr>
        </p15:guide>
        <p15:guide id="6" pos="4400">
          <p15:clr>
            <a:srgbClr val="FBAE40"/>
          </p15:clr>
        </p15:guide>
        <p15:guide id="7" pos="452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_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238446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695294" y="294201"/>
            <a:ext cx="8892000" cy="590400"/>
          </a:xfrm>
        </p:spPr>
        <p:txBody>
          <a:bodyPr/>
          <a:lstStyle>
            <a:lvl1pPr>
              <a:defRPr sz="217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4" y="1137921"/>
            <a:ext cx="2742882" cy="4954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33">
                <a:solidFill>
                  <a:schemeClr val="bg1"/>
                </a:solidFill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4" y="1137921"/>
            <a:ext cx="2803842" cy="495490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270">
                <a:solidFill>
                  <a:schemeClr val="bg1"/>
                </a:solidFill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819834" y="1137923"/>
            <a:ext cx="2768600" cy="2796151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270">
                <a:solidFill>
                  <a:schemeClr val="bg1"/>
                </a:solidFill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9210" y="907750"/>
            <a:ext cx="89281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33" noProof="0" dirty="0">
              <a:solidFill>
                <a:schemeClr val="bg1"/>
              </a:solidFill>
            </a:endParaRP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09919" y="6516457"/>
            <a:ext cx="884549" cy="180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1401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79">
          <p15:clr>
            <a:srgbClr val="FBAE40"/>
          </p15:clr>
        </p15:guide>
        <p15:guide id="3" pos="3005">
          <p15:clr>
            <a:srgbClr val="FBAE40"/>
          </p15:clr>
        </p15:guide>
        <p15:guide id="4" pos="3141">
          <p15:clr>
            <a:srgbClr val="FBAE40"/>
          </p15:clr>
        </p15:guide>
        <p15:guide id="6" pos="4864">
          <p15:clr>
            <a:srgbClr val="FBAE40"/>
          </p15:clr>
        </p15:guide>
        <p15:guide id="7" pos="4728">
          <p15:clr>
            <a:srgbClr val="FBAE40"/>
          </p15:clr>
        </p15:guide>
        <p15:guide id="8" pos="132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501263" y="1488927"/>
            <a:ext cx="3119475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161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64" y="2526765"/>
            <a:ext cx="7059676" cy="1800000"/>
          </a:xfrm>
          <a:prstGeom prst="rect">
            <a:avLst/>
          </a:prstGeom>
        </p:spPr>
        <p:txBody>
          <a:bodyPr lIns="0" tIns="46800" rIns="90000" bIns="46800"/>
          <a:lstStyle>
            <a:lvl1pPr marL="323522" indent="-323522">
              <a:spcBef>
                <a:spcPts val="0"/>
              </a:spcBef>
              <a:buNone/>
              <a:defRPr lang="en-US" sz="2540" dirty="0" smtClean="0">
                <a:latin typeface="Georgia" panose="02040502050405020303" pitchFamily="18" charset="0"/>
              </a:defRPr>
            </a:lvl1pPr>
          </a:lstStyle>
          <a:p>
            <a:pPr marL="323522" lvl="0" indent="-323522">
              <a:spcBef>
                <a:spcPts val="0"/>
              </a:spcBef>
            </a:pPr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464" y="4632766"/>
            <a:ext cx="7059676" cy="316838"/>
          </a:xfrm>
          <a:prstGeom prst="rect">
            <a:avLst/>
          </a:prstGeom>
        </p:spPr>
        <p:txBody>
          <a:bodyPr lIns="0" tIns="46800" rIns="90000" bIns="46800"/>
          <a:lstStyle>
            <a:lvl1pPr marL="0" indent="0" algn="l" defTabSz="829544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452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3522" indent="0">
              <a:buNone/>
              <a:defRPr lang="en-US" sz="1814" smtClean="0">
                <a:latin typeface="+mn-lt"/>
              </a:defRPr>
            </a:lvl2pPr>
            <a:lvl3pPr>
              <a:defRPr lang="en-US" sz="1633" smtClean="0">
                <a:latin typeface="+mn-lt"/>
              </a:defRPr>
            </a:lvl3pPr>
            <a:lvl4pPr>
              <a:defRPr lang="en-US" sz="1452" smtClean="0">
                <a:latin typeface="+mn-lt"/>
              </a:defRPr>
            </a:lvl4pPr>
            <a:lvl5pPr>
              <a:defRPr lang="en-IN" sz="1452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464" y="4879734"/>
            <a:ext cx="7059676" cy="316838"/>
          </a:xfrm>
          <a:prstGeom prst="rect">
            <a:avLst/>
          </a:prstGeom>
        </p:spPr>
        <p:txBody>
          <a:bodyPr lIns="0" tIns="46800" rIns="90000" bIns="46800"/>
          <a:lstStyle>
            <a:lvl1pPr marL="0" indent="0" algn="l" defTabSz="829544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452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3522" indent="0">
              <a:buNone/>
              <a:defRPr lang="en-US" sz="1814" smtClean="0">
                <a:latin typeface="+mn-lt"/>
              </a:defRPr>
            </a:lvl2pPr>
            <a:lvl3pPr>
              <a:defRPr lang="en-US" sz="1633" smtClean="0">
                <a:latin typeface="+mn-lt"/>
              </a:defRPr>
            </a:lvl3pPr>
            <a:lvl4pPr>
              <a:defRPr lang="en-US" sz="1452" smtClean="0">
                <a:latin typeface="+mn-lt"/>
              </a:defRPr>
            </a:lvl4pPr>
            <a:lvl5pPr>
              <a:defRPr lang="en-IN" sz="1452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5011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Section Title</a:t>
            </a:r>
            <a:endParaRPr lang="en-IN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C8BD804-6D20-4243-81AC-347B6C74C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CDFCF23-595F-4538-A8FD-8AB93908A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2BBE9C-1CF0-4C72-81D0-FC088499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7044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9338" y="2060235"/>
            <a:ext cx="7059676" cy="30255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23522" indent="-323522" algn="ctr">
              <a:spcBef>
                <a:spcPts val="0"/>
              </a:spcBef>
              <a:buNone/>
              <a:defRPr lang="en-US" sz="2540" dirty="0" smtClean="0">
                <a:latin typeface="Georgia" panose="02040502050405020303" pitchFamily="18" charset="0"/>
              </a:defRPr>
            </a:lvl1pPr>
          </a:lstStyle>
          <a:p>
            <a:pPr marL="323522" lvl="0" indent="-323522" algn="ctr">
              <a:spcBef>
                <a:spcPts val="0"/>
              </a:spcBef>
            </a:pPr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9338" y="5461320"/>
            <a:ext cx="7059676" cy="3168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452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 marL="323522" lvl="0" indent="-323522" algn="ctr">
              <a:spcBef>
                <a:spcPts val="0"/>
              </a:spcBef>
              <a:spcAft>
                <a:spcPts val="544"/>
              </a:spcAft>
            </a:pPr>
            <a:r>
              <a:rPr lang="en-US" noProof="0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9338" y="5773359"/>
            <a:ext cx="7059676" cy="31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452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 marL="323522" lvl="0" indent="-323522" algn="ctr">
              <a:spcBef>
                <a:spcPts val="0"/>
              </a:spcBef>
              <a:spcAft>
                <a:spcPts val="544"/>
              </a:spcAft>
            </a:pPr>
            <a:r>
              <a:rPr lang="en-US" noProof="0" dirty="0"/>
              <a:t>Job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4539438" y="979788"/>
            <a:ext cx="3119475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161" noProof="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8906095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ey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111501" y="3605395"/>
            <a:ext cx="5975350" cy="14112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633"/>
            </a:lvl1pPr>
            <a:lvl2pPr marL="284021" indent="0" algn="ctr">
              <a:buFontTx/>
              <a:buNone/>
              <a:defRPr/>
            </a:lvl2pPr>
            <a:lvl3pPr marL="545322" indent="0" algn="ctr">
              <a:buFontTx/>
              <a:buNone/>
              <a:defRPr/>
            </a:lvl3pPr>
            <a:lvl4pPr marL="773801" indent="0" algn="ctr">
              <a:buFontTx/>
              <a:buNone/>
              <a:defRPr/>
            </a:lvl4pPr>
            <a:lvl5pPr marL="1134269" indent="0" algn="ctr">
              <a:buFontTx/>
              <a:buNone/>
              <a:defRPr/>
            </a:lvl5pPr>
          </a:lstStyle>
          <a:p>
            <a:pPr lvl="0"/>
            <a:r>
              <a:rPr lang="en-US" noProof="0" dirty="0"/>
              <a:t>Edit Master text style 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976" y="2426000"/>
            <a:ext cx="11005016" cy="99429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323522" indent="-323522" algn="ctr">
              <a:spcBef>
                <a:spcPts val="0"/>
              </a:spcBef>
              <a:buNone/>
              <a:defRPr lang="en-US" sz="2903" dirty="0" smtClean="0">
                <a:latin typeface="+mn-lt"/>
              </a:defRPr>
            </a:lvl1pPr>
          </a:lstStyle>
          <a:p>
            <a:pPr marL="323522" lvl="0" indent="-323522" algn="ctr">
              <a:spcBef>
                <a:spcPts val="0"/>
              </a:spcBef>
            </a:pPr>
            <a:r>
              <a:rPr lang="en-US" noProof="0" dirty="0"/>
              <a:t>Edit Master text style </a:t>
            </a:r>
            <a:br>
              <a:rPr lang="en-US" noProof="0" dirty="0"/>
            </a:br>
            <a:r>
              <a:rPr lang="en-US" sz="2903" noProof="0" dirty="0">
                <a:latin typeface="EYInterstate Light" panose="02000506000000020004" pitchFamily="2" charset="0"/>
                <a:cs typeface="Arial" panose="020B0604020202020204" pitchFamily="34" charset="0"/>
              </a:rPr>
              <a:t>Statement 32pt, EY Interstate Light</a:t>
            </a:r>
            <a:endParaRPr lang="en-US" noProof="0" dirty="0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919" y="6516457"/>
            <a:ext cx="884549" cy="180000"/>
          </a:xfrm>
        </p:spPr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6644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_columns_no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919" y="294200"/>
            <a:ext cx="10978515" cy="590880"/>
          </a:xfrm>
        </p:spPr>
        <p:txBody>
          <a:bodyPr/>
          <a:lstStyle>
            <a:lvl1pPr>
              <a:defRPr lang="en-GB" sz="2177" b="0" kern="1200" dirty="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24" noProof="0">
              <a:solidFill>
                <a:schemeClr val="bg1"/>
              </a:solidFill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919" y="6516457"/>
            <a:ext cx="884549" cy="180000"/>
          </a:xfrm>
        </p:spPr>
        <p:txBody>
          <a:bodyPr/>
          <a:lstStyle/>
          <a:p>
            <a:r>
              <a:rPr lang="en-US" noProof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12648" y="1137920"/>
            <a:ext cx="5393207" cy="4256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 lang="en-US" noProof="0" dirty="0" smtClean="0"/>
            </a:lvl1pPr>
            <a:lvl2pPr marL="214587" marR="0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400370" marR="0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 lang="en-US" noProof="0" dirty="0" smtClean="0"/>
            </a:lvl3pPr>
            <a:lvl4pPr marL="622158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822343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/>
            </a:lvl5pPr>
          </a:lstStyle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/>
            </a:pPr>
            <a:r>
              <a: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622158" marR="0" lvl="3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52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  <a:endParaRPr kumimoji="0" lang="en-US" sz="127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9632" y="1137920"/>
            <a:ext cx="5393207" cy="4256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 lang="en-US" noProof="0" dirty="0" smtClean="0"/>
            </a:lvl1pPr>
            <a:lvl2pPr marL="214587" marR="0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400370" marR="0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 lang="en-US" noProof="0" dirty="0" smtClean="0"/>
            </a:lvl3pPr>
            <a:lvl4pPr marL="622158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822343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/>
            </a:lvl5pPr>
          </a:lstStyle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/>
            </a:pPr>
            <a:r>
              <a: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622158" marR="0" lvl="3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52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  <a:endParaRPr kumimoji="0" lang="en-US" sz="127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80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2">
          <p15:clr>
            <a:srgbClr val="FBAE40"/>
          </p15:clr>
        </p15:guide>
        <p15:guide id="2" pos="341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_columns_with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919" y="1137920"/>
            <a:ext cx="5393208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99633" y="1137920"/>
            <a:ext cx="5393208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32" noProof="0" dirty="0">
              <a:solidFill>
                <a:schemeClr val="bg1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648" y="1869442"/>
            <a:ext cx="5393207" cy="42265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 lang="en-US" noProof="0" dirty="0" smtClean="0"/>
            </a:lvl1pPr>
            <a:lvl2pPr marL="214587" marR="0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400370" marR="0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 lang="en-US" noProof="0" dirty="0" smtClean="0"/>
            </a:lvl3pPr>
            <a:lvl4pPr marL="622158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822343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/>
            </a:lvl5pPr>
          </a:lstStyle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/>
            </a:pPr>
            <a:r>
              <a: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622158" marR="0" lvl="3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52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  <a:endParaRPr kumimoji="0" lang="en-US" sz="127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3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9632" y="1869442"/>
            <a:ext cx="5393207" cy="42265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 lang="en-US" noProof="0" dirty="0" smtClean="0"/>
            </a:lvl1pPr>
            <a:lvl2pPr marL="214587" marR="0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400370" marR="0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 lang="en-US" noProof="0" dirty="0" smtClean="0"/>
            </a:lvl3pPr>
            <a:lvl4pPr marL="622158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822343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/>
            </a:lvl5pPr>
          </a:lstStyle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/>
            </a:pPr>
            <a:r>
              <a: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622158" marR="0" lvl="3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52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  <a:endParaRPr kumimoji="0" lang="en-US" sz="127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31" name="Date Placeholder 4">
            <a:extLst>
              <a:ext uri="{FF2B5EF4-FFF2-40B4-BE49-F238E27FC236}">
                <a16:creationId xmlns:a16="http://schemas.microsoft.com/office/drawing/2014/main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09919" y="6516457"/>
            <a:ext cx="884549" cy="180000"/>
          </a:xfrm>
        </p:spPr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2548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13">
          <p15:clr>
            <a:srgbClr val="FBAE40"/>
          </p15:clr>
        </p15:guide>
        <p15:guide id="2" pos="332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7181" y="0"/>
            <a:ext cx="5971169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919" y="1126199"/>
            <a:ext cx="4537959" cy="10557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722"/>
            </a:lvl1pPr>
          </a:lstStyle>
          <a:p>
            <a:pPr lvl="0"/>
            <a:r>
              <a:rPr lang="en-US" noProof="0" dirty="0"/>
              <a:t>Chapter Title</a:t>
            </a:r>
          </a:p>
          <a:p>
            <a:pPr lvl="0"/>
            <a:r>
              <a:rPr lang="en-US" noProof="0" dirty="0"/>
              <a:t>EY Interstate Light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9" y="2387840"/>
            <a:ext cx="4537959" cy="10557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70"/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98697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965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_with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313" y="4546613"/>
            <a:ext cx="616089" cy="48987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12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02611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ideo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121983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09919" y="6516457"/>
            <a:ext cx="884549" cy="180000"/>
          </a:xfrm>
        </p:spPr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145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ver_approved_question_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0" y="457200"/>
            <a:ext cx="6208959" cy="393090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286007" y="5340350"/>
            <a:ext cx="1317252" cy="1157288"/>
            <a:chOff x="4857" y="3364"/>
            <a:chExt cx="622" cy="729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invGray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3254" y="2825612"/>
            <a:ext cx="481942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2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452">
                <a:solidFill>
                  <a:srgbClr val="FFFFFF"/>
                </a:solidFill>
              </a:defRPr>
            </a:lvl2pPr>
            <a:lvl3pPr marL="0" indent="0" algn="l">
              <a:buNone/>
              <a:defRPr sz="1452">
                <a:solidFill>
                  <a:srgbClr val="FFFFFF"/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3254" y="1855166"/>
            <a:ext cx="4819427" cy="860400"/>
          </a:xfrm>
          <a:prstGeom prst="rect">
            <a:avLst/>
          </a:prstGeom>
        </p:spPr>
        <p:txBody>
          <a:bodyPr/>
          <a:lstStyle>
            <a:lvl1pPr>
              <a:defRPr sz="2722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9" name="Picture 278">
            <a:extLst>
              <a:ext uri="{FF2B5EF4-FFF2-40B4-BE49-F238E27FC236}">
                <a16:creationId xmlns:a16="http://schemas.microsoft.com/office/drawing/2014/main" id="{5A33645C-A5C8-4EA5-A3D8-D74C0FE66C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598299" y="5914518"/>
            <a:ext cx="5042625" cy="618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420652" y="18722"/>
            <a:ext cx="2284681" cy="2096860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62" tIns="48962" rIns="48962" bIns="48962" rtlCol="0" anchor="t" anchorCtr="0"/>
          <a:lstStyle/>
          <a:p>
            <a:pPr>
              <a:spcAft>
                <a:spcPts val="0"/>
              </a:spcAft>
            </a:pPr>
            <a:r>
              <a:rPr lang="en-US" sz="1089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089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089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089" dirty="0">
                <a:solidFill>
                  <a:srgbClr val="000000"/>
                </a:solidFill>
              </a:rPr>
            </a:br>
            <a:r>
              <a:rPr lang="en-US" sz="1089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089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http://brandingzone.ey.net/national/bzcontest.nsf/controldocview/BetterQuestions/$file/fullpage.html#firstPage</a:t>
            </a:r>
            <a:r>
              <a:rPr lang="en-US" sz="1089" dirty="0">
                <a:ea typeface="Calibri" panose="020F0502020204030204" pitchFamily="34" charset="0"/>
              </a:rPr>
              <a:t> </a:t>
            </a:r>
            <a:r>
              <a:rPr lang="en-US" sz="1089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08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3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Cover_approved_question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286007" y="5340350"/>
            <a:ext cx="1317252" cy="1157288"/>
            <a:chOff x="4857" y="3364"/>
            <a:chExt cx="622" cy="729"/>
          </a:xfrm>
        </p:grpSpPr>
        <p:sp>
          <p:nvSpPr>
            <p:cNvPr id="81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invGray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</p:grpSp>
      <p:pic>
        <p:nvPicPr>
          <p:cNvPr id="84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1" y="777241"/>
            <a:ext cx="9008989" cy="3400425"/>
          </a:xfrm>
          <a:prstGeom prst="rect">
            <a:avLst/>
          </a:prstGeom>
        </p:spPr>
      </p:pic>
      <p:sp>
        <p:nvSpPr>
          <p:cNvPr id="85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3254" y="3258530"/>
            <a:ext cx="792870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2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452">
                <a:solidFill>
                  <a:srgbClr val="FFFFFF"/>
                </a:solidFill>
              </a:defRPr>
            </a:lvl2pPr>
            <a:lvl3pPr marL="0" indent="0" algn="l">
              <a:buNone/>
              <a:defRPr sz="1452">
                <a:solidFill>
                  <a:srgbClr val="FFFFFF"/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3254" y="2288083"/>
            <a:ext cx="7928703" cy="860400"/>
          </a:xfrm>
          <a:prstGeom prst="rect">
            <a:avLst/>
          </a:prstGeom>
        </p:spPr>
        <p:txBody>
          <a:bodyPr/>
          <a:lstStyle>
            <a:lvl1pPr>
              <a:defRPr sz="2722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87" name="Picture 278">
            <a:extLst>
              <a:ext uri="{FF2B5EF4-FFF2-40B4-BE49-F238E27FC236}">
                <a16:creationId xmlns:a16="http://schemas.microsoft.com/office/drawing/2014/main" id="{5A33645C-A5C8-4EA5-A3D8-D74C0FE66C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598299" y="5914518"/>
            <a:ext cx="5042625" cy="618750"/>
          </a:xfrm>
          <a:prstGeom prst="rect">
            <a:avLst/>
          </a:prstGeom>
        </p:spPr>
      </p:pic>
      <p:sp>
        <p:nvSpPr>
          <p:cNvPr id="88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420652" y="18722"/>
            <a:ext cx="2284681" cy="2096860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62" tIns="48962" rIns="48962" bIns="48962" rtlCol="0" anchor="t" anchorCtr="0"/>
          <a:lstStyle/>
          <a:p>
            <a:pPr>
              <a:spcAft>
                <a:spcPts val="0"/>
              </a:spcAft>
            </a:pPr>
            <a:r>
              <a:rPr lang="en-US" sz="1089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089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089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089" dirty="0">
                <a:solidFill>
                  <a:srgbClr val="000000"/>
                </a:solidFill>
              </a:rPr>
            </a:br>
            <a:r>
              <a:rPr lang="en-US" sz="1089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089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http://brandingzone.ey.net/national/bzcontest.nsf/controldocview/BetterQuestions/$file/fullpage.html#firstPage</a:t>
            </a:r>
            <a:r>
              <a:rPr lang="en-US" sz="1089" dirty="0">
                <a:ea typeface="Calibri" panose="020F0502020204030204" pitchFamily="34" charset="0"/>
              </a:rPr>
              <a:t> </a:t>
            </a:r>
            <a:r>
              <a:rPr lang="en-US" sz="1089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08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6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6">
          <p15:clr>
            <a:srgbClr val="FBAE40"/>
          </p15:clr>
        </p15:guide>
        <p15:guide id="2" orient="horz" pos="1586">
          <p15:clr>
            <a:srgbClr val="FBAE40"/>
          </p15:clr>
        </p15:guide>
        <p15:guide id="3" orient="horz" pos="224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 tIns="223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1B8B73A-3049-4C45-B6AE-90DAE7E02D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794" y="1568090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Section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D963AD5-4C9A-4539-907D-836DBFAFEC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794" y="2829731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F8AC553-2821-4B1B-8A1B-F6B71A449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420DA3-D9FD-4D22-8025-8EF9E9A72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CD94A2A-C25C-4F78-BD0E-1C557642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5246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Final_leg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" y="0"/>
            <a:ext cx="1219835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7801" y="309830"/>
            <a:ext cx="4192583" cy="5210175"/>
          </a:xfrm>
          <a:prstGeom prst="rect">
            <a:avLst/>
          </a:prstGeom>
        </p:spPr>
        <p:txBody>
          <a:bodyPr/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D200"/>
              </a:buClr>
              <a:buSzPct val="70000"/>
              <a:buFontTx/>
              <a:buNone/>
              <a:tabLst/>
              <a:defRPr kumimoji="0" lang="de-DE" sz="726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r>
              <a:rPr kumimoji="0" lang="en-US" sz="90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 </a:t>
            </a:r>
            <a:r>
              <a:rPr kumimoji="0" lang="en-US" sz="90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|  Assurance | Tax | Transactions | Advisory </a:t>
            </a:r>
            <a:br>
              <a:rPr kumimoji="0" lang="en-US" sz="90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</a:br>
            <a:br>
              <a:rPr kumimoji="0" lang="en-US" sz="90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</a:br>
            <a:r>
              <a:rPr kumimoji="0" lang="en-US" sz="90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Refer to The Branding Zone for the latest boilerplate language. </a:t>
            </a:r>
          </a:p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5687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99687"/>
            <a:ext cx="11131232" cy="590400"/>
          </a:xfrm>
        </p:spPr>
        <p:txBody>
          <a:bodyPr/>
          <a:lstStyle>
            <a:lvl1pPr>
              <a:defRPr sz="1909" spc="16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F387F-0A77-424D-88D8-FFE5F0CA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137920"/>
            <a:ext cx="11131232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pc="16" baseline="0"/>
            </a:lvl1pPr>
            <a:lvl2pPr>
              <a:defRPr spc="16" baseline="0"/>
            </a:lvl2pPr>
            <a:lvl3pPr>
              <a:defRPr spc="16" baseline="0"/>
            </a:lvl3pPr>
            <a:lvl4pPr>
              <a:defRPr spc="16" baseline="0"/>
            </a:lvl4pPr>
            <a:lvl5pPr>
              <a:defRPr spc="16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791FBB03-3285-4DA1-8385-272BA0C418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2" y="294200"/>
            <a:ext cx="101209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22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1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C9CAE08-733C-4C9D-9904-7B18897BF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145C76D-61D4-4EFF-ADC3-F6199708C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2AB067E-5ED4-49B4-A7E4-A9D7C03D7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10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97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27" r:id="rId2"/>
    <p:sldLayoutId id="2147483875" r:id="rId3"/>
    <p:sldLayoutId id="2147483873" r:id="rId4"/>
    <p:sldLayoutId id="2147483872" r:id="rId5"/>
    <p:sldLayoutId id="2147483828" r:id="rId6"/>
    <p:sldLayoutId id="2147483877" r:id="rId7"/>
    <p:sldLayoutId id="2147483876" r:id="rId8"/>
    <p:sldLayoutId id="2147483871" r:id="rId9"/>
    <p:sldLayoutId id="2147483829" r:id="rId10"/>
    <p:sldLayoutId id="2147483923" r:id="rId11"/>
    <p:sldLayoutId id="2147483921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74" r:id="rId22"/>
    <p:sldLayoutId id="2147483839" r:id="rId23"/>
    <p:sldLayoutId id="2147483925" r:id="rId24"/>
    <p:sldLayoutId id="2147483926" r:id="rId25"/>
    <p:sldLayoutId id="2147483840" r:id="rId26"/>
    <p:sldLayoutId id="2147483956" r:id="rId27"/>
    <p:sldLayoutId id="2147483966" r:id="rId28"/>
    <p:sldLayoutId id="2147483967" r:id="rId29"/>
    <p:sldLayoutId id="2147483972" r:id="rId30"/>
    <p:sldLayoutId id="2147483993" r:id="rId3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901" userDrawn="1">
          <p15:clr>
            <a:srgbClr val="F26B43"/>
          </p15:clr>
        </p15:guide>
        <p15:guide id="4" pos="20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E89FB01-0304-4B7A-83F4-087FD71058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DE1CE93-8A80-4A24-92CA-71C05E453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69AC85D-6BA0-4E5B-A206-FB7E85E0D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A99D1FF-A731-4C56-AEC5-4C61FAC74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FA7D49F-D989-4CDB-9335-913430F74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 lIns="0" anchor="ctr"/>
          <a:lstStyle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5D8A54D8-20CB-4B5C-B805-AA8CB9D15BFF}" type="datetime3">
              <a:rPr lang="en-US" smtClean="0"/>
              <a:t>30 August 2024</a:t>
            </a:fld>
            <a:endParaRPr lang="en-IN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6944631-E8AF-4601-B721-3347E3AF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 lIns="0" anchor="ctr"/>
          <a:lstStyle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 dirty="0"/>
              <a:t>VAT in control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E733AAD-1BCD-417D-A2A4-521F133E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8794" y="6471244"/>
            <a:ext cx="663066" cy="180000"/>
          </a:xfrm>
          <a:prstGeom prst="rect">
            <a:avLst/>
          </a:prstGeom>
        </p:spPr>
        <p:txBody>
          <a:bodyPr lIns="0" anchor="ctr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0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3" r:id="rId11"/>
    <p:sldLayoutId id="2147483919" r:id="rId12"/>
    <p:sldLayoutId id="2147483922" r:id="rId13"/>
    <p:sldLayoutId id="2147483924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  <p:sldLayoutId id="2147483917" r:id="rId28"/>
    <p:sldLayoutId id="2147483927" r:id="rId29"/>
    <p:sldLayoutId id="2147483928" r:id="rId30"/>
    <p:sldLayoutId id="2147483918" r:id="rId3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" userDrawn="1">
          <p15:clr>
            <a:srgbClr val="F26B43"/>
          </p15:clr>
        </p15:guide>
        <p15:guide id="3" pos="900" userDrawn="1">
          <p15:clr>
            <a:srgbClr val="F26B43"/>
          </p15:clr>
        </p15:guide>
        <p15:guide id="4" pos="20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611982" y="1136517"/>
            <a:ext cx="10978707" cy="4947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buSzPct val="80000"/>
            </a:pPr>
            <a:r>
              <a:rPr lang="en-US" noProof="0" dirty="0"/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</a:pPr>
            <a:r>
              <a:rPr lang="en-US" noProof="0" dirty="0"/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</a:pPr>
            <a:r>
              <a:rPr lang="en-US" noProof="0" dirty="0"/>
              <a:t>Third level</a:t>
            </a:r>
          </a:p>
        </p:txBody>
      </p:sp>
      <p:sp>
        <p:nvSpPr>
          <p:cNvPr id="35" name="Title Placeholder 1"/>
          <p:cNvSpPr>
            <a:spLocks noGrp="1"/>
          </p:cNvSpPr>
          <p:nvPr>
            <p:ph type="title"/>
          </p:nvPr>
        </p:nvSpPr>
        <p:spPr bwMode="auto">
          <a:xfrm>
            <a:off x="609919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DE69E1F1-58AD-46F1-B809-9D59D36060C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2655557" y="6516457"/>
            <a:ext cx="158917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829544" rtl="0" eaLnBrk="1" latinLnBrk="0" hangingPunct="1">
              <a:defRPr lang="en-IN" sz="726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endParaRPr lang="en-US" noProof="0" dirty="0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D6E0BE3A-850C-4403-A5AC-24F2FB2AC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550611" y="6516457"/>
            <a:ext cx="411694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829544" rtl="0" eaLnBrk="1" latinLnBrk="0" hangingPunct="1">
              <a:defRPr lang="en-IN" sz="726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8B1FFE43-22D2-44DE-9910-040934A9A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09919" y="6516457"/>
            <a:ext cx="88454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829544" rtl="0" eaLnBrk="1" latinLnBrk="0" hangingPunct="1">
              <a:defRPr lang="en-IN" sz="726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1095013" y="6325860"/>
            <a:ext cx="506485" cy="413269"/>
            <a:chOff x="7110" y="4004"/>
            <a:chExt cx="191" cy="196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33" noProof="0" dirty="0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33" noProof="0" dirty="0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3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26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  <p:sldLayoutId id="2147483991" r:id="rId18"/>
    <p:sldLayoutId id="2147483992" r:id="rId19"/>
  </p:sldLayoutIdLst>
  <p:hf hdr="0" dt="0"/>
  <p:txStyles>
    <p:titleStyle>
      <a:lvl1pPr algn="l" defTabSz="727095" rtl="0" eaLnBrk="1" latinLnBrk="0" hangingPunct="1">
        <a:lnSpc>
          <a:spcPct val="100000"/>
        </a:lnSpc>
        <a:spcBef>
          <a:spcPct val="0"/>
        </a:spcBef>
        <a:buNone/>
        <a:defRPr sz="2177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0" marR="0" indent="0" algn="l" defTabSz="829544" rtl="0" eaLnBrk="1" fontAlgn="auto" latinLnBrk="0" hangingPunct="1">
        <a:lnSpc>
          <a:spcPct val="100000"/>
        </a:lnSpc>
        <a:spcBef>
          <a:spcPts val="0"/>
        </a:spcBef>
        <a:spcAft>
          <a:spcPts val="544"/>
        </a:spcAft>
        <a:buClr>
          <a:srgbClr val="FFE600"/>
        </a:buClr>
        <a:buSzPct val="80000"/>
        <a:buFontTx/>
        <a:buNone/>
        <a:tabLst/>
        <a:defRPr kumimoji="0" lang="en-US" sz="1633" b="0" i="0" u="none" strike="noStrike" kern="1200" cap="none" spc="0" normalizeH="0" baseline="0" noProof="0" dirty="0" smtClean="0">
          <a:ln>
            <a:noFill/>
          </a:ln>
          <a:solidFill>
            <a:sysClr val="window" lastClr="FFFFFF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1pPr>
      <a:lvl2pPr marL="323522" marR="0" indent="-323522" algn="l" defTabSz="829544" rtl="0" eaLnBrk="1" fontAlgn="auto" latinLnBrk="0" hangingPunct="1">
        <a:lnSpc>
          <a:spcPct val="100000"/>
        </a:lnSpc>
        <a:spcBef>
          <a:spcPts val="0"/>
        </a:spcBef>
        <a:spcAft>
          <a:spcPts val="544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en-US" sz="1452" b="0" i="0" u="none" strike="noStrike" kern="1200" cap="none" spc="0" normalizeH="0" baseline="0" noProof="0" dirty="0" smtClean="0">
          <a:ln>
            <a:noFill/>
          </a:ln>
          <a:solidFill>
            <a:prstClr val="white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2pPr>
      <a:lvl3pPr marL="468058" marR="0" indent="-259232" algn="l" defTabSz="829544" rtl="0" eaLnBrk="1" fontAlgn="auto" latinLnBrk="0" hangingPunct="1">
        <a:lnSpc>
          <a:spcPct val="100000"/>
        </a:lnSpc>
        <a:spcBef>
          <a:spcPts val="0"/>
        </a:spcBef>
        <a:spcAft>
          <a:spcPts val="544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en-US" sz="1270" b="0" i="0" u="none" strike="noStrike" kern="1200" cap="none" spc="0" normalizeH="0" baseline="0" noProof="0" dirty="0" smtClean="0">
          <a:ln>
            <a:noFill/>
          </a:ln>
          <a:solidFill>
            <a:prstClr val="white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3pPr>
      <a:lvl4pPr marL="682645" marR="0" indent="-259232" algn="l" defTabSz="829544" rtl="0" eaLnBrk="1" fontAlgn="auto" latinLnBrk="0" hangingPunct="1">
        <a:lnSpc>
          <a:spcPct val="100000"/>
        </a:lnSpc>
        <a:spcBef>
          <a:spcPts val="0"/>
        </a:spcBef>
        <a:spcAft>
          <a:spcPts val="544"/>
        </a:spcAft>
        <a:buClr>
          <a:srgbClr val="FFE600"/>
        </a:buClr>
        <a:buSzPct val="70000"/>
        <a:buFont typeface="Arial" pitchFamily="34" charset="0"/>
        <a:buNone/>
        <a:tabLst/>
        <a:defRPr kumimoji="0" lang="en-US" sz="1452" b="0" i="0" u="none" strike="noStrike" kern="1200" cap="none" spc="0" normalizeH="0" baseline="0" noProof="0" dirty="0" smtClean="0">
          <a:ln>
            <a:noFill/>
          </a:ln>
          <a:solidFill>
            <a:sysClr val="window" lastClr="FFFFFF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4pPr>
      <a:lvl5pPr marL="623598" indent="0" algn="l" defTabSz="727095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70000"/>
        <a:buFont typeface="Arial" pitchFamily="34" charset="0"/>
        <a:buNone/>
        <a:tabLst/>
        <a:defRPr kumimoji="0" lang="en-US" sz="1270" b="0" i="0" u="none" strike="noStrike" kern="1200" cap="none" spc="0" normalizeH="0" baseline="0" noProof="0" dirty="0">
          <a:ln>
            <a:noFill/>
          </a:ln>
          <a:solidFill>
            <a:sysClr val="window" lastClr="FFFFFF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5pPr>
      <a:lvl6pPr marL="1999511" indent="-181774" algn="l" defTabSz="727095" rtl="0" eaLnBrk="1" latinLnBrk="0" hangingPunct="1">
        <a:spcBef>
          <a:spcPct val="20000"/>
        </a:spcBef>
        <a:buFont typeface="Arial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6pPr>
      <a:lvl7pPr marL="2363059" indent="-181774" algn="l" defTabSz="727095" rtl="0" eaLnBrk="1" latinLnBrk="0" hangingPunct="1">
        <a:spcBef>
          <a:spcPct val="20000"/>
        </a:spcBef>
        <a:buFont typeface="Arial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7pPr>
      <a:lvl8pPr marL="2726607" indent="-181774" algn="l" defTabSz="727095" rtl="0" eaLnBrk="1" latinLnBrk="0" hangingPunct="1">
        <a:spcBef>
          <a:spcPct val="20000"/>
        </a:spcBef>
        <a:buFont typeface="Arial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8pPr>
      <a:lvl9pPr marL="3090154" indent="-181774" algn="l" defTabSz="727095" rtl="0" eaLnBrk="1" latinLnBrk="0" hangingPunct="1">
        <a:spcBef>
          <a:spcPct val="20000"/>
        </a:spcBef>
        <a:buFont typeface="Arial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63548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27095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090642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54190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17738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181285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44833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08380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399">
          <p15:clr>
            <a:srgbClr val="F26B43"/>
          </p15:clr>
        </p15:guide>
        <p15:guide id="5" orient="horz" pos="189">
          <p15:clr>
            <a:srgbClr val="F26B43"/>
          </p15:clr>
        </p15:guide>
        <p15:guide id="6" orient="horz" pos="793">
          <p15:clr>
            <a:srgbClr val="F26B43"/>
          </p15:clr>
        </p15:guide>
        <p15:guide id="7" orient="horz" pos="4231">
          <p15:clr>
            <a:srgbClr val="F26B43"/>
          </p15:clr>
        </p15:guide>
        <p15:guide id="9" pos="328">
          <p15:clr>
            <a:srgbClr val="F26B43"/>
          </p15:clr>
        </p15:guide>
        <p15:guide id="10" orient="horz" pos="46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nno.suter@ch.ey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Neue MWST-</a:t>
            </a:r>
            <a:r>
              <a:rPr lang="en-IN" dirty="0" err="1"/>
              <a:t>Ausnahme</a:t>
            </a:r>
            <a:r>
              <a:rPr lang="en-IN" dirty="0"/>
              <a:t> für </a:t>
            </a:r>
            <a:r>
              <a:rPr lang="en-IN" dirty="0" err="1"/>
              <a:t>Anlagegrupen</a:t>
            </a:r>
            <a:r>
              <a:rPr lang="en-IN" dirty="0"/>
              <a:t> von </a:t>
            </a:r>
            <a:r>
              <a:rPr lang="en-IN" dirty="0" err="1"/>
              <a:t>Anlagestiftungen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85402" y="3165306"/>
            <a:ext cx="4328932" cy="1046323"/>
          </a:xfrm>
        </p:spPr>
        <p:txBody>
          <a:bodyPr/>
          <a:lstStyle/>
          <a:p>
            <a:r>
              <a:rPr lang="en-GB" b="1" dirty="0">
                <a:latin typeface="EYInterstate Light" panose="02000506000000020004" pitchFamily="2" charset="0"/>
              </a:rPr>
              <a:t>MV KGAST, Zürich</a:t>
            </a:r>
            <a:br>
              <a:rPr lang="en-GB" b="1" dirty="0">
                <a:latin typeface="EYInterstate Light" panose="02000506000000020004" pitchFamily="2" charset="0"/>
              </a:rPr>
            </a:br>
            <a:r>
              <a:rPr lang="en-GB" b="1" dirty="0">
                <a:latin typeface="EYInterstate Light" panose="02000506000000020004" pitchFamily="2" charset="0"/>
              </a:rPr>
              <a:t>5. September 2024</a:t>
            </a:r>
          </a:p>
          <a:p>
            <a:r>
              <a:rPr lang="en-GB" b="1" dirty="0">
                <a:latin typeface="EYInterstate Light" panose="02000506000000020004" pitchFamily="2" charset="0"/>
              </a:rPr>
              <a:t>Benno Suter</a:t>
            </a:r>
          </a:p>
        </p:txBody>
      </p:sp>
    </p:spTree>
    <p:extLst>
      <p:ext uri="{BB962C8B-B14F-4D97-AF65-F5344CB8AC3E}">
        <p14:creationId xmlns:p14="http://schemas.microsoft.com/office/powerpoint/2010/main" val="124231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E69DD9-3A76-4348-88A4-7BCDB53E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Neue MWST-Ausnahme für Anlagegruppen von Anlagestiftungen*</a:t>
            </a:r>
            <a:br>
              <a:rPr lang="de-CH" dirty="0"/>
            </a:br>
            <a:endParaRPr lang="de-CH" sz="1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D207AC-CDFC-4457-B931-40EC8761C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5797" y="2961333"/>
            <a:ext cx="3089275" cy="180000"/>
          </a:xfrm>
        </p:spPr>
        <p:txBody>
          <a:bodyPr/>
          <a:lstStyle/>
          <a:p>
            <a:r>
              <a:rPr lang="de-CH" b="1" dirty="0"/>
              <a:t>Benno Suter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0BF571-28FB-4FB2-B92F-D00B40E923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85796" y="3187719"/>
            <a:ext cx="3776709" cy="196257"/>
          </a:xfrm>
        </p:spPr>
        <p:txBody>
          <a:bodyPr/>
          <a:lstStyle/>
          <a:p>
            <a:r>
              <a:rPr lang="de-CH" dirty="0"/>
              <a:t>Partner EY, Leiter Beratung Indirekt Steuern Schweiz</a:t>
            </a:r>
            <a:br>
              <a:rPr lang="de-CH" dirty="0"/>
            </a:br>
            <a:br>
              <a:rPr lang="de-CH" dirty="0"/>
            </a:br>
            <a:r>
              <a:rPr lang="de-CH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benno.suter@ch.ey.com</a:t>
            </a:r>
            <a:br>
              <a:rPr lang="de-CH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+41 58 286 43 86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 err="1"/>
              <a:t>EXPERTsuisse</a:t>
            </a:r>
            <a:r>
              <a:rPr lang="de-CH" dirty="0"/>
              <a:t>, Präsident Fachkommission Indirekte Steuern</a:t>
            </a:r>
          </a:p>
          <a:p>
            <a:endParaRPr lang="de-CH" dirty="0"/>
          </a:p>
          <a:p>
            <a:r>
              <a:rPr lang="de-CH" dirty="0"/>
              <a:t>Mitglied MWST-Konsultativgremium nach Art. 109 MWSTG Schweizerische Eidgenossenschaft</a:t>
            </a:r>
          </a:p>
          <a:p>
            <a:endParaRPr lang="de-CH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3967E51-47E1-4785-90B6-79A5C27EAA6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075343" y="2859717"/>
            <a:ext cx="778959" cy="778959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58ADAE-99C3-454C-B591-7D6FD3FAC2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sz="2000" i="1" dirty="0">
                <a:solidFill>
                  <a:schemeClr val="tx2"/>
                </a:solidFill>
              </a:rPr>
              <a:t>«Mit der neuen MWST-Ausnahme für Anlagestiftungen fällt eine langjährige Benachteiligung gegenüber Anlagefonds weg – oder doch nicht?»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22AAE-3D58-4ED6-B7E5-6B722A02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Mitgliederversammlung vom 5. September 2024 | KGAST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FDEDF-A642-4C43-A524-352B94C0F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BC30E3-FFE5-4B91-AA19-87A149EBB9EE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BF1925-4892-4056-9F05-0AE77E4D7562}"/>
              </a:ext>
            </a:extLst>
          </p:cNvPr>
          <p:cNvSpPr txBox="1"/>
          <p:nvPr/>
        </p:nvSpPr>
        <p:spPr>
          <a:xfrm>
            <a:off x="583429" y="5912149"/>
            <a:ext cx="1797736" cy="350865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200" dirty="0">
                <a:solidFill>
                  <a:schemeClr val="bg1"/>
                </a:solidFill>
              </a:rPr>
              <a:t> * Stand 29. August 2024</a:t>
            </a:r>
            <a:br>
              <a:rPr lang="de-CH" sz="1200" dirty="0">
                <a:solidFill>
                  <a:schemeClr val="bg1"/>
                </a:solidFill>
              </a:rPr>
            </a:br>
            <a:r>
              <a:rPr lang="de-CH" sz="1200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783D3416-DC88-4672-B8C0-313A1FBAF7B4}"/>
              </a:ext>
            </a:extLst>
          </p:cNvPr>
          <p:cNvSpPr txBox="1">
            <a:spLocks/>
          </p:cNvSpPr>
          <p:nvPr/>
        </p:nvSpPr>
        <p:spPr>
          <a:xfrm>
            <a:off x="609919" y="1137920"/>
            <a:ext cx="5281594" cy="4223220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Auslegeordnung</a:t>
            </a:r>
            <a:br>
              <a:rPr lang="de-CH" dirty="0"/>
            </a:br>
            <a:endParaRPr lang="de-CH" dirty="0"/>
          </a:p>
          <a:p>
            <a:r>
              <a:rPr lang="de-CH" dirty="0"/>
              <a:t>Erwartete Verbesserungen per 1.1.2025 und notwendige Massnahmen</a:t>
            </a:r>
          </a:p>
          <a:p>
            <a:endParaRPr lang="de-CH" dirty="0"/>
          </a:p>
          <a:p>
            <a:r>
              <a:rPr lang="de-CH" dirty="0"/>
              <a:t>Umsetzungsvorschläge der ESTV</a:t>
            </a:r>
          </a:p>
          <a:p>
            <a:endParaRPr lang="de-CH" dirty="0"/>
          </a:p>
          <a:p>
            <a:r>
              <a:rPr lang="de-CH" dirty="0"/>
              <a:t>Nächste Schritte</a:t>
            </a:r>
          </a:p>
          <a:p>
            <a:endParaRPr lang="de-CH" dirty="0"/>
          </a:p>
          <a:p>
            <a:r>
              <a:rPr lang="de-CH" dirty="0"/>
              <a:t>Fragen / Diskussion</a:t>
            </a:r>
          </a:p>
        </p:txBody>
      </p:sp>
    </p:spTree>
    <p:extLst>
      <p:ext uri="{BB962C8B-B14F-4D97-AF65-F5344CB8AC3E}">
        <p14:creationId xmlns:p14="http://schemas.microsoft.com/office/powerpoint/2010/main" val="22269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9BF06C2-1BE3-499D-A1D9-A458ED5A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Auslegeordnung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E40D8B-80EB-70D1-2298-9DB0E2A35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5F1741-E3AA-44C7-8491-40D281DB18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E9F628-98CE-4700-B3C3-558644AA6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Mitgliederversammlung vom 5. September 2024 | KGAST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0383F5-9E37-4FB5-B59D-A84B3008C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BC30E3-FFE5-4B91-AA19-87A149EBB9EE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D5CE8-C241-A060-01D3-167246608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84" y="1154605"/>
            <a:ext cx="8547421" cy="3968770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F9604B00-81BF-9175-E968-D9E94C3EA057}"/>
              </a:ext>
            </a:extLst>
          </p:cNvPr>
          <p:cNvSpPr/>
          <p:nvPr/>
        </p:nvSpPr>
        <p:spPr>
          <a:xfrm rot="16200000">
            <a:off x="5836900" y="168613"/>
            <a:ext cx="663066" cy="10978517"/>
          </a:xfrm>
          <a:prstGeom prst="downArrow">
            <a:avLst>
              <a:gd name="adj1" fmla="val 81438"/>
              <a:gd name="adj2" fmla="val 50000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804EE-3EDA-1B6E-40A5-C4504929ED9F}"/>
              </a:ext>
            </a:extLst>
          </p:cNvPr>
          <p:cNvSpPr txBox="1"/>
          <p:nvPr/>
        </p:nvSpPr>
        <p:spPr>
          <a:xfrm>
            <a:off x="766435" y="5497204"/>
            <a:ext cx="10821997" cy="24622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600" dirty="0">
                <a:solidFill>
                  <a:schemeClr val="bg1"/>
                </a:solidFill>
              </a:rPr>
              <a:t>Juni 2023 Gesetzesänderung, Einführung MWST-Ausnahme auf Verwaltungsleistungen an Anlagegruppen 1.1.2025</a:t>
            </a:r>
          </a:p>
        </p:txBody>
      </p:sp>
    </p:spTree>
    <p:extLst>
      <p:ext uri="{BB962C8B-B14F-4D97-AF65-F5344CB8AC3E}">
        <p14:creationId xmlns:p14="http://schemas.microsoft.com/office/powerpoint/2010/main" val="4247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6C37-8CD1-4343-8F9C-A8E3AD75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Auslegeordnung: Historische Entwicklung MWST-Ausnahme rund um Anlagestiftungen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11D177-F3EF-43A1-B9EB-FD3FB7FB2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918" y="1036580"/>
            <a:ext cx="5387605" cy="4834800"/>
          </a:xfrm>
        </p:spPr>
        <p:txBody>
          <a:bodyPr/>
          <a:lstStyle/>
          <a:p>
            <a:r>
              <a:rPr lang="de-CH" sz="1800" dirty="0" err="1"/>
              <a:t>EXPERTsuisse</a:t>
            </a:r>
            <a:r>
              <a:rPr lang="de-CH" sz="1800" dirty="0"/>
              <a:t>* forderte 1996 MWST-Ausnahme für Verwaltungsleistungen </a:t>
            </a:r>
            <a:r>
              <a:rPr lang="de-CH" sz="1800" dirty="0" err="1"/>
              <a:t>ggü</a:t>
            </a:r>
            <a:r>
              <a:rPr lang="de-CH" sz="1800" dirty="0"/>
              <a:t>. Anlagestiftungen (BBI 1996 V 713, S. 847)</a:t>
            </a:r>
          </a:p>
          <a:p>
            <a:r>
              <a:rPr lang="de-CH" sz="1800" dirty="0"/>
              <a:t>MWSTG 2010 bis 31.12.2017</a:t>
            </a:r>
          </a:p>
          <a:p>
            <a:pPr lvl="1"/>
            <a:r>
              <a:rPr lang="de-CH" sz="1600" dirty="0"/>
              <a:t>Art. 37 MWSTV: Zu den Umsätzen nach Art. 21 Abs. 2 Ziff. 18 MWSTG zählen auch die Umsätze von Einrichtungen der beruflichen Vorsorge</a:t>
            </a:r>
          </a:p>
          <a:p>
            <a:r>
              <a:rPr lang="de-CH" sz="1800" dirty="0"/>
              <a:t>MWSTG 2010 ab 1.1.2018</a:t>
            </a:r>
          </a:p>
          <a:p>
            <a:pPr lvl="1"/>
            <a:r>
              <a:rPr lang="de-CH" sz="1600" dirty="0"/>
              <a:t>Aufhebung Art. 37 MWSTV, dafür Aufteilung Art. 21 Abs. 2 Ziff. 18, Bst. a.  - d. </a:t>
            </a:r>
          </a:p>
          <a:p>
            <a:pPr lvl="1"/>
            <a:r>
              <a:rPr lang="de-CH" sz="1600" dirty="0"/>
              <a:t>Explizite Nennung der Sozialversicherungsleistungen in Bst. b sowie in Ziff. 5.3.1 BI14 definitive Präzisierung, dass auch ESTV BVG-Institutionen als unter Bst. b und d fallend beurteilt</a:t>
            </a:r>
          </a:p>
          <a:p>
            <a:pPr lvl="1"/>
            <a:r>
              <a:rPr lang="de-CH" sz="1600" dirty="0"/>
              <a:t>Leistungen zwischen BVG Einrichtungen auch MWST ausgenommen</a:t>
            </a:r>
          </a:p>
          <a:p>
            <a:r>
              <a:rPr lang="de-CH" sz="1800" dirty="0"/>
              <a:t>MWSTG 2010 ab 1.1.2025</a:t>
            </a:r>
          </a:p>
          <a:p>
            <a:pPr lvl="1"/>
            <a:r>
              <a:rPr lang="de-CH" sz="1600" dirty="0"/>
              <a:t>MWST Ausnahme Art. 21 Abs. 2 Ziff. 19 Bst. g MWSTG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4F0E0-563E-40E1-8038-86B82EE35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449" y="1087337"/>
            <a:ext cx="3671984" cy="4834800"/>
          </a:xfrm>
        </p:spPr>
        <p:txBody>
          <a:bodyPr/>
          <a:lstStyle/>
          <a:p>
            <a:pPr marL="0" indent="0">
              <a:buNone/>
            </a:pPr>
            <a:r>
              <a:rPr lang="de-CH" i="1" dirty="0">
                <a:solidFill>
                  <a:schemeClr val="tx2"/>
                </a:solidFill>
              </a:rPr>
              <a:t>Die substanziellste MWST-Ausnahme, die voraussichtlich per 1.1.2025 eingeführt wird, entlastet die Anlagestiftungen und wurde seit der Einführung der MWST gefordert.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i="1" dirty="0">
                <a:solidFill>
                  <a:schemeClr val="tx2"/>
                </a:solidFill>
              </a:rPr>
              <a:t>Auf Aufwendungen für Depotbankleistungen, Vermögensverwaltung und dem Anbieten von Anlagestiftungsanlagegruppen durch nicht Versicherungsvermittler darf es künftig keine MWST mehr haben.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9C055-1FE7-4930-A30A-C88288848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Mitgliederversammlung vom 5. September 2024 | KGAST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27991-D57D-4464-B2F7-76E45C6F0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BC30E3-FFE5-4B91-AA19-87A149EBB9EE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CFE34-DC8A-49E7-8118-D42AD1C2D82B}"/>
              </a:ext>
            </a:extLst>
          </p:cNvPr>
          <p:cNvSpPr txBox="1"/>
          <p:nvPr/>
        </p:nvSpPr>
        <p:spPr>
          <a:xfrm>
            <a:off x="8401107" y="6128293"/>
            <a:ext cx="2974469" cy="193899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200" dirty="0">
                <a:solidFill>
                  <a:schemeClr val="bg1"/>
                </a:solidFill>
              </a:rPr>
              <a:t>* Damals Schweizerische Treuhandkammer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379E91A-829F-4DCE-94C9-91361B06CBDB}"/>
              </a:ext>
            </a:extLst>
          </p:cNvPr>
          <p:cNvSpPr/>
          <p:nvPr/>
        </p:nvSpPr>
        <p:spPr>
          <a:xfrm rot="5400000">
            <a:off x="4479870" y="3223817"/>
            <a:ext cx="5234853" cy="961897"/>
          </a:xfrm>
          <a:prstGeom prst="homePlat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E4627-3BAB-40CA-9E36-DC599EB14D71}"/>
              </a:ext>
            </a:extLst>
          </p:cNvPr>
          <p:cNvSpPr txBox="1"/>
          <p:nvPr/>
        </p:nvSpPr>
        <p:spPr>
          <a:xfrm>
            <a:off x="6811962" y="1192963"/>
            <a:ext cx="570669" cy="5589222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b="1" dirty="0">
                <a:solidFill>
                  <a:schemeClr val="bg2"/>
                </a:solidFill>
              </a:rPr>
              <a:t>1996</a:t>
            </a:r>
            <a:br>
              <a:rPr lang="de-CH" b="1" dirty="0">
                <a:solidFill>
                  <a:schemeClr val="bg2"/>
                </a:solidFill>
              </a:rPr>
            </a:br>
            <a:br>
              <a:rPr lang="de-CH" dirty="0">
                <a:solidFill>
                  <a:schemeClr val="bg1"/>
                </a:solidFill>
              </a:rPr>
            </a:br>
            <a:r>
              <a:rPr lang="de-CH" b="1" dirty="0">
                <a:solidFill>
                  <a:schemeClr val="bg2"/>
                </a:solidFill>
              </a:rPr>
              <a:t>2010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b="1" dirty="0">
                <a:solidFill>
                  <a:schemeClr val="bg2"/>
                </a:solidFill>
              </a:rPr>
              <a:t>2017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b="1" dirty="0">
                <a:solidFill>
                  <a:schemeClr val="bg2"/>
                </a:solidFill>
              </a:rPr>
              <a:t>2018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b="1" dirty="0">
                <a:solidFill>
                  <a:schemeClr val="bg2"/>
                </a:solidFill>
              </a:rPr>
              <a:t>2025</a:t>
            </a:r>
            <a:br>
              <a:rPr lang="de-CH" b="1" dirty="0">
                <a:solidFill>
                  <a:schemeClr val="bg2"/>
                </a:solidFill>
              </a:rPr>
            </a:br>
            <a:br>
              <a:rPr lang="de-CH" b="1" dirty="0">
                <a:solidFill>
                  <a:schemeClr val="bg2"/>
                </a:solidFill>
              </a:rPr>
            </a:br>
            <a:br>
              <a:rPr lang="de-CH" b="1" dirty="0">
                <a:solidFill>
                  <a:schemeClr val="bg1"/>
                </a:solidFill>
              </a:rPr>
            </a:br>
            <a:br>
              <a:rPr lang="de-CH" sz="1200" b="1" dirty="0">
                <a:solidFill>
                  <a:schemeClr val="bg1"/>
                </a:solidFill>
              </a:rPr>
            </a:br>
            <a:endParaRPr lang="de-CH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0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D27CD3-C635-BA32-DFF7-E51BD200C7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b="1" dirty="0"/>
              <a:t>MWST-Befreiung: </a:t>
            </a:r>
            <a:r>
              <a:rPr lang="de-CH" sz="1600" dirty="0"/>
              <a:t>Verwaltung inländischer kollektiver Kapitalanlagen nach KAG ist steuerbefreit (Art. 21 Abs. 2 Ziff. 19 </a:t>
            </a:r>
            <a:r>
              <a:rPr lang="de-CH" sz="1600" dirty="0" err="1"/>
              <a:t>lit</a:t>
            </a:r>
            <a:r>
              <a:rPr lang="de-CH" sz="1600" dirty="0"/>
              <a:t>. f MWSTG).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b="1" dirty="0"/>
              <a:t>Ausnahme: </a:t>
            </a:r>
            <a:r>
              <a:rPr lang="de-CH" sz="1600" dirty="0"/>
              <a:t>Diese Befreiung galt bisher nicht für die Verwaltung und den Vertrieb von Anlagegruppen von Anlagestiftungen.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b="1" dirty="0"/>
              <a:t>Folge: </a:t>
            </a:r>
            <a:r>
              <a:rPr lang="de-CH" sz="1600" dirty="0"/>
              <a:t>Anlagestiftungen waren für bestimmte Leistungen MWST-pflichtig (Vertrieb, Administration, Vermögensverwaltung).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b="1" dirty="0"/>
              <a:t>Benachteiligung: </a:t>
            </a:r>
            <a:r>
              <a:rPr lang="de-CH" sz="1600" dirty="0"/>
              <a:t>Anlagestiftungen waren gegenüber anderen kollektiven Kapitalanlagen benachteiligt.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b="1" dirty="0"/>
              <a:t>Gesetzesziel: </a:t>
            </a:r>
            <a:r>
              <a:rPr lang="de-CH" sz="1600" dirty="0"/>
              <a:t>Diese Regelung widersprach der Intention des Gesetzgebers und der kostensensitiven beruflichen Vorsorge.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A5B8F9-BEBC-149C-24A4-50EFBFAADB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b="1" dirty="0"/>
              <a:t>Teilrevision MWST-Gesetz 2023: </a:t>
            </a:r>
            <a:r>
              <a:rPr lang="de-CH" sz="1600" dirty="0"/>
              <a:t>Neue Ausnahme in Art. 21 Abs. 2 Ziff. 19 </a:t>
            </a:r>
            <a:r>
              <a:rPr lang="de-CH" sz="1600" dirty="0" err="1"/>
              <a:t>lit</a:t>
            </a:r>
            <a:r>
              <a:rPr lang="de-CH" sz="1600" dirty="0"/>
              <a:t>. g MWSTG eingeführt.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b="1" dirty="0"/>
              <a:t>Ausnahme für Anlagestiftungen: </a:t>
            </a:r>
            <a:r>
              <a:rPr lang="de-CH" sz="1600" dirty="0"/>
              <a:t>Anbieten und Verwaltung von Anlagegruppen nach BVG durch Depotbanken und beauftragte Personen nun ausgenommen.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b="1" dirty="0"/>
              <a:t>Beseitigung der Benachteiligung: </a:t>
            </a:r>
            <a:r>
              <a:rPr lang="de-CH" sz="1600" dirty="0"/>
              <a:t>Steuerliche Gleichstellung von Anlagestiftungen mit kollektiven Kapitalanlagen nach KAG.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b="1" dirty="0"/>
              <a:t>Attraktivitätssteigerung:</a:t>
            </a:r>
            <a:r>
              <a:rPr lang="de-CH" sz="1600" dirty="0"/>
              <a:t> Verbesserte Bedingungen für Anlagestiftungen in der beruflichen Vorsorge.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D070D0-7341-FF12-59C0-DF08B08E3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Bisherige Steuerbenachteiligung von Anlagestiftungen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CF90D2-1C4B-DCF0-4BA8-5518794C5D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Teilrevision des MWST-Gesetzes im Sinne der beruflichen Vorsorge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Mitgliederversammlung vom 5. September 2024 | KGAST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F1BC30E3-FFE5-4B91-AA19-87A149EBB9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1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9F78B0C-4212-C7DD-159C-F22127DB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Umsetzungsvorschläge der ESTV und Folgen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899ECC-71F1-D2D3-B2E3-2D237D60B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Mitgliederversammlung vom 5. September 2024 | KGAST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C646F4-A6EF-6B63-FBC0-820D880EB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F1BC30E3-FFE5-4B91-AA19-87A149EBB9EE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10" name="Freeform: Shape 36">
            <a:extLst>
              <a:ext uri="{FF2B5EF4-FFF2-40B4-BE49-F238E27FC236}">
                <a16:creationId xmlns:a16="http://schemas.microsoft.com/office/drawing/2014/main" id="{5848FEAA-1645-A91C-35D2-CCFFC3826F88}"/>
              </a:ext>
            </a:extLst>
          </p:cNvPr>
          <p:cNvSpPr>
            <a:spLocks/>
          </p:cNvSpPr>
          <p:nvPr/>
        </p:nvSpPr>
        <p:spPr>
          <a:xfrm>
            <a:off x="2158378" y="1422890"/>
            <a:ext cx="4372761" cy="5451088"/>
          </a:xfrm>
          <a:custGeom>
            <a:avLst/>
            <a:gdLst>
              <a:gd name="connsiteX0" fmla="*/ 4005913 w 4372761"/>
              <a:gd name="connsiteY0" fmla="*/ 0 h 5130155"/>
              <a:gd name="connsiteX1" fmla="*/ 4046367 w 4372761"/>
              <a:gd name="connsiteY1" fmla="*/ 0 h 5130155"/>
              <a:gd name="connsiteX2" fmla="*/ 4194506 w 4372761"/>
              <a:gd name="connsiteY2" fmla="*/ 50145 h 5130155"/>
              <a:gd name="connsiteX3" fmla="*/ 4372668 w 4372761"/>
              <a:gd name="connsiteY3" fmla="*/ 213287 h 5130155"/>
              <a:gd name="connsiteX4" fmla="*/ 4108574 w 4372761"/>
              <a:gd name="connsiteY4" fmla="*/ 382210 h 5130155"/>
              <a:gd name="connsiteX5" fmla="*/ 3542083 w 4372761"/>
              <a:gd name="connsiteY5" fmla="*/ 488792 h 5130155"/>
              <a:gd name="connsiteX6" fmla="*/ 2308301 w 4372761"/>
              <a:gd name="connsiteY6" fmla="*/ 770331 h 5130155"/>
              <a:gd name="connsiteX7" fmla="*/ 342717 w 4372761"/>
              <a:gd name="connsiteY7" fmla="*/ 2777298 h 5130155"/>
              <a:gd name="connsiteX8" fmla="*/ 260062 w 4372761"/>
              <a:gd name="connsiteY8" fmla="*/ 5130155 h 5130155"/>
              <a:gd name="connsiteX9" fmla="*/ 0 w 4372761"/>
              <a:gd name="connsiteY9" fmla="*/ 5130155 h 5130155"/>
              <a:gd name="connsiteX10" fmla="*/ 193535 w 4372761"/>
              <a:gd name="connsiteY10" fmla="*/ 2791375 h 5130155"/>
              <a:gd name="connsiteX11" fmla="*/ 2306285 w 4372761"/>
              <a:gd name="connsiteY11" fmla="*/ 724078 h 5130155"/>
              <a:gd name="connsiteX12" fmla="*/ 3689250 w 4372761"/>
              <a:gd name="connsiteY12" fmla="*/ 430473 h 5130155"/>
              <a:gd name="connsiteX13" fmla="*/ 4183166 w 4372761"/>
              <a:gd name="connsiteY13" fmla="*/ 325902 h 5130155"/>
              <a:gd name="connsiteX14" fmla="*/ 4342428 w 4372761"/>
              <a:gd name="connsiteY14" fmla="*/ 205243 h 5130155"/>
              <a:gd name="connsiteX15" fmla="*/ 4106275 w 4372761"/>
              <a:gd name="connsiteY15" fmla="*/ 28213 h 5130155"/>
              <a:gd name="connsiteX16" fmla="*/ 4005913 w 4372761"/>
              <a:gd name="connsiteY16" fmla="*/ 0 h 51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72761" h="5130155">
                <a:moveTo>
                  <a:pt x="4005913" y="0"/>
                </a:moveTo>
                <a:lnTo>
                  <a:pt x="4046367" y="0"/>
                </a:lnTo>
                <a:lnTo>
                  <a:pt x="4194506" y="50145"/>
                </a:lnTo>
                <a:cubicBezTo>
                  <a:pt x="4291525" y="91119"/>
                  <a:pt x="4368636" y="144913"/>
                  <a:pt x="4372668" y="213287"/>
                </a:cubicBezTo>
                <a:cubicBezTo>
                  <a:pt x="4376700" y="287693"/>
                  <a:pt x="4249693" y="346012"/>
                  <a:pt x="4108574" y="382210"/>
                </a:cubicBezTo>
                <a:cubicBezTo>
                  <a:pt x="3896896" y="436506"/>
                  <a:pt x="3741665" y="454605"/>
                  <a:pt x="3542083" y="488792"/>
                </a:cubicBezTo>
                <a:cubicBezTo>
                  <a:pt x="3237669" y="539067"/>
                  <a:pt x="3025991" y="575265"/>
                  <a:pt x="2308301" y="770331"/>
                </a:cubicBezTo>
                <a:cubicBezTo>
                  <a:pt x="842681" y="1168507"/>
                  <a:pt x="417309" y="2071441"/>
                  <a:pt x="342717" y="2777298"/>
                </a:cubicBezTo>
                <a:cubicBezTo>
                  <a:pt x="233854" y="3818990"/>
                  <a:pt x="260062" y="5116078"/>
                  <a:pt x="260062" y="5130155"/>
                </a:cubicBezTo>
                <a:cubicBezTo>
                  <a:pt x="260062" y="5130155"/>
                  <a:pt x="260062" y="5130155"/>
                  <a:pt x="0" y="5130155"/>
                </a:cubicBezTo>
                <a:cubicBezTo>
                  <a:pt x="0" y="5116078"/>
                  <a:pt x="56448" y="3696320"/>
                  <a:pt x="193535" y="2791375"/>
                </a:cubicBezTo>
                <a:cubicBezTo>
                  <a:pt x="304414" y="2073452"/>
                  <a:pt x="804378" y="1106166"/>
                  <a:pt x="2306285" y="724078"/>
                </a:cubicBezTo>
                <a:cubicBezTo>
                  <a:pt x="3050183" y="537056"/>
                  <a:pt x="3429188" y="466671"/>
                  <a:pt x="3689250" y="430473"/>
                </a:cubicBezTo>
                <a:cubicBezTo>
                  <a:pt x="3886816" y="402320"/>
                  <a:pt x="4017855" y="382210"/>
                  <a:pt x="4183166" y="325902"/>
                </a:cubicBezTo>
                <a:cubicBezTo>
                  <a:pt x="4287996" y="289704"/>
                  <a:pt x="4344444" y="247473"/>
                  <a:pt x="4342428" y="205243"/>
                </a:cubicBezTo>
                <a:cubicBezTo>
                  <a:pt x="4339404" y="147930"/>
                  <a:pt x="4239991" y="77042"/>
                  <a:pt x="4106275" y="28213"/>
                </a:cubicBezTo>
                <a:lnTo>
                  <a:pt x="400591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eeform: Shape 40">
            <a:extLst>
              <a:ext uri="{FF2B5EF4-FFF2-40B4-BE49-F238E27FC236}">
                <a16:creationId xmlns:a16="http://schemas.microsoft.com/office/drawing/2014/main" id="{6A4D363E-9753-5EFC-B3E6-810F97A3D5D2}"/>
              </a:ext>
            </a:extLst>
          </p:cNvPr>
          <p:cNvSpPr/>
          <p:nvPr/>
        </p:nvSpPr>
        <p:spPr>
          <a:xfrm>
            <a:off x="2595170" y="1422889"/>
            <a:ext cx="3969777" cy="5451087"/>
          </a:xfrm>
          <a:custGeom>
            <a:avLst/>
            <a:gdLst>
              <a:gd name="connsiteX0" fmla="*/ 3676705 w 3969777"/>
              <a:gd name="connsiteY0" fmla="*/ 0 h 5117544"/>
              <a:gd name="connsiteX1" fmla="*/ 3718992 w 3969777"/>
              <a:gd name="connsiteY1" fmla="*/ 0 h 5117544"/>
              <a:gd name="connsiteX2" fmla="*/ 3815629 w 3969777"/>
              <a:gd name="connsiteY2" fmla="*/ 39294 h 5117544"/>
              <a:gd name="connsiteX3" fmla="*/ 3969553 w 3969777"/>
              <a:gd name="connsiteY3" fmla="*/ 204698 h 5117544"/>
              <a:gd name="connsiteX4" fmla="*/ 3731738 w 3969777"/>
              <a:gd name="connsiteY4" fmla="*/ 387698 h 5117544"/>
              <a:gd name="connsiteX5" fmla="*/ 3157355 w 3969777"/>
              <a:gd name="connsiteY5" fmla="*/ 500313 h 5117544"/>
              <a:gd name="connsiteX6" fmla="*/ 2006572 w 3969777"/>
              <a:gd name="connsiteY6" fmla="*/ 775819 h 5117544"/>
              <a:gd name="connsiteX7" fmla="*/ 162499 w 3969777"/>
              <a:gd name="connsiteY7" fmla="*/ 2591742 h 5117544"/>
              <a:gd name="connsiteX8" fmla="*/ 337837 w 3969777"/>
              <a:gd name="connsiteY8" fmla="*/ 5117544 h 5117544"/>
              <a:gd name="connsiteX9" fmla="*/ 102038 w 3969777"/>
              <a:gd name="connsiteY9" fmla="*/ 5117544 h 5117544"/>
              <a:gd name="connsiteX10" fmla="*/ 43592 w 3969777"/>
              <a:gd name="connsiteY10" fmla="*/ 2555544 h 5117544"/>
              <a:gd name="connsiteX11" fmla="*/ 2046880 w 3969777"/>
              <a:gd name="connsiteY11" fmla="*/ 725544 h 5117544"/>
              <a:gd name="connsiteX12" fmla="*/ 3316570 w 3969777"/>
              <a:gd name="connsiteY12" fmla="*/ 452049 h 5117544"/>
              <a:gd name="connsiteX13" fmla="*/ 3810338 w 3969777"/>
              <a:gd name="connsiteY13" fmla="*/ 339434 h 5117544"/>
              <a:gd name="connsiteX14" fmla="*/ 3953430 w 3969777"/>
              <a:gd name="connsiteY14" fmla="*/ 194643 h 5117544"/>
              <a:gd name="connsiteX15" fmla="*/ 3737469 w 3969777"/>
              <a:gd name="connsiteY15" fmla="*/ 19592 h 5117544"/>
              <a:gd name="connsiteX16" fmla="*/ 3676705 w 3969777"/>
              <a:gd name="connsiteY16" fmla="*/ 0 h 511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9777" h="5117544">
                <a:moveTo>
                  <a:pt x="3676705" y="0"/>
                </a:moveTo>
                <a:lnTo>
                  <a:pt x="3718992" y="0"/>
                </a:lnTo>
                <a:lnTo>
                  <a:pt x="3815629" y="39294"/>
                </a:lnTo>
                <a:cubicBezTo>
                  <a:pt x="3900022" y="82027"/>
                  <a:pt x="3966530" y="137330"/>
                  <a:pt x="3969553" y="204698"/>
                </a:cubicBezTo>
                <a:cubicBezTo>
                  <a:pt x="3975599" y="279104"/>
                  <a:pt x="3858707" y="353511"/>
                  <a:pt x="3731738" y="387698"/>
                </a:cubicBezTo>
                <a:cubicBezTo>
                  <a:pt x="3538262" y="441994"/>
                  <a:pt x="3338739" y="468137"/>
                  <a:pt x="3157355" y="500313"/>
                </a:cubicBezTo>
                <a:cubicBezTo>
                  <a:pt x="2883263" y="550588"/>
                  <a:pt x="2613202" y="586786"/>
                  <a:pt x="2006572" y="775819"/>
                </a:cubicBezTo>
                <a:cubicBezTo>
                  <a:pt x="688514" y="1184049"/>
                  <a:pt x="229007" y="1885885"/>
                  <a:pt x="162499" y="2591742"/>
                </a:cubicBezTo>
                <a:cubicBezTo>
                  <a:pt x="63746" y="3633434"/>
                  <a:pt x="335822" y="5103467"/>
                  <a:pt x="337837" y="5117544"/>
                </a:cubicBezTo>
                <a:cubicBezTo>
                  <a:pt x="337837" y="5117544"/>
                  <a:pt x="337837" y="5117544"/>
                  <a:pt x="102038" y="5117544"/>
                </a:cubicBezTo>
                <a:cubicBezTo>
                  <a:pt x="102038" y="5103467"/>
                  <a:pt x="-81362" y="3458478"/>
                  <a:pt x="43592" y="2555544"/>
                </a:cubicBezTo>
                <a:cubicBezTo>
                  <a:pt x="142345" y="1835610"/>
                  <a:pt x="690529" y="1107632"/>
                  <a:pt x="2046880" y="725544"/>
                </a:cubicBezTo>
                <a:cubicBezTo>
                  <a:pt x="2718002" y="538522"/>
                  <a:pt x="3082786" y="490258"/>
                  <a:pt x="3316570" y="452049"/>
                </a:cubicBezTo>
                <a:cubicBezTo>
                  <a:pt x="3495939" y="423895"/>
                  <a:pt x="3661200" y="395742"/>
                  <a:pt x="3810338" y="339434"/>
                </a:cubicBezTo>
                <a:cubicBezTo>
                  <a:pt x="3905061" y="303236"/>
                  <a:pt x="3953430" y="258994"/>
                  <a:pt x="3953430" y="194643"/>
                </a:cubicBezTo>
                <a:cubicBezTo>
                  <a:pt x="3953430" y="138838"/>
                  <a:pt x="3860471" y="69458"/>
                  <a:pt x="3737469" y="19592"/>
                </a:cubicBezTo>
                <a:lnTo>
                  <a:pt x="367670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C0A996D-2390-E13C-DD46-177A590DDF3D}"/>
              </a:ext>
            </a:extLst>
          </p:cNvPr>
          <p:cNvSpPr>
            <a:spLocks/>
          </p:cNvSpPr>
          <p:nvPr/>
        </p:nvSpPr>
        <p:spPr bwMode="auto">
          <a:xfrm>
            <a:off x="4038653" y="1452268"/>
            <a:ext cx="2672185" cy="5443412"/>
          </a:xfrm>
          <a:custGeom>
            <a:avLst/>
            <a:gdLst>
              <a:gd name="T0" fmla="*/ 1414 w 1434"/>
              <a:gd name="T1" fmla="*/ 2527 h 2527"/>
              <a:gd name="T2" fmla="*/ 153 w 1434"/>
              <a:gd name="T3" fmla="*/ 1187 h 2527"/>
              <a:gd name="T4" fmla="*/ 739 w 1434"/>
              <a:gd name="T5" fmla="*/ 374 h 2527"/>
              <a:gd name="T6" fmla="*/ 1212 w 1434"/>
              <a:gd name="T7" fmla="*/ 0 h 2527"/>
              <a:gd name="connsiteX0" fmla="*/ 9291 w 9291"/>
              <a:gd name="connsiteY0" fmla="*/ 10000 h 10000"/>
              <a:gd name="connsiteX1" fmla="*/ 497 w 9291"/>
              <a:gd name="connsiteY1" fmla="*/ 4697 h 10000"/>
              <a:gd name="connsiteX2" fmla="*/ 4583 w 9291"/>
              <a:gd name="connsiteY2" fmla="*/ 1480 h 10000"/>
              <a:gd name="connsiteX3" fmla="*/ 7882 w 9291"/>
              <a:gd name="connsiteY3" fmla="*/ 0 h 10000"/>
              <a:gd name="connsiteX0" fmla="*/ 10000 w 10000"/>
              <a:gd name="connsiteY0" fmla="*/ 9932 h 9932"/>
              <a:gd name="connsiteX1" fmla="*/ 535 w 10000"/>
              <a:gd name="connsiteY1" fmla="*/ 4629 h 9932"/>
              <a:gd name="connsiteX2" fmla="*/ 4933 w 10000"/>
              <a:gd name="connsiteY2" fmla="*/ 1412 h 9932"/>
              <a:gd name="connsiteX3" fmla="*/ 8483 w 10000"/>
              <a:gd name="connsiteY3" fmla="*/ 0 h 9932"/>
              <a:gd name="connsiteX0" fmla="*/ 9216 w 9216"/>
              <a:gd name="connsiteY0" fmla="*/ 10000 h 10000"/>
              <a:gd name="connsiteX1" fmla="*/ 814 w 9216"/>
              <a:gd name="connsiteY1" fmla="*/ 5150 h 10000"/>
              <a:gd name="connsiteX2" fmla="*/ 4149 w 9216"/>
              <a:gd name="connsiteY2" fmla="*/ 1422 h 10000"/>
              <a:gd name="connsiteX3" fmla="*/ 7699 w 9216"/>
              <a:gd name="connsiteY3" fmla="*/ 0 h 10000"/>
              <a:gd name="connsiteX0" fmla="*/ 9977 w 9977"/>
              <a:gd name="connsiteY0" fmla="*/ 10000 h 10000"/>
              <a:gd name="connsiteX1" fmla="*/ 860 w 9977"/>
              <a:gd name="connsiteY1" fmla="*/ 5150 h 10000"/>
              <a:gd name="connsiteX2" fmla="*/ 4479 w 9977"/>
              <a:gd name="connsiteY2" fmla="*/ 1422 h 10000"/>
              <a:gd name="connsiteX3" fmla="*/ 8331 w 9977"/>
              <a:gd name="connsiteY3" fmla="*/ 0 h 10000"/>
              <a:gd name="connsiteX0" fmla="*/ 10069 w 10069"/>
              <a:gd name="connsiteY0" fmla="*/ 10000 h 10000"/>
              <a:gd name="connsiteX1" fmla="*/ 931 w 10069"/>
              <a:gd name="connsiteY1" fmla="*/ 5150 h 10000"/>
              <a:gd name="connsiteX2" fmla="*/ 4558 w 10069"/>
              <a:gd name="connsiteY2" fmla="*/ 1422 h 10000"/>
              <a:gd name="connsiteX3" fmla="*/ 8419 w 10069"/>
              <a:gd name="connsiteY3" fmla="*/ 0 h 10000"/>
              <a:gd name="connsiteX0" fmla="*/ 3071 w 8498"/>
              <a:gd name="connsiteY0" fmla="*/ 10071 h 10071"/>
              <a:gd name="connsiteX1" fmla="*/ 285 w 8498"/>
              <a:gd name="connsiteY1" fmla="*/ 5150 h 10071"/>
              <a:gd name="connsiteX2" fmla="*/ 3912 w 8498"/>
              <a:gd name="connsiteY2" fmla="*/ 1422 h 10071"/>
              <a:gd name="connsiteX3" fmla="*/ 7773 w 8498"/>
              <a:gd name="connsiteY3" fmla="*/ 0 h 10071"/>
              <a:gd name="connsiteX0" fmla="*/ 5801 w 12187"/>
              <a:gd name="connsiteY0" fmla="*/ 10000 h 10000"/>
              <a:gd name="connsiteX1" fmla="*/ 3 w 12187"/>
              <a:gd name="connsiteY1" fmla="*/ 5079 h 10000"/>
              <a:gd name="connsiteX2" fmla="*/ 6790 w 12187"/>
              <a:gd name="connsiteY2" fmla="*/ 1412 h 10000"/>
              <a:gd name="connsiteX3" fmla="*/ 11334 w 12187"/>
              <a:gd name="connsiteY3" fmla="*/ 0 h 10000"/>
              <a:gd name="connsiteX0" fmla="*/ 5472 w 11858"/>
              <a:gd name="connsiteY0" fmla="*/ 10000 h 10000"/>
              <a:gd name="connsiteX1" fmla="*/ 4 w 11858"/>
              <a:gd name="connsiteY1" fmla="*/ 5097 h 10000"/>
              <a:gd name="connsiteX2" fmla="*/ 6461 w 11858"/>
              <a:gd name="connsiteY2" fmla="*/ 1412 h 10000"/>
              <a:gd name="connsiteX3" fmla="*/ 11005 w 11858"/>
              <a:gd name="connsiteY3" fmla="*/ 0 h 10000"/>
              <a:gd name="connsiteX0" fmla="*/ 3568 w 11895"/>
              <a:gd name="connsiteY0" fmla="*/ 10000 h 10000"/>
              <a:gd name="connsiteX1" fmla="*/ 41 w 11895"/>
              <a:gd name="connsiteY1" fmla="*/ 5097 h 10000"/>
              <a:gd name="connsiteX2" fmla="*/ 6498 w 11895"/>
              <a:gd name="connsiteY2" fmla="*/ 1412 h 10000"/>
              <a:gd name="connsiteX3" fmla="*/ 11042 w 11895"/>
              <a:gd name="connsiteY3" fmla="*/ 0 h 10000"/>
              <a:gd name="connsiteX0" fmla="*/ 3895 w 12222"/>
              <a:gd name="connsiteY0" fmla="*/ 10000 h 10000"/>
              <a:gd name="connsiteX1" fmla="*/ 38 w 12222"/>
              <a:gd name="connsiteY1" fmla="*/ 5150 h 10000"/>
              <a:gd name="connsiteX2" fmla="*/ 6825 w 12222"/>
              <a:gd name="connsiteY2" fmla="*/ 1412 h 10000"/>
              <a:gd name="connsiteX3" fmla="*/ 11369 w 12222"/>
              <a:gd name="connsiteY3" fmla="*/ 0 h 10000"/>
              <a:gd name="connsiteX0" fmla="*/ 3862 w 12189"/>
              <a:gd name="connsiteY0" fmla="*/ 10000 h 10000"/>
              <a:gd name="connsiteX1" fmla="*/ 5 w 12189"/>
              <a:gd name="connsiteY1" fmla="*/ 5150 h 10000"/>
              <a:gd name="connsiteX2" fmla="*/ 6792 w 12189"/>
              <a:gd name="connsiteY2" fmla="*/ 1412 h 10000"/>
              <a:gd name="connsiteX3" fmla="*/ 11336 w 12189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9" h="10000">
                <a:moveTo>
                  <a:pt x="3862" y="10000"/>
                </a:moveTo>
                <a:cubicBezTo>
                  <a:pt x="3862" y="10000"/>
                  <a:pt x="-153" y="6333"/>
                  <a:pt x="5" y="5150"/>
                </a:cubicBezTo>
                <a:cubicBezTo>
                  <a:pt x="163" y="3967"/>
                  <a:pt x="174" y="1899"/>
                  <a:pt x="6792" y="1412"/>
                </a:cubicBezTo>
                <a:cubicBezTo>
                  <a:pt x="13421" y="924"/>
                  <a:pt x="12571" y="276"/>
                  <a:pt x="11336" y="0"/>
                </a:cubicBezTo>
              </a:path>
            </a:pathLst>
          </a:custGeom>
          <a:noFill/>
          <a:ln w="7938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FF9447B9-1060-E3F6-B846-598ACC240C1D}"/>
              </a:ext>
            </a:extLst>
          </p:cNvPr>
          <p:cNvSpPr/>
          <p:nvPr/>
        </p:nvSpPr>
        <p:spPr>
          <a:xfrm>
            <a:off x="2096811" y="3702474"/>
            <a:ext cx="973710" cy="9737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2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557CBC18-39D9-0122-EF23-12C6B5A01B88}"/>
              </a:ext>
            </a:extLst>
          </p:cNvPr>
          <p:cNvSpPr/>
          <p:nvPr/>
        </p:nvSpPr>
        <p:spPr>
          <a:xfrm>
            <a:off x="2971158" y="2497101"/>
            <a:ext cx="687898" cy="6878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20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FE94EC2E-F199-B2F6-C695-DDB1B456E699}"/>
              </a:ext>
            </a:extLst>
          </p:cNvPr>
          <p:cNvSpPr/>
          <p:nvPr/>
        </p:nvSpPr>
        <p:spPr>
          <a:xfrm>
            <a:off x="4586714" y="1850098"/>
            <a:ext cx="485375" cy="4853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16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C1CE99CB-9B4A-10DB-7605-CE3642DC6D8D}"/>
              </a:ext>
            </a:extLst>
          </p:cNvPr>
          <p:cNvSpPr/>
          <p:nvPr/>
        </p:nvSpPr>
        <p:spPr>
          <a:xfrm>
            <a:off x="6107094" y="1638164"/>
            <a:ext cx="298414" cy="2984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N" sz="12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F4FF9098-46AB-650B-4F9F-B4B81ED04337}"/>
              </a:ext>
            </a:extLst>
          </p:cNvPr>
          <p:cNvSpPr txBox="1"/>
          <p:nvPr/>
        </p:nvSpPr>
        <p:spPr>
          <a:xfrm>
            <a:off x="7524174" y="1825954"/>
            <a:ext cx="4678868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Keine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Änderungen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KKA: MWST-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Ausnahmen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AST per 1.1.2025 in Kraft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oder</a:t>
            </a:r>
            <a:b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Änderungen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KKA: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Rechtsmittel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gegen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Praxis</a:t>
            </a:r>
            <a:b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unvermeidlich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ca. 5-8 Jahre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Rechtsunsicherheit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b="1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neue</a:t>
            </a:r>
            <a:r>
              <a:rPr lang="en-US" sz="1600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Ausnahme</a:t>
            </a:r>
            <a:r>
              <a:rPr lang="en-US" sz="1600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wirkungslos</a:t>
            </a:r>
            <a:endParaRPr lang="en-US" sz="1600" b="1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9F069D5A-34F5-5D81-2D9E-2594FEA11060}"/>
              </a:ext>
            </a:extLst>
          </p:cNvPr>
          <p:cNvCxnSpPr>
            <a:cxnSpLocks/>
          </p:cNvCxnSpPr>
          <p:nvPr/>
        </p:nvCxnSpPr>
        <p:spPr>
          <a:xfrm flipH="1">
            <a:off x="6482057" y="1784446"/>
            <a:ext cx="906177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7">
            <a:extLst>
              <a:ext uri="{FF2B5EF4-FFF2-40B4-BE49-F238E27FC236}">
                <a16:creationId xmlns:a16="http://schemas.microsoft.com/office/drawing/2014/main" id="{BF30F6D4-281D-04CC-6CFD-382EAD351CFD}"/>
              </a:ext>
            </a:extLst>
          </p:cNvPr>
          <p:cNvSpPr txBox="1"/>
          <p:nvPr/>
        </p:nvSpPr>
        <p:spPr>
          <a:xfrm>
            <a:off x="7507404" y="1448937"/>
            <a:ext cx="3123921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November 2024?</a:t>
            </a:r>
          </a:p>
        </p:txBody>
      </p:sp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id="{AD255ED9-9816-BD9C-FFEC-7155E4E323BD}"/>
              </a:ext>
            </a:extLst>
          </p:cNvPr>
          <p:cNvCxnSpPr>
            <a:cxnSpLocks/>
          </p:cNvCxnSpPr>
          <p:nvPr/>
        </p:nvCxnSpPr>
        <p:spPr>
          <a:xfrm flipH="1" flipV="1">
            <a:off x="1760302" y="1941383"/>
            <a:ext cx="2808732" cy="8865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9">
            <a:extLst>
              <a:ext uri="{FF2B5EF4-FFF2-40B4-BE49-F238E27FC236}">
                <a16:creationId xmlns:a16="http://schemas.microsoft.com/office/drawing/2014/main" id="{35BFDE69-4D49-55B7-841F-2A48B0143F74}"/>
              </a:ext>
            </a:extLst>
          </p:cNvPr>
          <p:cNvSpPr txBox="1"/>
          <p:nvPr/>
        </p:nvSpPr>
        <p:spPr>
          <a:xfrm>
            <a:off x="557115" y="2220655"/>
            <a:ext cx="2866368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Vernehmlassung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ab-</a:t>
            </a:r>
            <a:b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geschlossen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danach</a:t>
            </a:r>
            <a:endParaRPr lang="en-US" sz="1600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Beratung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Konsultativ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b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gremium</a:t>
            </a:r>
            <a:endParaRPr lang="en-US" sz="1600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A0B96400-53E1-CDAA-BD0D-ECFBF091FA46}"/>
              </a:ext>
            </a:extLst>
          </p:cNvPr>
          <p:cNvSpPr txBox="1"/>
          <p:nvPr/>
        </p:nvSpPr>
        <p:spPr>
          <a:xfrm>
            <a:off x="532084" y="1868703"/>
            <a:ext cx="3329607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Mitte September 2024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979809FA-DF93-33A1-BF14-FCEEB144B0FA}"/>
              </a:ext>
            </a:extLst>
          </p:cNvPr>
          <p:cNvSpPr txBox="1"/>
          <p:nvPr/>
        </p:nvSpPr>
        <p:spPr>
          <a:xfrm>
            <a:off x="5435625" y="2922383"/>
            <a:ext cx="2866368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MBI-14: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Abschaffung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MWST-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Ausnahmen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für KKA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Verwaltungsleistungen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L-QIF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Regelung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gebührenfreie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Fonds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FDBCA947-F8A5-DB1C-53C7-8101D3023072}"/>
              </a:ext>
            </a:extLst>
          </p:cNvPr>
          <p:cNvSpPr txBox="1"/>
          <p:nvPr/>
        </p:nvSpPr>
        <p:spPr>
          <a:xfrm>
            <a:off x="5435625" y="2528936"/>
            <a:ext cx="2866368" cy="47194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30.7.2024</a:t>
            </a:r>
          </a:p>
        </p:txBody>
      </p:sp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id="{698BB05C-FCF7-07AA-157B-CE75AC307A31}"/>
              </a:ext>
            </a:extLst>
          </p:cNvPr>
          <p:cNvCxnSpPr>
            <a:cxnSpLocks/>
          </p:cNvCxnSpPr>
          <p:nvPr/>
        </p:nvCxnSpPr>
        <p:spPr>
          <a:xfrm flipH="1">
            <a:off x="3830633" y="2836484"/>
            <a:ext cx="1544112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4">
            <a:extLst>
              <a:ext uri="{FF2B5EF4-FFF2-40B4-BE49-F238E27FC236}">
                <a16:creationId xmlns:a16="http://schemas.microsoft.com/office/drawing/2014/main" id="{5D501476-28CE-7A7E-A94E-FB067766A607}"/>
              </a:ext>
            </a:extLst>
          </p:cNvPr>
          <p:cNvCxnSpPr>
            <a:cxnSpLocks/>
          </p:cNvCxnSpPr>
          <p:nvPr/>
        </p:nvCxnSpPr>
        <p:spPr>
          <a:xfrm flipH="1">
            <a:off x="1480270" y="4099103"/>
            <a:ext cx="560064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5049394-6F09-DE7B-675E-0C010E04B858}"/>
              </a:ext>
            </a:extLst>
          </p:cNvPr>
          <p:cNvSpPr txBox="1"/>
          <p:nvPr/>
        </p:nvSpPr>
        <p:spPr>
          <a:xfrm>
            <a:off x="224086" y="4382997"/>
            <a:ext cx="2152315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MBI-14,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Umsetzungs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defRPr/>
            </a:pP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Vorschlag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zur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neuen</a:t>
            </a:r>
            <a:endParaRPr lang="en-US" sz="1600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AST MWST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Ausnahme</a:t>
            </a:r>
            <a:endParaRPr lang="en-US" sz="1600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Bezug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auf </a:t>
            </a:r>
          </a:p>
          <a:p>
            <a:pPr>
              <a:defRPr/>
            </a:pP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Bestehende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KKA</a:t>
            </a:r>
            <a:b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Regelung</a:t>
            </a:r>
            <a:endParaRPr lang="en-US" sz="1600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73097-50E4-6090-C076-BCD554BEE484}"/>
              </a:ext>
            </a:extLst>
          </p:cNvPr>
          <p:cNvSpPr txBox="1"/>
          <p:nvPr/>
        </p:nvSpPr>
        <p:spPr>
          <a:xfrm>
            <a:off x="188526" y="4018708"/>
            <a:ext cx="2152315" cy="47194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17.6.2024</a:t>
            </a:r>
          </a:p>
        </p:txBody>
      </p:sp>
      <p:sp>
        <p:nvSpPr>
          <p:cNvPr id="44" name="Oval 13">
            <a:extLst>
              <a:ext uri="{FF2B5EF4-FFF2-40B4-BE49-F238E27FC236}">
                <a16:creationId xmlns:a16="http://schemas.microsoft.com/office/drawing/2014/main" id="{B4B51790-EB67-C0F3-A30B-E1750F21793A}"/>
              </a:ext>
            </a:extLst>
          </p:cNvPr>
          <p:cNvSpPr/>
          <p:nvPr/>
        </p:nvSpPr>
        <p:spPr>
          <a:xfrm>
            <a:off x="6096848" y="1124476"/>
            <a:ext cx="298414" cy="2984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IN" sz="12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17">
            <a:extLst>
              <a:ext uri="{FF2B5EF4-FFF2-40B4-BE49-F238E27FC236}">
                <a16:creationId xmlns:a16="http://schemas.microsoft.com/office/drawing/2014/main" id="{838F3712-2389-C801-A7EE-731D6F42AB97}"/>
              </a:ext>
            </a:extLst>
          </p:cNvPr>
          <p:cNvSpPr txBox="1"/>
          <p:nvPr/>
        </p:nvSpPr>
        <p:spPr>
          <a:xfrm>
            <a:off x="914732" y="925493"/>
            <a:ext cx="3123921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Januar</a:t>
            </a:r>
            <a:r>
              <a:rPr lang="en-US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2025</a:t>
            </a:r>
          </a:p>
        </p:txBody>
      </p:sp>
      <p:sp>
        <p:nvSpPr>
          <p:cNvPr id="46" name="TextBox 14">
            <a:extLst>
              <a:ext uri="{FF2B5EF4-FFF2-40B4-BE49-F238E27FC236}">
                <a16:creationId xmlns:a16="http://schemas.microsoft.com/office/drawing/2014/main" id="{36438C22-D6A3-D64A-97B6-1803DCDE986B}"/>
              </a:ext>
            </a:extLst>
          </p:cNvPr>
          <p:cNvSpPr txBox="1"/>
          <p:nvPr/>
        </p:nvSpPr>
        <p:spPr>
          <a:xfrm>
            <a:off x="928037" y="1239478"/>
            <a:ext cx="4802298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Sofern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Änderungen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KKA: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Regelung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Überwälzung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gemäss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Art. 6 MWSTG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mit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i.e.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Immobilienverwaltern</a:t>
            </a:r>
            <a:endParaRPr lang="en-US" sz="1600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Straight Connector 18">
            <a:extLst>
              <a:ext uri="{FF2B5EF4-FFF2-40B4-BE49-F238E27FC236}">
                <a16:creationId xmlns:a16="http://schemas.microsoft.com/office/drawing/2014/main" id="{B6C820F0-BC8B-FF3C-4CFA-717D231386BB}"/>
              </a:ext>
            </a:extLst>
          </p:cNvPr>
          <p:cNvCxnSpPr>
            <a:cxnSpLocks/>
          </p:cNvCxnSpPr>
          <p:nvPr/>
        </p:nvCxnSpPr>
        <p:spPr>
          <a:xfrm flipH="1">
            <a:off x="2971158" y="1226331"/>
            <a:ext cx="3045386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7D9943F9-26CB-19A2-B7EC-17A3A20022E5}"/>
              </a:ext>
            </a:extLst>
          </p:cNvPr>
          <p:cNvCxnSpPr>
            <a:cxnSpLocks/>
          </p:cNvCxnSpPr>
          <p:nvPr/>
        </p:nvCxnSpPr>
        <p:spPr>
          <a:xfrm rot="10800000">
            <a:off x="5374746" y="2014732"/>
            <a:ext cx="3852448" cy="1569371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22">
            <a:extLst>
              <a:ext uri="{FF2B5EF4-FFF2-40B4-BE49-F238E27FC236}">
                <a16:creationId xmlns:a16="http://schemas.microsoft.com/office/drawing/2014/main" id="{03F69101-1CBD-F1E6-CD94-1BAFA77CD7BF}"/>
              </a:ext>
            </a:extLst>
          </p:cNvPr>
          <p:cNvSpPr txBox="1"/>
          <p:nvPr/>
        </p:nvSpPr>
        <p:spPr>
          <a:xfrm>
            <a:off x="9336674" y="3254862"/>
            <a:ext cx="2866368" cy="47194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Oktober</a:t>
            </a:r>
            <a:r>
              <a:rPr lang="en-US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2024?</a:t>
            </a:r>
          </a:p>
        </p:txBody>
      </p:sp>
      <p:sp>
        <p:nvSpPr>
          <p:cNvPr id="55" name="TextBox 21">
            <a:extLst>
              <a:ext uri="{FF2B5EF4-FFF2-40B4-BE49-F238E27FC236}">
                <a16:creationId xmlns:a16="http://schemas.microsoft.com/office/drawing/2014/main" id="{551083DE-6172-A170-C75A-BC20DFC3538C}"/>
              </a:ext>
            </a:extLst>
          </p:cNvPr>
          <p:cNvSpPr txBox="1"/>
          <p:nvPr/>
        </p:nvSpPr>
        <p:spPr>
          <a:xfrm>
            <a:off x="9336674" y="3592960"/>
            <a:ext cx="2866368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Politische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Absicherung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der </a:t>
            </a:r>
            <a:b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Ablehnung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der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Abschaffung</a:t>
            </a:r>
            <a:b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der MWST-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Ausnahmen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z.B.</a:t>
            </a:r>
            <a:endParaRPr lang="en-US" sz="1600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Gespräch</a:t>
            </a:r>
            <a:r>
              <a:rPr lang="en-US" sz="1600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KKS, </a:t>
            </a:r>
            <a:r>
              <a:rPr lang="en-US" sz="1600" kern="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Parlamentarier</a:t>
            </a:r>
            <a:endParaRPr lang="en-US" sz="1600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Nächste Schritte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Mitgliederversammlung vom 5. September 2024 | KGAST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F1BC30E3-FFE5-4B91-AA19-87A149EBB9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D070D0-7341-FF12-59C0-DF08B08E36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3988" y="1178817"/>
            <a:ext cx="11588433" cy="639762"/>
          </a:xfrm>
        </p:spPr>
        <p:txBody>
          <a:bodyPr/>
          <a:lstStyle/>
          <a:p>
            <a:r>
              <a:rPr lang="de-CH" dirty="0"/>
              <a:t>Zusammenarbeit der FS-Verbände (insb. KGAST, AMAS, </a:t>
            </a:r>
            <a:r>
              <a:rPr lang="de-CH" dirty="0" err="1"/>
              <a:t>Coptis</a:t>
            </a:r>
            <a:r>
              <a:rPr lang="de-CH" dirty="0"/>
              <a:t>, </a:t>
            </a:r>
            <a:r>
              <a:rPr lang="de-CH" dirty="0" err="1"/>
              <a:t>SBVg</a:t>
            </a:r>
            <a:r>
              <a:rPr lang="de-CH" dirty="0"/>
              <a:t>, SVV, ES, ES) war sehr gut</a:t>
            </a:r>
          </a:p>
          <a:p>
            <a:r>
              <a:rPr lang="de-CH" dirty="0"/>
              <a:t>Stossrichtung der Eingaben nach unserem Wissen identisch</a:t>
            </a:r>
          </a:p>
          <a:p>
            <a:r>
              <a:rPr lang="de-CH" dirty="0"/>
              <a:t>Chance, dass die bisherig ausgenommenen Verwaltungsleistungen nicht steuerbar gemacht werden sind intakt</a:t>
            </a:r>
          </a:p>
          <a:p>
            <a:r>
              <a:rPr lang="de-CH" dirty="0"/>
              <a:t>Evtl. wäre ein Gespräch auf höchster Ebene nützlich, um sicherzustellen, dass auf der politischen Führungsebene kein Wissensvakuum besteht</a:t>
            </a:r>
          </a:p>
          <a:p>
            <a:r>
              <a:rPr lang="de-CH" dirty="0"/>
              <a:t>Falls ESTV trotz aller Opposition nicht auf Rückgängigmachung der Modifikationen verzichtet:</a:t>
            </a:r>
          </a:p>
          <a:p>
            <a:pPr lvl="1"/>
            <a:r>
              <a:rPr lang="de-CH" dirty="0"/>
              <a:t>Rechtsmittelverfahren fast zwingend, da Situation nicht als gesetzlich betrachtet wird und Interessen der Anleger zu schützen sind?</a:t>
            </a:r>
          </a:p>
          <a:p>
            <a:pPr lvl="1"/>
            <a:r>
              <a:rPr lang="de-CH" dirty="0"/>
              <a:t>Rechtsmittel müsste insb. durch Immobilienverwaltung ergriffen werden (evtl. gemeinsam getragener Pilotfall)</a:t>
            </a:r>
          </a:p>
          <a:p>
            <a:pPr lvl="1"/>
            <a:r>
              <a:rPr lang="de-CH" dirty="0"/>
              <a:t>Verbände müssten auf die Verfahren Einfluss nehmen können</a:t>
            </a:r>
          </a:p>
          <a:p>
            <a:pPr lvl="1"/>
            <a:r>
              <a:rPr lang="de-CH" dirty="0"/>
              <a:t>Überwälzung der MWST muss mit den Dienstleistern exakt geregelt werden</a:t>
            </a:r>
          </a:p>
          <a:p>
            <a:pPr lvl="1"/>
            <a:r>
              <a:rPr lang="de-CH" dirty="0"/>
              <a:t>Risiko der signifikanten aperiodischen Gewinn- oder Verlustverlagerung (rund 0.4% des Umsatzes pro offene Steuerjahr; 2% über fünf Jahre, ca. 50 – 75% der Nettorendite im Regulierungsjahr?</a:t>
            </a:r>
          </a:p>
        </p:txBody>
      </p:sp>
    </p:spTree>
    <p:extLst>
      <p:ext uri="{BB962C8B-B14F-4D97-AF65-F5344CB8AC3E}">
        <p14:creationId xmlns:p14="http://schemas.microsoft.com/office/powerpoint/2010/main" val="357504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E6343A-22F9-4714-9C7D-7754054A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Fragen &amp; </a:t>
            </a:r>
            <a:r>
              <a:rPr lang="de-CH" dirty="0" err="1"/>
              <a:t>Disussion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B38E-4C3E-49D9-8F53-56DD6E05B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Mitgliederversammlung vom 5. September 2024 | KGAST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72627-CB64-40E0-AEF2-02A295E52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BC30E3-FFE5-4B91-AA19-87A149EBB9EE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125AC-E571-D7B9-46FD-D0755070A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138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0BBF808-91DD-4301-A8C4-37200DA6ABD0}"/>
              </a:ext>
            </a:extLst>
          </p:cNvPr>
          <p:cNvSpPr txBox="1"/>
          <p:nvPr/>
        </p:nvSpPr>
        <p:spPr>
          <a:xfrm>
            <a:off x="6918491" y="489652"/>
            <a:ext cx="3546718" cy="560464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0" tIns="0" rIns="0" bIns="0" rtlCol="0">
            <a:noAutofit/>
          </a:bodyPr>
          <a:lstStyle/>
          <a:p>
            <a:pPr defTabSz="621826">
              <a:buClr>
                <a:srgbClr val="FFE600"/>
              </a:buClr>
              <a:buSzPct val="80000"/>
            </a:pPr>
            <a:r>
              <a:rPr lang="en-US" sz="726" dirty="0">
                <a:solidFill>
                  <a:srgbClr val="FFFFFF"/>
                </a:solidFill>
                <a:latin typeface="EYInterstate Light"/>
              </a:rPr>
              <a:t>The global EY organization refers to all member firms of Ernst &amp; Young Global Limited (EYG). Each EYG member firm is a separate legal entity and has no liability for another such entity’s acts or omissions. Ernst &amp; Young Global Limited, a UK company limited by guarantee, does not provide services to clients. Information about how EY collects and uses personal data and a description of the rights individuals have under data protection legislation are available via ey.com/privacy. For more information about our organization, please visit ey.com.</a:t>
            </a:r>
          </a:p>
          <a:p>
            <a:pPr defTabSz="621826">
              <a:buClr>
                <a:srgbClr val="FFE600"/>
              </a:buClr>
              <a:buSzPct val="80000"/>
            </a:pPr>
            <a:endParaRPr lang="en-US" sz="726" dirty="0">
              <a:solidFill>
                <a:srgbClr val="FFFFFF"/>
              </a:solidFill>
              <a:latin typeface="EYInterstate Light"/>
            </a:endParaRPr>
          </a:p>
          <a:p>
            <a:pPr defTabSz="621826">
              <a:buClr>
                <a:srgbClr val="FFE600"/>
              </a:buClr>
              <a:buSzPct val="80000"/>
            </a:pPr>
            <a:r>
              <a:rPr lang="en-US" sz="726" dirty="0">
                <a:solidFill>
                  <a:srgbClr val="FFFFFF"/>
                </a:solidFill>
                <a:latin typeface="EYInterstate Light"/>
              </a:rPr>
              <a:t>EY’s organization is represented in Switzerland by Ernst &amp; Young Ltd, Basel, with 10 offices across Switzerland, and in Liechtenstein by Ernst &amp; Young AG, Vaduz. In this publication, “EY” and “we” refer to Ernst &amp; Young Ltd, Basel, a member firm of Ernst &amp; Young Global Limited.</a:t>
            </a:r>
          </a:p>
          <a:p>
            <a:pPr defTabSz="621826">
              <a:buClr>
                <a:srgbClr val="FFE600"/>
              </a:buClr>
              <a:buSzPct val="80000"/>
            </a:pPr>
            <a:endParaRPr lang="en-US" sz="726" dirty="0">
              <a:solidFill>
                <a:srgbClr val="FFFFFF"/>
              </a:solidFill>
              <a:latin typeface="EYInterstate Light"/>
            </a:endParaRPr>
          </a:p>
          <a:p>
            <a:pPr defTabSz="621826">
              <a:buClr>
                <a:srgbClr val="FFE600"/>
              </a:buClr>
              <a:buSzPct val="80000"/>
            </a:pPr>
            <a:r>
              <a:rPr lang="en-US" sz="726" dirty="0">
                <a:solidFill>
                  <a:srgbClr val="FFFFFF"/>
                </a:solidFill>
                <a:latin typeface="EYInterstate Light"/>
              </a:rPr>
              <a:t>© 2021 Ernst &amp; Young Ltd</a:t>
            </a:r>
            <a:br>
              <a:rPr lang="en-US" sz="726" dirty="0">
                <a:solidFill>
                  <a:srgbClr val="FFFFFF"/>
                </a:solidFill>
                <a:latin typeface="EYInterstate Light"/>
              </a:rPr>
            </a:br>
            <a:r>
              <a:rPr lang="en-US" sz="726" dirty="0">
                <a:solidFill>
                  <a:srgbClr val="FFFFFF"/>
                </a:solidFill>
                <a:latin typeface="EYInterstate Light"/>
              </a:rPr>
              <a:t>All Rights Reserved.</a:t>
            </a:r>
          </a:p>
          <a:p>
            <a:pPr defTabSz="621826">
              <a:buClr>
                <a:srgbClr val="FFE600"/>
              </a:buClr>
              <a:buSzPct val="80000"/>
            </a:pPr>
            <a:endParaRPr lang="en-US" sz="726" dirty="0">
              <a:solidFill>
                <a:srgbClr val="FFFFFF"/>
              </a:solidFill>
              <a:latin typeface="EYInterstate Light"/>
            </a:endParaRPr>
          </a:p>
          <a:p>
            <a:pPr defTabSz="621826">
              <a:buClr>
                <a:srgbClr val="FFE600"/>
              </a:buClr>
              <a:buSzPct val="80000"/>
            </a:pPr>
            <a:r>
              <a:rPr lang="en-US" sz="726" dirty="0">
                <a:solidFill>
                  <a:srgbClr val="FFFFFF"/>
                </a:solidFill>
                <a:latin typeface="EYInterstate Light"/>
              </a:rPr>
              <a:t>ABC JJMM-123</a:t>
            </a:r>
            <a:br>
              <a:rPr lang="en-US" sz="726" dirty="0">
                <a:solidFill>
                  <a:srgbClr val="FFFFFF"/>
                </a:solidFill>
                <a:latin typeface="EYInterstate Light"/>
              </a:rPr>
            </a:br>
            <a:r>
              <a:rPr lang="en-US" sz="726" dirty="0">
                <a:solidFill>
                  <a:srgbClr val="FFFFFF"/>
                </a:solidFill>
                <a:latin typeface="EYInterstate Light"/>
              </a:rPr>
              <a:t>ED None</a:t>
            </a:r>
          </a:p>
          <a:p>
            <a:pPr defTabSz="621826">
              <a:buClr>
                <a:srgbClr val="FFE600"/>
              </a:buClr>
              <a:buSzPct val="80000"/>
            </a:pPr>
            <a:endParaRPr lang="en-US" sz="726" dirty="0">
              <a:solidFill>
                <a:srgbClr val="FFFFFF"/>
              </a:solidFill>
              <a:latin typeface="EYInterstate Light"/>
            </a:endParaRPr>
          </a:p>
          <a:p>
            <a:pPr defTabSz="621826">
              <a:buClr>
                <a:srgbClr val="FFE600"/>
              </a:buClr>
              <a:buSzPct val="80000"/>
            </a:pPr>
            <a:r>
              <a:rPr lang="en-US" sz="544" dirty="0">
                <a:solidFill>
                  <a:srgbClr val="FFFFFF"/>
                </a:solidFill>
                <a:latin typeface="EYInterstate Light"/>
              </a:rPr>
              <a:t>This presentation contains information in summary form and is therefore intended for general guidance only. Although prepared with utmost care this publication is not intended to be a substitute for detailed research or professional advice. Therefore, by reading this publication, you agree that no liability for correctness, completeness and/or </a:t>
            </a:r>
            <a:r>
              <a:rPr lang="en-US" sz="544" dirty="0" err="1">
                <a:solidFill>
                  <a:srgbClr val="FFFFFF"/>
                </a:solidFill>
                <a:latin typeface="EYInterstate Light"/>
              </a:rPr>
              <a:t>currentness</a:t>
            </a:r>
            <a:r>
              <a:rPr lang="en-US" sz="544" dirty="0">
                <a:solidFill>
                  <a:srgbClr val="FFFFFF"/>
                </a:solidFill>
                <a:latin typeface="EYInterstate Light"/>
              </a:rPr>
              <a:t> will be assumed. It is solely the responsibility of the readers to decide whether and in what form the information made available is relevant for their purposes. Neither Ernst &amp; Young Ltd nor any other member of the global EY organization accepts any responsibility. On any specific matter, reference should be made to the appropriate advisor.</a:t>
            </a:r>
          </a:p>
          <a:p>
            <a:pPr defTabSz="621826">
              <a:buClr>
                <a:srgbClr val="FFE600"/>
              </a:buClr>
              <a:buSzPct val="80000"/>
            </a:pPr>
            <a:endParaRPr lang="en-US" sz="544" dirty="0">
              <a:solidFill>
                <a:srgbClr val="FFFFFF"/>
              </a:solidFill>
              <a:latin typeface="EYInterstate Light"/>
            </a:endParaRPr>
          </a:p>
          <a:p>
            <a:pPr defTabSz="621826">
              <a:buClr>
                <a:srgbClr val="FFE600"/>
              </a:buClr>
              <a:buSzPct val="80000"/>
            </a:pPr>
            <a:r>
              <a:rPr lang="en-US" sz="907" b="1" dirty="0">
                <a:solidFill>
                  <a:srgbClr val="FFFFFF"/>
                </a:solidFill>
                <a:latin typeface="EYInterstate Light"/>
              </a:rPr>
              <a:t>ey.com/</a:t>
            </a:r>
            <a:r>
              <a:rPr lang="en-US" sz="907" b="1" dirty="0" err="1">
                <a:solidFill>
                  <a:srgbClr val="FFFFFF"/>
                </a:solidFill>
                <a:latin typeface="EYInterstate Light"/>
              </a:rPr>
              <a:t>ch</a:t>
            </a:r>
            <a:endParaRPr lang="de-DE" sz="907" b="1" dirty="0" err="1">
              <a:solidFill>
                <a:srgbClr val="FFFFFF"/>
              </a:solidFill>
              <a:latin typeface="EYInterstate Ligh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B899B3C-4C30-4EF0-B28B-79EE5465795E}"/>
              </a:ext>
            </a:extLst>
          </p:cNvPr>
          <p:cNvSpPr txBox="1">
            <a:spLocks/>
          </p:cNvSpPr>
          <p:nvPr/>
        </p:nvSpPr>
        <p:spPr>
          <a:xfrm>
            <a:off x="1726490" y="493699"/>
            <a:ext cx="2907643" cy="559958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829544">
              <a:spcAft>
                <a:spcPts val="544"/>
              </a:spcAft>
              <a:buClr>
                <a:srgbClr val="FFD200"/>
              </a:buClr>
              <a:buSzPct val="70000"/>
              <a:defRPr/>
            </a:pPr>
            <a:r>
              <a:rPr lang="en-US" sz="1089" b="1" kern="0" dirty="0">
                <a:solidFill>
                  <a:srgbClr val="FFE600"/>
                </a:solidFill>
                <a:latin typeface="EYInterstate"/>
              </a:rPr>
              <a:t>EY  </a:t>
            </a:r>
            <a:r>
              <a:rPr lang="en-US" sz="1089" kern="0">
                <a:solidFill>
                  <a:srgbClr val="FFE600"/>
                </a:solidFill>
                <a:latin typeface="EYInterstate"/>
                <a:cs typeface="Arial"/>
              </a:rPr>
              <a:t>|  Building a better working world</a:t>
            </a:r>
            <a:endParaRPr lang="en-US" sz="1089" kern="0" dirty="0">
              <a:solidFill>
                <a:srgbClr val="FFE600"/>
              </a:solidFill>
              <a:latin typeface="EYInterstate"/>
              <a:cs typeface="Arial"/>
            </a:endParaRPr>
          </a:p>
          <a:p>
            <a:pPr defTabSz="829544">
              <a:buClr>
                <a:srgbClr val="FFD200"/>
              </a:buClr>
              <a:buSzPct val="70000"/>
              <a:defRPr/>
            </a:pPr>
            <a:endParaRPr lang="en-US" sz="998" kern="0" dirty="0">
              <a:solidFill>
                <a:srgbClr val="FFFFFF"/>
              </a:solidFill>
              <a:latin typeface="EYInterstate Light"/>
              <a:cs typeface="Arial"/>
            </a:endParaRPr>
          </a:p>
          <a:p>
            <a:pPr defTabSz="829544">
              <a:buClr>
                <a:srgbClr val="FFD200"/>
              </a:buClr>
              <a:buSzPct val="70000"/>
              <a:defRPr/>
            </a:pPr>
            <a:r>
              <a:rPr lang="en-US" sz="998" kern="0">
                <a:solidFill>
                  <a:srgbClr val="FFFFFF"/>
                </a:solidFill>
                <a:latin typeface="EYInterstate Light"/>
              </a:rPr>
              <a:t>EY exists to build a better working world, helping to create long-term value for clients, people and society and build trust in the capital markets. </a:t>
            </a:r>
          </a:p>
          <a:p>
            <a:pPr defTabSz="829544">
              <a:buClr>
                <a:srgbClr val="FFD200"/>
              </a:buClr>
              <a:buSzPct val="70000"/>
              <a:defRPr/>
            </a:pPr>
            <a:endParaRPr lang="en-US" sz="998" kern="0">
              <a:solidFill>
                <a:srgbClr val="FFFFFF"/>
              </a:solidFill>
              <a:latin typeface="EYInterstate Light"/>
            </a:endParaRPr>
          </a:p>
          <a:p>
            <a:pPr defTabSz="829544">
              <a:buClr>
                <a:srgbClr val="FFD200"/>
              </a:buClr>
              <a:buSzPct val="70000"/>
              <a:defRPr/>
            </a:pPr>
            <a:r>
              <a:rPr lang="en-US" sz="998" kern="0">
                <a:solidFill>
                  <a:srgbClr val="FFFFFF"/>
                </a:solidFill>
                <a:latin typeface="EYInterstate Light"/>
              </a:rPr>
              <a:t>Enabled by data and technology, diverse EY</a:t>
            </a:r>
            <a:br>
              <a:rPr lang="en-US" sz="998" kern="0">
                <a:solidFill>
                  <a:srgbClr val="FFFFFF"/>
                </a:solidFill>
                <a:latin typeface="EYInterstate Light"/>
              </a:rPr>
            </a:br>
            <a:r>
              <a:rPr lang="en-US" sz="998" kern="0">
                <a:solidFill>
                  <a:srgbClr val="FFFFFF"/>
                </a:solidFill>
                <a:latin typeface="EYInterstate Light"/>
              </a:rPr>
              <a:t>teams in over 150 countries provide trust</a:t>
            </a:r>
            <a:br>
              <a:rPr lang="en-US" sz="998" kern="0">
                <a:solidFill>
                  <a:srgbClr val="FFFFFF"/>
                </a:solidFill>
                <a:latin typeface="EYInterstate Light"/>
              </a:rPr>
            </a:br>
            <a:r>
              <a:rPr lang="en-US" sz="998" kern="0">
                <a:solidFill>
                  <a:srgbClr val="FFFFFF"/>
                </a:solidFill>
                <a:latin typeface="EYInterstate Light"/>
              </a:rPr>
              <a:t>through assurance and help clients grow, transform and operate. </a:t>
            </a:r>
          </a:p>
          <a:p>
            <a:pPr defTabSz="829544">
              <a:buClr>
                <a:srgbClr val="FFD200"/>
              </a:buClr>
              <a:buSzPct val="70000"/>
              <a:defRPr/>
            </a:pPr>
            <a:endParaRPr lang="en-US" sz="998" kern="0">
              <a:solidFill>
                <a:srgbClr val="FFFFFF"/>
              </a:solidFill>
              <a:latin typeface="EYInterstate Light"/>
            </a:endParaRPr>
          </a:p>
          <a:p>
            <a:pPr defTabSz="829544">
              <a:buClr>
                <a:srgbClr val="FFD200"/>
              </a:buClr>
              <a:buSzPct val="70000"/>
              <a:defRPr/>
            </a:pPr>
            <a:r>
              <a:rPr lang="en-US" sz="998" kern="0">
                <a:solidFill>
                  <a:srgbClr val="FFFFFF"/>
                </a:solidFill>
                <a:latin typeface="EYInterstate Light"/>
              </a:rPr>
              <a:t>Working across assurance, consulting, law, strategy, tax and transactions, EY teams ask better questions to find new answers for the complex issues facing our world today.</a:t>
            </a:r>
            <a:endParaRPr lang="en-US" sz="998" kern="0" dirty="0">
              <a:solidFill>
                <a:srgbClr val="FFFFFF"/>
              </a:solidFill>
              <a:latin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4929752"/>
      </p:ext>
    </p:extLst>
  </p:cSld>
  <p:clrMapOvr>
    <a:masterClrMapping/>
  </p:clrMapOvr>
</p:sld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EY (Interstate)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3AE352EA-4C10-41C4-95EF-FE2C2CEBF60B}" vid="{0B0CC1C6-38DC-4CB1-BAA2-181710786850}"/>
    </a:ext>
  </a:extLst>
</a:theme>
</file>

<file path=ppt/theme/theme2.xml><?xml version="1.0" encoding="utf-8"?>
<a:theme xmlns:a="http://schemas.openxmlformats.org/drawingml/2006/main" name="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3AE352EA-4C10-41C4-95EF-FE2C2CEBF60B}" vid="{F0D7A05B-EEB5-45E8-9D1E-64BB55F0AC7A}"/>
    </a:ext>
  </a:extLst>
</a:theme>
</file>

<file path=ppt/theme/theme3.xml><?xml version="1.0" encoding="utf-8"?>
<a:theme xmlns:a="http://schemas.openxmlformats.org/drawingml/2006/main" name="1_EY dark background">
  <a:themeElements>
    <a:clrScheme name="Benutzerdefiniert 5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FFE600"/>
      </a:hlink>
      <a:folHlink>
        <a:srgbClr val="FFE600"/>
      </a:folHlink>
    </a:clrScheme>
    <a:fontScheme name="GSA_Pursuits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A"/>
        </a:solidFill>
        <a:ln w="12700" cap="sq" cmpd="sng" algn="ctr">
          <a:noFill/>
          <a:prstDash val="solid"/>
          <a:miter lim="800000"/>
          <a:tailEnd type="none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2E2E38"/>
            </a:solidFill>
            <a:effectLst/>
            <a:uLnTx/>
            <a:uFillTx/>
          </a:defRPr>
        </a:defPPr>
      </a:lstStyle>
    </a:spDef>
    <a:lnDef>
      <a:spPr>
        <a:noFill/>
        <a:ln w="12700" cap="sq" cmpd="sng" algn="ctr">
          <a:solidFill>
            <a:srgbClr val="D2D2DA"/>
          </a:solidFill>
          <a:prstDash val="solid"/>
          <a:miter lim="800000"/>
          <a:tailEnd type="none"/>
        </a:ln>
        <a:effectLst/>
      </a:spPr>
      <a:bodyPr/>
      <a:lstStyle/>
    </a:lnDef>
    <a:txDef>
      <a:spPr>
        <a:noFill/>
        <a:ln w="12700" cap="sq">
          <a:noFill/>
          <a:miter lim="800000"/>
        </a:ln>
      </a:spPr>
      <a:bodyPr wrap="square" lIns="0" tIns="0" rIns="0" bIns="0" rtlCol="0">
        <a:noAutofit/>
      </a:bodyPr>
      <a:lstStyle>
        <a:defPPr marL="219075" marR="0" indent="-219075" algn="l" defTabSz="685434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FFE600"/>
          </a:buClr>
          <a:buSzPct val="80000"/>
          <a:buFont typeface="Arial" pitchFamily="34" charset="0"/>
          <a:buChar char="►"/>
          <a:tabLst/>
          <a:defRPr kumimoji="0" sz="1400" b="0" i="0" u="none" strike="noStrike" kern="0" cap="none" spc="0" normalizeH="0" baseline="0" dirty="0" err="1" smtClean="0">
            <a:ln>
              <a:noFill/>
            </a:ln>
            <a:solidFill>
              <a:schemeClr val="bg1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CH_presentation_A4_2021.pptx" id="{9028D94E-71DE-427A-B6E3-05E6D1A603DA}" vid="{FFC26C0F-E38C-4606-B341-8B67BA90BEB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3D72E49CA274796755C8A2F0D342E" ma:contentTypeVersion="7" ma:contentTypeDescription="Create a new document." ma:contentTypeScope="" ma:versionID="d41394c12b6ebf909c973c21d7276cab">
  <xsd:schema xmlns:xsd="http://www.w3.org/2001/XMLSchema" xmlns:xs="http://www.w3.org/2001/XMLSchema" xmlns:p="http://schemas.microsoft.com/office/2006/metadata/properties" xmlns:ns3="137b4000-fef0-4bfc-b7df-190df1cca562" xmlns:ns4="5d3cef9a-b895-48c2-9039-e3ee74c4de1a" targetNamespace="http://schemas.microsoft.com/office/2006/metadata/properties" ma:root="true" ma:fieldsID="0c77fc360fcc22ffcd204cb8efae8bd5" ns3:_="" ns4:_="">
    <xsd:import namespace="137b4000-fef0-4bfc-b7df-190df1cca562"/>
    <xsd:import namespace="5d3cef9a-b895-48c2-9039-e3ee74c4de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b4000-fef0-4bfc-b7df-190df1cca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cef9a-b895-48c2-9039-e3ee74c4d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77E0C-8B38-48D8-B9CE-B390BD326D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7BCF21-D347-424C-9EBC-95499C285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b4000-fef0-4bfc-b7df-190df1cca562"/>
    <ds:schemaRef ds:uri="5d3cef9a-b895-48c2-9039-e3ee74c4d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84C6F5-4608-4253-895F-242709CB1F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EY PowerPoint Onscreen (Widescreen) NEW BRAND 2020 (CSG)</Template>
  <TotalTime>0</TotalTime>
  <Words>1266</Words>
  <Application>Microsoft Macintosh PowerPoint</Application>
  <PresentationFormat>Benutzerdefiniert</PresentationFormat>
  <Paragraphs>133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Calibri</vt:lpstr>
      <vt:lpstr>EYInterstate</vt:lpstr>
      <vt:lpstr>EYInterstate Light</vt:lpstr>
      <vt:lpstr>Georgia</vt:lpstr>
      <vt:lpstr>Open Sans</vt:lpstr>
      <vt:lpstr>Wingdings</vt:lpstr>
      <vt:lpstr>EY dark background</vt:lpstr>
      <vt:lpstr>EY light background</vt:lpstr>
      <vt:lpstr>1_EY dark background</vt:lpstr>
      <vt:lpstr>Neue MWST-Ausnahme für Anlagegrupen von Anlagestiftungen</vt:lpstr>
      <vt:lpstr>Neue MWST-Ausnahme für Anlagegruppen von Anlagestiftungen* </vt:lpstr>
      <vt:lpstr>Auslegeordnung</vt:lpstr>
      <vt:lpstr>Auslegeordnung: Historische Entwicklung MWST-Ausnahme rund um Anlagestiftungen</vt:lpstr>
      <vt:lpstr>Übersicht</vt:lpstr>
      <vt:lpstr>Umsetzungsvorschläge der ESTV und Folgen</vt:lpstr>
      <vt:lpstr>Nächste Schritte</vt:lpstr>
      <vt:lpstr> Fragen &amp; Disussion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2020-05-05T15:09:22Z</dcterms:created>
  <dcterms:modified xsi:type="dcterms:W3CDTF">2024-08-30T15:00:18Z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0x010100EA33D72E49CA274796755C8A2F0D342E</vt:lpwstr>
  </property>
</Properties>
</file>