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85" r:id="rId3"/>
    <p:sldId id="292" r:id="rId4"/>
    <p:sldId id="284" r:id="rId5"/>
    <p:sldId id="273" r:id="rId6"/>
    <p:sldId id="283" r:id="rId7"/>
    <p:sldId id="293" r:id="rId8"/>
    <p:sldId id="282" r:id="rId9"/>
    <p:sldId id="291" r:id="rId10"/>
    <p:sldId id="277" r:id="rId11"/>
    <p:sldId id="294" r:id="rId12"/>
    <p:sldId id="286" r:id="rId13"/>
    <p:sldId id="290" r:id="rId14"/>
    <p:sldId id="288" r:id="rId15"/>
    <p:sldId id="279" r:id="rId16"/>
    <p:sldId id="295"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6AEC62-8D87-912C-8399-9406EA90964B}" name="Monika Szalay" initials="MS" userId="S::monika.szalay@kgast.ch::a1644aea-e6a9-4a93-896a-687ed7857b8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39"/>
    <p:restoredTop sz="95072"/>
  </p:normalViewPr>
  <p:slideViewPr>
    <p:cSldViewPr snapToGrid="0">
      <p:cViewPr varScale="1">
        <p:scale>
          <a:sx n="114" d="100"/>
          <a:sy n="114" d="100"/>
        </p:scale>
        <p:origin x="888" y="168"/>
      </p:cViewPr>
      <p:guideLst>
        <p:guide orient="horz" pos="2160"/>
        <p:guide pos="3840"/>
      </p:guideLst>
    </p:cSldViewPr>
  </p:slideViewPr>
  <p:outlineViewPr>
    <p:cViewPr>
      <p:scale>
        <a:sx n="33" d="100"/>
        <a:sy n="33" d="100"/>
      </p:scale>
      <p:origin x="0" y="-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onikaszalay/Documents/Prep%20GV/Spreadsheet_AST_Mitgliederbeitra&#776;g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Mitgliederbeiträge aktuell:</a:t>
            </a:r>
            <a:r>
              <a:rPr lang="de-DE" baseline="0" dirty="0"/>
              <a:t> Basis AuM, Cluster</a:t>
            </a:r>
            <a:endParaRPr lang="de-D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v>AuM per 31.03.2025 in Mia</c:v>
          </c:tx>
          <c:spPr>
            <a:ln w="38100" cap="rnd">
              <a:solidFill>
                <a:schemeClr val="accent1"/>
              </a:solidFill>
              <a:round/>
            </a:ln>
            <a:effectLst/>
          </c:spPr>
          <c:marker>
            <c:symbol val="none"/>
          </c:marker>
          <c:cat>
            <c:strRef>
              <c:f>Graphiken!$A$3:$A$42</c:f>
              <c:strCache>
                <c:ptCount val="40"/>
                <c:pt idx="0">
                  <c:v>Valyou</c:v>
                </c:pt>
                <c:pt idx="1">
                  <c:v>Vertina</c:v>
                </c:pt>
                <c:pt idx="2">
                  <c:v>Terrahelvetica</c:v>
                </c:pt>
                <c:pt idx="3">
                  <c:v>Remnex</c:v>
                </c:pt>
                <c:pt idx="4">
                  <c:v>Utilita</c:v>
                </c:pt>
                <c:pt idx="5">
                  <c:v>Renaissance</c:v>
                </c:pt>
                <c:pt idx="6">
                  <c:v>Realstone</c:v>
                </c:pt>
                <c:pt idx="7">
                  <c:v>Greenbrix</c:v>
                </c:pt>
                <c:pt idx="8">
                  <c:v>Adimora</c:v>
                </c:pt>
                <c:pt idx="9">
                  <c:v>avenirplus</c:v>
                </c:pt>
                <c:pt idx="10">
                  <c:v>ASAA</c:v>
                </c:pt>
                <c:pt idx="11">
                  <c:v>Testina</c:v>
                </c:pt>
                <c:pt idx="12">
                  <c:v>Prisma</c:v>
                </c:pt>
                <c:pt idx="13">
                  <c:v>Fundamenta</c:v>
                </c:pt>
                <c:pt idx="14">
                  <c:v>SFP</c:v>
                </c:pt>
                <c:pt idx="15">
                  <c:v>Allianz</c:v>
                </c:pt>
                <c:pt idx="16">
                  <c:v>AWI</c:v>
                </c:pt>
                <c:pt idx="17">
                  <c:v>Patrimonium</c:v>
                </c:pt>
                <c:pt idx="18">
                  <c:v>Tellco</c:v>
                </c:pt>
                <c:pt idx="19">
                  <c:v>J. Safra Sarasin</c:v>
                </c:pt>
                <c:pt idx="20">
                  <c:v>1291</c:v>
                </c:pt>
                <c:pt idx="21">
                  <c:v>HIG</c:v>
                </c:pt>
                <c:pt idx="22">
                  <c:v>Axa Vorsorge</c:v>
                </c:pt>
                <c:pt idx="23">
                  <c:v>SIF</c:v>
                </c:pt>
                <c:pt idx="24">
                  <c:v>Ecoreal</c:v>
                </c:pt>
                <c:pt idx="25">
                  <c:v>Bâloise</c:v>
                </c:pt>
                <c:pt idx="26">
                  <c:v>AFIAA</c:v>
                </c:pt>
                <c:pt idx="27">
                  <c:v>Assetimmo</c:v>
                </c:pt>
                <c:pt idx="28">
                  <c:v>Helvetia</c:v>
                </c:pt>
                <c:pt idx="29">
                  <c:v>Pensimo</c:v>
                </c:pt>
                <c:pt idx="30">
                  <c:v>SPA</c:v>
                </c:pt>
                <c:pt idx="31">
                  <c:v>Turidomus</c:v>
                </c:pt>
                <c:pt idx="32">
                  <c:v>IST</c:v>
                </c:pt>
                <c:pt idx="33">
                  <c:v>Axa</c:v>
                </c:pt>
                <c:pt idx="34">
                  <c:v>Avadis</c:v>
                </c:pt>
                <c:pt idx="35">
                  <c:v>Swisslife</c:v>
                </c:pt>
                <c:pt idx="36">
                  <c:v>Swisscanto</c:v>
                </c:pt>
                <c:pt idx="37">
                  <c:v>Zürich</c:v>
                </c:pt>
                <c:pt idx="38">
                  <c:v>UBS 4,5</c:v>
                </c:pt>
                <c:pt idx="39">
                  <c:v>UBS 1,2,3</c:v>
                </c:pt>
              </c:strCache>
            </c:strRef>
          </c:cat>
          <c:val>
            <c:numRef>
              <c:f>Graphiken!$C$2:$C$42</c:f>
              <c:numCache>
                <c:formatCode>#,##0.00_ ;\-#,##0.00\ </c:formatCode>
                <c:ptCount val="41"/>
                <c:pt idx="1">
                  <c:v>6.6000000000000003E-2</c:v>
                </c:pt>
                <c:pt idx="2">
                  <c:v>0.10299999999999999</c:v>
                </c:pt>
                <c:pt idx="3">
                  <c:v>0.19800000000000001</c:v>
                </c:pt>
                <c:pt idx="4">
                  <c:v>0.22</c:v>
                </c:pt>
                <c:pt idx="5">
                  <c:v>0.23300000000000001</c:v>
                </c:pt>
                <c:pt idx="6">
                  <c:v>0.29699999999999999</c:v>
                </c:pt>
                <c:pt idx="7">
                  <c:v>0.39700000000000002</c:v>
                </c:pt>
                <c:pt idx="8">
                  <c:v>0.47299999999999998</c:v>
                </c:pt>
                <c:pt idx="9">
                  <c:v>0.497</c:v>
                </c:pt>
                <c:pt idx="10">
                  <c:v>0.70599999999999996</c:v>
                </c:pt>
                <c:pt idx="11">
                  <c:v>0.74399999999999999</c:v>
                </c:pt>
                <c:pt idx="12">
                  <c:v>0.81399999999999995</c:v>
                </c:pt>
                <c:pt idx="13">
                  <c:v>0.876</c:v>
                </c:pt>
                <c:pt idx="14">
                  <c:v>0.90600000000000003</c:v>
                </c:pt>
                <c:pt idx="15">
                  <c:v>1.0229999999999999</c:v>
                </c:pt>
                <c:pt idx="16">
                  <c:v>1.1759999999999999</c:v>
                </c:pt>
                <c:pt idx="17">
                  <c:v>1.2430000000000001</c:v>
                </c:pt>
                <c:pt idx="18">
                  <c:v>1.454</c:v>
                </c:pt>
                <c:pt idx="19">
                  <c:v>1.474</c:v>
                </c:pt>
                <c:pt idx="20">
                  <c:v>1.528</c:v>
                </c:pt>
                <c:pt idx="21">
                  <c:v>1.5349999999999999</c:v>
                </c:pt>
                <c:pt idx="22">
                  <c:v>1.5680000000000001</c:v>
                </c:pt>
                <c:pt idx="23">
                  <c:v>1.6120000000000001</c:v>
                </c:pt>
                <c:pt idx="24">
                  <c:v>1.746</c:v>
                </c:pt>
                <c:pt idx="25">
                  <c:v>2.1219999999999999</c:v>
                </c:pt>
                <c:pt idx="26">
                  <c:v>2.5179999999999998</c:v>
                </c:pt>
                <c:pt idx="27">
                  <c:v>2.86</c:v>
                </c:pt>
                <c:pt idx="28">
                  <c:v>2.972</c:v>
                </c:pt>
                <c:pt idx="29">
                  <c:v>3.0640000000000001</c:v>
                </c:pt>
                <c:pt idx="30">
                  <c:v>3.4119999999999999</c:v>
                </c:pt>
                <c:pt idx="31">
                  <c:v>4.1859999999999999</c:v>
                </c:pt>
                <c:pt idx="32">
                  <c:v>8.6630000000000003</c:v>
                </c:pt>
                <c:pt idx="33">
                  <c:v>9.7270000000000003</c:v>
                </c:pt>
                <c:pt idx="34">
                  <c:v>11.311999999999999</c:v>
                </c:pt>
                <c:pt idx="35">
                  <c:v>12.613</c:v>
                </c:pt>
                <c:pt idx="36">
                  <c:v>19.640999999999998</c:v>
                </c:pt>
                <c:pt idx="37">
                  <c:v>23.004999999999999</c:v>
                </c:pt>
                <c:pt idx="38">
                  <c:v>24.425000000000001</c:v>
                </c:pt>
                <c:pt idx="39">
                  <c:v>26.946999999999999</c:v>
                </c:pt>
                <c:pt idx="40">
                  <c:v>33.033000000000001</c:v>
                </c:pt>
              </c:numCache>
            </c:numRef>
          </c:val>
          <c:smooth val="0"/>
          <c:extLst>
            <c:ext xmlns:c16="http://schemas.microsoft.com/office/drawing/2014/chart" uri="{C3380CC4-5D6E-409C-BE32-E72D297353CC}">
              <c16:uniqueId val="{00000000-B4C2-0244-8B52-C9CA6C8BD2CE}"/>
            </c:ext>
          </c:extLst>
        </c:ser>
        <c:dLbls>
          <c:showLegendKey val="0"/>
          <c:showVal val="0"/>
          <c:showCatName val="0"/>
          <c:showSerName val="0"/>
          <c:showPercent val="0"/>
          <c:showBubbleSize val="0"/>
        </c:dLbls>
        <c:marker val="1"/>
        <c:smooth val="0"/>
        <c:axId val="613168736"/>
        <c:axId val="612579744"/>
      </c:lineChart>
      <c:lineChart>
        <c:grouping val="standard"/>
        <c:varyColors val="0"/>
        <c:ser>
          <c:idx val="1"/>
          <c:order val="1"/>
          <c:tx>
            <c:v>Mitgliederbeiträge aktuell</c:v>
          </c:tx>
          <c:spPr>
            <a:ln w="38100" cap="rnd">
              <a:solidFill>
                <a:srgbClr val="FF0000"/>
              </a:solidFill>
              <a:round/>
            </a:ln>
            <a:effectLst/>
          </c:spPr>
          <c:marker>
            <c:symbol val="none"/>
          </c:marker>
          <c:cat>
            <c:numRef>
              <c:f>Graphiken!$E$2:$E$42</c:f>
              <c:numCache>
                <c:formatCode>_ * #,##0_ ;_ * \-#,##0_ ;_ * "-"??_ ;_ @_ </c:formatCode>
                <c:ptCount val="41"/>
                <c:pt idx="0" formatCode="_ * #,##0.0_ ;_ * \-#,##0.0_ ;_ * &quot;-&quot;??_ ;_ @_ ">
                  <c:v>1</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15000</c:v>
                </c:pt>
                <c:pt idx="16">
                  <c:v>15000</c:v>
                </c:pt>
                <c:pt idx="17">
                  <c:v>15000</c:v>
                </c:pt>
                <c:pt idx="18">
                  <c:v>15000</c:v>
                </c:pt>
                <c:pt idx="19">
                  <c:v>15000</c:v>
                </c:pt>
                <c:pt idx="20">
                  <c:v>15000</c:v>
                </c:pt>
                <c:pt idx="21">
                  <c:v>15000</c:v>
                </c:pt>
                <c:pt idx="22">
                  <c:v>15000</c:v>
                </c:pt>
                <c:pt idx="23">
                  <c:v>15000</c:v>
                </c:pt>
                <c:pt idx="24">
                  <c:v>15000</c:v>
                </c:pt>
                <c:pt idx="25">
                  <c:v>15000</c:v>
                </c:pt>
                <c:pt idx="26">
                  <c:v>15000</c:v>
                </c:pt>
                <c:pt idx="27">
                  <c:v>15000</c:v>
                </c:pt>
                <c:pt idx="28">
                  <c:v>15000</c:v>
                </c:pt>
                <c:pt idx="29">
                  <c:v>15000</c:v>
                </c:pt>
                <c:pt idx="30">
                  <c:v>15000</c:v>
                </c:pt>
                <c:pt idx="31">
                  <c:v>15000</c:v>
                </c:pt>
                <c:pt idx="32">
                  <c:v>20000</c:v>
                </c:pt>
                <c:pt idx="33">
                  <c:v>20000</c:v>
                </c:pt>
                <c:pt idx="34">
                  <c:v>25000</c:v>
                </c:pt>
                <c:pt idx="35">
                  <c:v>25000</c:v>
                </c:pt>
                <c:pt idx="36">
                  <c:v>30000</c:v>
                </c:pt>
                <c:pt idx="37">
                  <c:v>35000</c:v>
                </c:pt>
                <c:pt idx="38">
                  <c:v>35000</c:v>
                </c:pt>
                <c:pt idx="39">
                  <c:v>35000</c:v>
                </c:pt>
                <c:pt idx="40">
                  <c:v>35000</c:v>
                </c:pt>
              </c:numCache>
            </c:numRef>
          </c:cat>
          <c:val>
            <c:numRef>
              <c:f>Graphiken!$E$2:$E$42</c:f>
              <c:numCache>
                <c:formatCode>_ * #,##0_ ;_ * \-#,##0_ ;_ * "-"??_ ;_ @_ </c:formatCode>
                <c:ptCount val="41"/>
                <c:pt idx="0" formatCode="_ * #,##0.0_ ;_ * \-#,##0.0_ ;_ * &quot;-&quot;??_ ;_ @_ ">
                  <c:v>1</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15000</c:v>
                </c:pt>
                <c:pt idx="16">
                  <c:v>15000</c:v>
                </c:pt>
                <c:pt idx="17">
                  <c:v>15000</c:v>
                </c:pt>
                <c:pt idx="18">
                  <c:v>15000</c:v>
                </c:pt>
                <c:pt idx="19">
                  <c:v>15000</c:v>
                </c:pt>
                <c:pt idx="20">
                  <c:v>15000</c:v>
                </c:pt>
                <c:pt idx="21">
                  <c:v>15000</c:v>
                </c:pt>
                <c:pt idx="22">
                  <c:v>15000</c:v>
                </c:pt>
                <c:pt idx="23">
                  <c:v>15000</c:v>
                </c:pt>
                <c:pt idx="24">
                  <c:v>15000</c:v>
                </c:pt>
                <c:pt idx="25">
                  <c:v>15000</c:v>
                </c:pt>
                <c:pt idx="26">
                  <c:v>15000</c:v>
                </c:pt>
                <c:pt idx="27">
                  <c:v>15000</c:v>
                </c:pt>
                <c:pt idx="28">
                  <c:v>15000</c:v>
                </c:pt>
                <c:pt idx="29">
                  <c:v>15000</c:v>
                </c:pt>
                <c:pt idx="30">
                  <c:v>15000</c:v>
                </c:pt>
                <c:pt idx="31">
                  <c:v>15000</c:v>
                </c:pt>
                <c:pt idx="32">
                  <c:v>20000</c:v>
                </c:pt>
                <c:pt idx="33">
                  <c:v>20000</c:v>
                </c:pt>
                <c:pt idx="34">
                  <c:v>25000</c:v>
                </c:pt>
                <c:pt idx="35">
                  <c:v>25000</c:v>
                </c:pt>
                <c:pt idx="36">
                  <c:v>30000</c:v>
                </c:pt>
                <c:pt idx="37">
                  <c:v>35000</c:v>
                </c:pt>
                <c:pt idx="38">
                  <c:v>35000</c:v>
                </c:pt>
                <c:pt idx="39">
                  <c:v>35000</c:v>
                </c:pt>
                <c:pt idx="40">
                  <c:v>35000</c:v>
                </c:pt>
              </c:numCache>
            </c:numRef>
          </c:val>
          <c:smooth val="0"/>
          <c:extLst>
            <c:ext xmlns:c16="http://schemas.microsoft.com/office/drawing/2014/chart" uri="{C3380CC4-5D6E-409C-BE32-E72D297353CC}">
              <c16:uniqueId val="{00000001-B4C2-0244-8B52-C9CA6C8BD2CE}"/>
            </c:ext>
          </c:extLst>
        </c:ser>
        <c:dLbls>
          <c:showLegendKey val="0"/>
          <c:showVal val="0"/>
          <c:showCatName val="0"/>
          <c:showSerName val="0"/>
          <c:showPercent val="0"/>
          <c:showBubbleSize val="0"/>
        </c:dLbls>
        <c:marker val="1"/>
        <c:smooth val="0"/>
        <c:axId val="1596823072"/>
        <c:axId val="1596925200"/>
      </c:lineChart>
      <c:catAx>
        <c:axId val="61316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2579744"/>
        <c:crosses val="autoZero"/>
        <c:auto val="0"/>
        <c:lblAlgn val="ctr"/>
        <c:lblOffset val="100"/>
        <c:noMultiLvlLbl val="0"/>
      </c:catAx>
      <c:valAx>
        <c:axId val="61257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3168736"/>
        <c:crosses val="autoZero"/>
        <c:crossBetween val="between"/>
      </c:valAx>
      <c:valAx>
        <c:axId val="1596925200"/>
        <c:scaling>
          <c:orientation val="minMax"/>
          <c:max val="40000"/>
          <c:min val="10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96823072"/>
        <c:crosses val="max"/>
        <c:crossBetween val="between"/>
        <c:minorUnit val="5000"/>
      </c:valAx>
      <c:catAx>
        <c:axId val="1596823072"/>
        <c:scaling>
          <c:orientation val="minMax"/>
        </c:scaling>
        <c:delete val="1"/>
        <c:axPos val="b"/>
        <c:numFmt formatCode="_ * #,##0.0_ ;_ * \-#,##0.0_ ;_ * &quot;-&quot;??_ ;_ @_ " sourceLinked="1"/>
        <c:majorTickMark val="out"/>
        <c:minorTickMark val="none"/>
        <c:tickLblPos val="nextTo"/>
        <c:crossAx val="1596925200"/>
        <c:crossesAt val="10000"/>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BF34B-3B2F-5A42-9F45-873B8DEEE2A6}" type="datetimeFigureOut">
              <a:rPr lang="de-DE" smtClean="0"/>
              <a:t>15.08.25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A8249-37C4-E649-B063-1E5F75A4470C}" type="slidenum">
              <a:rPr lang="de-DE" smtClean="0"/>
              <a:t>‹Nr.›</a:t>
            </a:fld>
            <a:endParaRPr lang="de-DE"/>
          </a:p>
        </p:txBody>
      </p:sp>
    </p:spTree>
    <p:extLst>
      <p:ext uri="{BB962C8B-B14F-4D97-AF65-F5344CB8AC3E}">
        <p14:creationId xmlns:p14="http://schemas.microsoft.com/office/powerpoint/2010/main" val="253914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C7A8249-37C4-E649-B063-1E5F75A4470C}" type="slidenum">
              <a:rPr lang="de-DE" smtClean="0"/>
              <a:t>2</a:t>
            </a:fld>
            <a:endParaRPr lang="de-DE"/>
          </a:p>
        </p:txBody>
      </p:sp>
    </p:spTree>
    <p:extLst>
      <p:ext uri="{BB962C8B-B14F-4D97-AF65-F5344CB8AC3E}">
        <p14:creationId xmlns:p14="http://schemas.microsoft.com/office/powerpoint/2010/main" val="369423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74C9A-79B7-9B40-7556-B6A05F422B2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5857F4-0C75-A2C6-A9F8-B84315B0DF0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670A0B-C0A8-A01E-650D-770E2C5A772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1B71858-2AE2-7C7D-AA5E-8DF44438D6E7}"/>
              </a:ext>
            </a:extLst>
          </p:cNvPr>
          <p:cNvSpPr>
            <a:spLocks noGrp="1"/>
          </p:cNvSpPr>
          <p:nvPr>
            <p:ph type="sldNum" sz="quarter" idx="5"/>
          </p:nvPr>
        </p:nvSpPr>
        <p:spPr/>
        <p:txBody>
          <a:bodyPr/>
          <a:lstStyle/>
          <a:p>
            <a:fld id="{7C7A8249-37C4-E649-B063-1E5F75A4470C}" type="slidenum">
              <a:rPr lang="de-DE" smtClean="0"/>
              <a:t>11</a:t>
            </a:fld>
            <a:endParaRPr lang="de-DE"/>
          </a:p>
        </p:txBody>
      </p:sp>
    </p:spTree>
    <p:extLst>
      <p:ext uri="{BB962C8B-B14F-4D97-AF65-F5344CB8AC3E}">
        <p14:creationId xmlns:p14="http://schemas.microsoft.com/office/powerpoint/2010/main" val="290850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C7A8249-37C4-E649-B063-1E5F75A4470C}" type="slidenum">
              <a:rPr lang="de-DE" smtClean="0"/>
              <a:t>12</a:t>
            </a:fld>
            <a:endParaRPr lang="de-DE"/>
          </a:p>
        </p:txBody>
      </p:sp>
    </p:spTree>
    <p:extLst>
      <p:ext uri="{BB962C8B-B14F-4D97-AF65-F5344CB8AC3E}">
        <p14:creationId xmlns:p14="http://schemas.microsoft.com/office/powerpoint/2010/main" val="343112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EDA0E-C526-54BF-E726-BB9E9F41B0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A6103C4-FC8F-F1AF-2584-3D5B896AD75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0639CE1-B00C-DE8D-A69C-25F7717F196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6B4763B-6C4A-E738-19CB-F9C080B2987F}"/>
              </a:ext>
            </a:extLst>
          </p:cNvPr>
          <p:cNvSpPr>
            <a:spLocks noGrp="1"/>
          </p:cNvSpPr>
          <p:nvPr>
            <p:ph type="sldNum" sz="quarter" idx="5"/>
          </p:nvPr>
        </p:nvSpPr>
        <p:spPr/>
        <p:txBody>
          <a:bodyPr/>
          <a:lstStyle/>
          <a:p>
            <a:fld id="{7C7A8249-37C4-E649-B063-1E5F75A4470C}" type="slidenum">
              <a:rPr lang="de-DE" smtClean="0"/>
              <a:t>13</a:t>
            </a:fld>
            <a:endParaRPr lang="de-DE"/>
          </a:p>
        </p:txBody>
      </p:sp>
    </p:spTree>
    <p:extLst>
      <p:ext uri="{BB962C8B-B14F-4D97-AF65-F5344CB8AC3E}">
        <p14:creationId xmlns:p14="http://schemas.microsoft.com/office/powerpoint/2010/main" val="4014904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C7A8249-37C4-E649-B063-1E5F75A4470C}" type="slidenum">
              <a:rPr lang="de-DE" smtClean="0"/>
              <a:t>14</a:t>
            </a:fld>
            <a:endParaRPr lang="de-DE"/>
          </a:p>
        </p:txBody>
      </p:sp>
    </p:spTree>
    <p:extLst>
      <p:ext uri="{BB962C8B-B14F-4D97-AF65-F5344CB8AC3E}">
        <p14:creationId xmlns:p14="http://schemas.microsoft.com/office/powerpoint/2010/main" val="361082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C7A8249-37C4-E649-B063-1E5F75A4470C}" type="slidenum">
              <a:rPr lang="de-DE" smtClean="0"/>
              <a:t>15</a:t>
            </a:fld>
            <a:endParaRPr lang="de-DE"/>
          </a:p>
        </p:txBody>
      </p:sp>
    </p:spTree>
    <p:extLst>
      <p:ext uri="{BB962C8B-B14F-4D97-AF65-F5344CB8AC3E}">
        <p14:creationId xmlns:p14="http://schemas.microsoft.com/office/powerpoint/2010/main" val="4281997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5C80-B3C7-3014-8836-A9C49DFC65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350D80-FFBE-B7D8-B85E-BBB31D081E8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78EF3F0-52C1-7AA0-6F08-1373D33F240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A8A5C8F-D0A5-A259-13AA-C14609205AE0}"/>
              </a:ext>
            </a:extLst>
          </p:cNvPr>
          <p:cNvSpPr>
            <a:spLocks noGrp="1"/>
          </p:cNvSpPr>
          <p:nvPr>
            <p:ph type="sldNum" sz="quarter" idx="5"/>
          </p:nvPr>
        </p:nvSpPr>
        <p:spPr/>
        <p:txBody>
          <a:bodyPr/>
          <a:lstStyle/>
          <a:p>
            <a:fld id="{7C7A8249-37C4-E649-B063-1E5F75A4470C}" type="slidenum">
              <a:rPr lang="de-DE" smtClean="0"/>
              <a:t>16</a:t>
            </a:fld>
            <a:endParaRPr lang="de-DE"/>
          </a:p>
        </p:txBody>
      </p:sp>
    </p:spTree>
    <p:extLst>
      <p:ext uri="{BB962C8B-B14F-4D97-AF65-F5344CB8AC3E}">
        <p14:creationId xmlns:p14="http://schemas.microsoft.com/office/powerpoint/2010/main" val="269784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5EAF7-159E-994F-9194-24AC7557C4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C3D5E97-7BA0-E010-5809-06177006A4A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698A1F-079B-94FB-E74C-8149D81466D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8570AD6-EC5A-3B8A-F444-F8D818DF8250}"/>
              </a:ext>
            </a:extLst>
          </p:cNvPr>
          <p:cNvSpPr>
            <a:spLocks noGrp="1"/>
          </p:cNvSpPr>
          <p:nvPr>
            <p:ph type="sldNum" sz="quarter" idx="5"/>
          </p:nvPr>
        </p:nvSpPr>
        <p:spPr/>
        <p:txBody>
          <a:bodyPr/>
          <a:lstStyle/>
          <a:p>
            <a:fld id="{7C7A8249-37C4-E649-B063-1E5F75A4470C}" type="slidenum">
              <a:rPr lang="de-DE" smtClean="0"/>
              <a:t>3</a:t>
            </a:fld>
            <a:endParaRPr lang="de-DE"/>
          </a:p>
        </p:txBody>
      </p:sp>
    </p:spTree>
    <p:extLst>
      <p:ext uri="{BB962C8B-B14F-4D97-AF65-F5344CB8AC3E}">
        <p14:creationId xmlns:p14="http://schemas.microsoft.com/office/powerpoint/2010/main" val="103181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C7A8249-37C4-E649-B063-1E5F75A4470C}" type="slidenum">
              <a:rPr lang="de-DE" smtClean="0"/>
              <a:t>4</a:t>
            </a:fld>
            <a:endParaRPr lang="de-DE"/>
          </a:p>
        </p:txBody>
      </p:sp>
    </p:spTree>
    <p:extLst>
      <p:ext uri="{BB962C8B-B14F-4D97-AF65-F5344CB8AC3E}">
        <p14:creationId xmlns:p14="http://schemas.microsoft.com/office/powerpoint/2010/main" val="117586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C7A8249-37C4-E649-B063-1E5F75A4470C}" type="slidenum">
              <a:rPr lang="de-DE" smtClean="0"/>
              <a:t>5</a:t>
            </a:fld>
            <a:endParaRPr lang="de-DE"/>
          </a:p>
        </p:txBody>
      </p:sp>
    </p:spTree>
    <p:extLst>
      <p:ext uri="{BB962C8B-B14F-4D97-AF65-F5344CB8AC3E}">
        <p14:creationId xmlns:p14="http://schemas.microsoft.com/office/powerpoint/2010/main" val="478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C7A8249-37C4-E649-B063-1E5F75A4470C}" type="slidenum">
              <a:rPr lang="de-DE" smtClean="0"/>
              <a:t>6</a:t>
            </a:fld>
            <a:endParaRPr lang="de-DE"/>
          </a:p>
        </p:txBody>
      </p:sp>
    </p:spTree>
    <p:extLst>
      <p:ext uri="{BB962C8B-B14F-4D97-AF65-F5344CB8AC3E}">
        <p14:creationId xmlns:p14="http://schemas.microsoft.com/office/powerpoint/2010/main" val="278357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23E9D-6119-991C-C4AF-4BC11259EF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3CF0EE-B865-613D-EF30-A2F54CD7790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3BCE036-368D-74B7-3279-F0293FC3D55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F0CE2F4-7B55-8E8F-BBE9-929728F3501C}"/>
              </a:ext>
            </a:extLst>
          </p:cNvPr>
          <p:cNvSpPr>
            <a:spLocks noGrp="1"/>
          </p:cNvSpPr>
          <p:nvPr>
            <p:ph type="sldNum" sz="quarter" idx="5"/>
          </p:nvPr>
        </p:nvSpPr>
        <p:spPr/>
        <p:txBody>
          <a:bodyPr/>
          <a:lstStyle/>
          <a:p>
            <a:fld id="{7C7A8249-37C4-E649-B063-1E5F75A4470C}" type="slidenum">
              <a:rPr lang="de-DE" smtClean="0"/>
              <a:t>7</a:t>
            </a:fld>
            <a:endParaRPr lang="de-DE"/>
          </a:p>
        </p:txBody>
      </p:sp>
    </p:spTree>
    <p:extLst>
      <p:ext uri="{BB962C8B-B14F-4D97-AF65-F5344CB8AC3E}">
        <p14:creationId xmlns:p14="http://schemas.microsoft.com/office/powerpoint/2010/main" val="396766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C7A8249-37C4-E649-B063-1E5F75A4470C}" type="slidenum">
              <a:rPr lang="de-DE" smtClean="0"/>
              <a:t>8</a:t>
            </a:fld>
            <a:endParaRPr lang="de-DE"/>
          </a:p>
        </p:txBody>
      </p:sp>
    </p:spTree>
    <p:extLst>
      <p:ext uri="{BB962C8B-B14F-4D97-AF65-F5344CB8AC3E}">
        <p14:creationId xmlns:p14="http://schemas.microsoft.com/office/powerpoint/2010/main" val="87517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1BBA-8B9B-991C-A485-410DD5C7D1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742B69B-112A-8BAD-937E-9C827CE1949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773528-07D0-B019-2E38-F852CFE2EF0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C1BEE9D-1366-8AA1-D5E7-7C27A81EEA06}"/>
              </a:ext>
            </a:extLst>
          </p:cNvPr>
          <p:cNvSpPr>
            <a:spLocks noGrp="1"/>
          </p:cNvSpPr>
          <p:nvPr>
            <p:ph type="sldNum" sz="quarter" idx="5"/>
          </p:nvPr>
        </p:nvSpPr>
        <p:spPr/>
        <p:txBody>
          <a:bodyPr/>
          <a:lstStyle/>
          <a:p>
            <a:fld id="{7C7A8249-37C4-E649-B063-1E5F75A4470C}" type="slidenum">
              <a:rPr lang="de-DE" smtClean="0"/>
              <a:t>9</a:t>
            </a:fld>
            <a:endParaRPr lang="de-DE"/>
          </a:p>
        </p:txBody>
      </p:sp>
    </p:spTree>
    <p:extLst>
      <p:ext uri="{BB962C8B-B14F-4D97-AF65-F5344CB8AC3E}">
        <p14:creationId xmlns:p14="http://schemas.microsoft.com/office/powerpoint/2010/main" val="336463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C7A8249-37C4-E649-B063-1E5F75A4470C}" type="slidenum">
              <a:rPr lang="de-DE" smtClean="0"/>
              <a:t>10</a:t>
            </a:fld>
            <a:endParaRPr lang="de-DE"/>
          </a:p>
        </p:txBody>
      </p:sp>
    </p:spTree>
    <p:extLst>
      <p:ext uri="{BB962C8B-B14F-4D97-AF65-F5344CB8AC3E}">
        <p14:creationId xmlns:p14="http://schemas.microsoft.com/office/powerpoint/2010/main" val="2408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DD2A2-1F8E-1D88-DDF9-11864DC327D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324DE18-DC53-A18B-A386-753D7012C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D8E597E-767A-FDDD-BA75-A3A05370636A}"/>
              </a:ext>
            </a:extLst>
          </p:cNvPr>
          <p:cNvSpPr>
            <a:spLocks noGrp="1"/>
          </p:cNvSpPr>
          <p:nvPr>
            <p:ph type="dt" sz="half" idx="10"/>
          </p:nvPr>
        </p:nvSpPr>
        <p:spPr/>
        <p:txBody>
          <a:bodyPr/>
          <a:lstStyle/>
          <a:p>
            <a:fld id="{A21177F6-F7EF-C549-BE2C-A0A5B84442EB}" type="datetime1">
              <a:rPr lang="de-CH" smtClean="0"/>
              <a:t>15.08.25</a:t>
            </a:fld>
            <a:endParaRPr lang="de-DE"/>
          </a:p>
        </p:txBody>
      </p:sp>
      <p:sp>
        <p:nvSpPr>
          <p:cNvPr id="5" name="Fußzeilenplatzhalter 4">
            <a:extLst>
              <a:ext uri="{FF2B5EF4-FFF2-40B4-BE49-F238E27FC236}">
                <a16:creationId xmlns:a16="http://schemas.microsoft.com/office/drawing/2014/main" id="{2BEE59BE-AB56-C9F9-4082-1D5D247E26C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0B09C21-9674-64B6-13A7-96837261EFD3}"/>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358498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7B6A5-2374-3262-FDF7-3CCFFBE731F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B6C137E-0FC8-20E8-A943-3CE409BF2A3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A1C8A96-BC66-67C6-A003-B13FDEDADAC4}"/>
              </a:ext>
            </a:extLst>
          </p:cNvPr>
          <p:cNvSpPr>
            <a:spLocks noGrp="1"/>
          </p:cNvSpPr>
          <p:nvPr>
            <p:ph type="dt" sz="half" idx="10"/>
          </p:nvPr>
        </p:nvSpPr>
        <p:spPr/>
        <p:txBody>
          <a:bodyPr/>
          <a:lstStyle/>
          <a:p>
            <a:fld id="{799F0543-FFEC-154F-8C57-B69A861F09ED}" type="datetime1">
              <a:rPr lang="de-CH" smtClean="0"/>
              <a:t>15.08.25</a:t>
            </a:fld>
            <a:endParaRPr lang="de-DE"/>
          </a:p>
        </p:txBody>
      </p:sp>
      <p:sp>
        <p:nvSpPr>
          <p:cNvPr id="5" name="Fußzeilenplatzhalter 4">
            <a:extLst>
              <a:ext uri="{FF2B5EF4-FFF2-40B4-BE49-F238E27FC236}">
                <a16:creationId xmlns:a16="http://schemas.microsoft.com/office/drawing/2014/main" id="{7B1ED47B-1731-3480-D95E-13662C54590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6BC7F3-661F-CA75-FF59-0D5287AD6F8A}"/>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29165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66FFD03-A5D2-4C2A-6C2C-E11B73D0CD6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5FAC5ED-C331-25E4-6938-D7C65F18228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F3763A-79B9-D89A-93CE-B5C1AD801A2F}"/>
              </a:ext>
            </a:extLst>
          </p:cNvPr>
          <p:cNvSpPr>
            <a:spLocks noGrp="1"/>
          </p:cNvSpPr>
          <p:nvPr>
            <p:ph type="dt" sz="half" idx="10"/>
          </p:nvPr>
        </p:nvSpPr>
        <p:spPr/>
        <p:txBody>
          <a:bodyPr/>
          <a:lstStyle/>
          <a:p>
            <a:fld id="{A75CAD86-82ED-0344-AD94-DBC2B528BFF9}" type="datetime1">
              <a:rPr lang="de-CH" smtClean="0"/>
              <a:t>15.08.25</a:t>
            </a:fld>
            <a:endParaRPr lang="de-DE"/>
          </a:p>
        </p:txBody>
      </p:sp>
      <p:sp>
        <p:nvSpPr>
          <p:cNvPr id="5" name="Fußzeilenplatzhalter 4">
            <a:extLst>
              <a:ext uri="{FF2B5EF4-FFF2-40B4-BE49-F238E27FC236}">
                <a16:creationId xmlns:a16="http://schemas.microsoft.com/office/drawing/2014/main" id="{544A47CA-A1EC-3E89-8729-F72FFCB067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E91D97-7977-042B-14ED-3817BF975761}"/>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107415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AD108-8994-1434-D86E-C9C60E89115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01A40BE-4E70-F0F3-67F2-62C01731F8B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0B5A3C8-2821-7760-3CA7-28A9CCF4EE15}"/>
              </a:ext>
            </a:extLst>
          </p:cNvPr>
          <p:cNvSpPr>
            <a:spLocks noGrp="1"/>
          </p:cNvSpPr>
          <p:nvPr>
            <p:ph type="dt" sz="half" idx="10"/>
          </p:nvPr>
        </p:nvSpPr>
        <p:spPr/>
        <p:txBody>
          <a:bodyPr/>
          <a:lstStyle/>
          <a:p>
            <a:fld id="{97DEC0D4-0330-114F-A47E-E97A8798EEFB}" type="datetime1">
              <a:rPr lang="de-CH" smtClean="0"/>
              <a:t>15.08.25</a:t>
            </a:fld>
            <a:endParaRPr lang="de-DE"/>
          </a:p>
        </p:txBody>
      </p:sp>
      <p:sp>
        <p:nvSpPr>
          <p:cNvPr id="5" name="Fußzeilenplatzhalter 4">
            <a:extLst>
              <a:ext uri="{FF2B5EF4-FFF2-40B4-BE49-F238E27FC236}">
                <a16:creationId xmlns:a16="http://schemas.microsoft.com/office/drawing/2014/main" id="{441AA169-910E-FE77-60E8-7F283B2772F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A4904B-A300-7BCD-2804-F2C2757F3B66}"/>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217159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A6523-51A7-1ED3-E4AB-A02B3B9F49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79CB609-AE71-1D2A-7774-8646D31589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2CB5A53-C848-86A6-25E1-5FD92800AB72}"/>
              </a:ext>
            </a:extLst>
          </p:cNvPr>
          <p:cNvSpPr>
            <a:spLocks noGrp="1"/>
          </p:cNvSpPr>
          <p:nvPr>
            <p:ph type="dt" sz="half" idx="10"/>
          </p:nvPr>
        </p:nvSpPr>
        <p:spPr/>
        <p:txBody>
          <a:bodyPr/>
          <a:lstStyle/>
          <a:p>
            <a:fld id="{03C636D9-BB0E-4B4D-ADA7-443C43F4F09B}" type="datetime1">
              <a:rPr lang="de-CH" smtClean="0"/>
              <a:t>15.08.25</a:t>
            </a:fld>
            <a:endParaRPr lang="de-DE"/>
          </a:p>
        </p:txBody>
      </p:sp>
      <p:sp>
        <p:nvSpPr>
          <p:cNvPr id="5" name="Fußzeilenplatzhalter 4">
            <a:extLst>
              <a:ext uri="{FF2B5EF4-FFF2-40B4-BE49-F238E27FC236}">
                <a16:creationId xmlns:a16="http://schemas.microsoft.com/office/drawing/2014/main" id="{250F292D-4959-6CE7-BC66-CB91515A19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3B9BBED-3566-0CD8-5B49-354DFC481863}"/>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340649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56D7A-0AB8-DCBD-12D3-9BE5851B8EF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5C62F90-C975-45A4-28F2-3EBF04237F8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C9B4121-A5A9-AAE7-FCE4-52D3A035D5F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10936A0-35FF-B13A-74E5-9F988FD0C7F0}"/>
              </a:ext>
            </a:extLst>
          </p:cNvPr>
          <p:cNvSpPr>
            <a:spLocks noGrp="1"/>
          </p:cNvSpPr>
          <p:nvPr>
            <p:ph type="dt" sz="half" idx="10"/>
          </p:nvPr>
        </p:nvSpPr>
        <p:spPr/>
        <p:txBody>
          <a:bodyPr/>
          <a:lstStyle/>
          <a:p>
            <a:fld id="{000340D2-0124-254E-B1E2-F4A7C208E0BB}" type="datetime1">
              <a:rPr lang="de-CH" smtClean="0"/>
              <a:t>15.08.25</a:t>
            </a:fld>
            <a:endParaRPr lang="de-DE"/>
          </a:p>
        </p:txBody>
      </p:sp>
      <p:sp>
        <p:nvSpPr>
          <p:cNvPr id="6" name="Fußzeilenplatzhalter 5">
            <a:extLst>
              <a:ext uri="{FF2B5EF4-FFF2-40B4-BE49-F238E27FC236}">
                <a16:creationId xmlns:a16="http://schemas.microsoft.com/office/drawing/2014/main" id="{99250A65-5D2A-A391-DBC0-AC5EFCE285A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9FFDC28-72C0-CB75-FE9F-436AAAC95800}"/>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195278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31C28-6A81-4F16-4650-F48451CD867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A4ECB3C-258A-192A-605D-C0B60765C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84CC50B-2427-8DB3-858D-7316F361EBC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BD211A0-07F2-F521-8F81-32FD720591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CC08E52-DFC1-6A1B-2A6B-9BD348B25E1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D83B2C7-EDBD-1464-D236-D6C7E381D842}"/>
              </a:ext>
            </a:extLst>
          </p:cNvPr>
          <p:cNvSpPr>
            <a:spLocks noGrp="1"/>
          </p:cNvSpPr>
          <p:nvPr>
            <p:ph type="dt" sz="half" idx="10"/>
          </p:nvPr>
        </p:nvSpPr>
        <p:spPr/>
        <p:txBody>
          <a:bodyPr/>
          <a:lstStyle/>
          <a:p>
            <a:fld id="{FA371192-EE81-0E4C-A5ED-0822E0758AC6}" type="datetime1">
              <a:rPr lang="de-CH" smtClean="0"/>
              <a:t>15.08.25</a:t>
            </a:fld>
            <a:endParaRPr lang="de-DE"/>
          </a:p>
        </p:txBody>
      </p:sp>
      <p:sp>
        <p:nvSpPr>
          <p:cNvPr id="8" name="Fußzeilenplatzhalter 7">
            <a:extLst>
              <a:ext uri="{FF2B5EF4-FFF2-40B4-BE49-F238E27FC236}">
                <a16:creationId xmlns:a16="http://schemas.microsoft.com/office/drawing/2014/main" id="{714B2069-8B7B-DF51-08E5-4233C567B39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0D1A876-ABCD-0432-01D6-A88E2339794E}"/>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219836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9C1FA-9FDD-2744-7874-F1F9ABA6DD1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F7BDC9A-7803-A538-EFD8-D273C5992892}"/>
              </a:ext>
            </a:extLst>
          </p:cNvPr>
          <p:cNvSpPr>
            <a:spLocks noGrp="1"/>
          </p:cNvSpPr>
          <p:nvPr>
            <p:ph type="dt" sz="half" idx="10"/>
          </p:nvPr>
        </p:nvSpPr>
        <p:spPr/>
        <p:txBody>
          <a:bodyPr/>
          <a:lstStyle/>
          <a:p>
            <a:fld id="{5631FEDD-F96E-0840-8654-95F87AE9CD21}" type="datetime1">
              <a:rPr lang="de-CH" smtClean="0"/>
              <a:t>15.08.25</a:t>
            </a:fld>
            <a:endParaRPr lang="de-DE"/>
          </a:p>
        </p:txBody>
      </p:sp>
      <p:sp>
        <p:nvSpPr>
          <p:cNvPr id="4" name="Fußzeilenplatzhalter 3">
            <a:extLst>
              <a:ext uri="{FF2B5EF4-FFF2-40B4-BE49-F238E27FC236}">
                <a16:creationId xmlns:a16="http://schemas.microsoft.com/office/drawing/2014/main" id="{22EF1F58-D810-5E41-1026-BFD1C59A3B7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12C8E40-E4E8-38CB-CC3B-35DC1187917E}"/>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56117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F53959D-1B59-7BEB-4B3C-A683C20C6FD0}"/>
              </a:ext>
            </a:extLst>
          </p:cNvPr>
          <p:cNvSpPr>
            <a:spLocks noGrp="1"/>
          </p:cNvSpPr>
          <p:nvPr>
            <p:ph type="dt" sz="half" idx="10"/>
          </p:nvPr>
        </p:nvSpPr>
        <p:spPr/>
        <p:txBody>
          <a:bodyPr/>
          <a:lstStyle/>
          <a:p>
            <a:fld id="{CAF3FE94-8F83-EE44-BFCF-C71DEE31A422}" type="datetime1">
              <a:rPr lang="de-CH" smtClean="0"/>
              <a:t>15.08.25</a:t>
            </a:fld>
            <a:endParaRPr lang="de-DE"/>
          </a:p>
        </p:txBody>
      </p:sp>
      <p:sp>
        <p:nvSpPr>
          <p:cNvPr id="3" name="Fußzeilenplatzhalter 2">
            <a:extLst>
              <a:ext uri="{FF2B5EF4-FFF2-40B4-BE49-F238E27FC236}">
                <a16:creationId xmlns:a16="http://schemas.microsoft.com/office/drawing/2014/main" id="{269FB8E7-C135-1280-04E7-4B135906464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AFB7857-3C18-51EC-5D66-12137BA4DCAF}"/>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6792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D9E64-D85E-63A6-FB39-13B7A26FEDF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E60A2C1-1ABF-63A1-EA64-553A46655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34EFF46-BF70-784E-4D33-BFE85F297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2B12E38-9858-02EB-1443-0AAB0846E70F}"/>
              </a:ext>
            </a:extLst>
          </p:cNvPr>
          <p:cNvSpPr>
            <a:spLocks noGrp="1"/>
          </p:cNvSpPr>
          <p:nvPr>
            <p:ph type="dt" sz="half" idx="10"/>
          </p:nvPr>
        </p:nvSpPr>
        <p:spPr/>
        <p:txBody>
          <a:bodyPr/>
          <a:lstStyle/>
          <a:p>
            <a:fld id="{3CA8AF50-A44B-C341-BB40-5EB222FB8F06}" type="datetime1">
              <a:rPr lang="de-CH" smtClean="0"/>
              <a:t>15.08.25</a:t>
            </a:fld>
            <a:endParaRPr lang="de-DE"/>
          </a:p>
        </p:txBody>
      </p:sp>
      <p:sp>
        <p:nvSpPr>
          <p:cNvPr id="6" name="Fußzeilenplatzhalter 5">
            <a:extLst>
              <a:ext uri="{FF2B5EF4-FFF2-40B4-BE49-F238E27FC236}">
                <a16:creationId xmlns:a16="http://schemas.microsoft.com/office/drawing/2014/main" id="{23BCB178-BD8B-2EAD-50E4-B6B0873EB66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728DCF9-8F94-185B-3ADC-5B40E52A33FB}"/>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266599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3049E-1616-6857-AA8D-7D8BE1B9E78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EC49B6C-FA07-C64A-49A7-5ADBE89EA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43C3A19-0899-C96F-FD5D-545589473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924A0E6-6D5F-3EF6-973C-95E1B8ABBAEB}"/>
              </a:ext>
            </a:extLst>
          </p:cNvPr>
          <p:cNvSpPr>
            <a:spLocks noGrp="1"/>
          </p:cNvSpPr>
          <p:nvPr>
            <p:ph type="dt" sz="half" idx="10"/>
          </p:nvPr>
        </p:nvSpPr>
        <p:spPr/>
        <p:txBody>
          <a:bodyPr/>
          <a:lstStyle/>
          <a:p>
            <a:fld id="{ACD4A7A4-9C7C-FC45-A8DC-489CD3524456}" type="datetime1">
              <a:rPr lang="de-CH" smtClean="0"/>
              <a:t>15.08.25</a:t>
            </a:fld>
            <a:endParaRPr lang="de-DE"/>
          </a:p>
        </p:txBody>
      </p:sp>
      <p:sp>
        <p:nvSpPr>
          <p:cNvPr id="6" name="Fußzeilenplatzhalter 5">
            <a:extLst>
              <a:ext uri="{FF2B5EF4-FFF2-40B4-BE49-F238E27FC236}">
                <a16:creationId xmlns:a16="http://schemas.microsoft.com/office/drawing/2014/main" id="{DEE4D72D-40E1-9A81-94E8-83944436B3C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8A6867-88A3-08E6-9D9B-C1580C2E4D80}"/>
              </a:ext>
            </a:extLst>
          </p:cNvPr>
          <p:cNvSpPr>
            <a:spLocks noGrp="1"/>
          </p:cNvSpPr>
          <p:nvPr>
            <p:ph type="sldNum" sz="quarter" idx="12"/>
          </p:nvPr>
        </p:nvSpPr>
        <p:spPr/>
        <p:txBody>
          <a:bodyPr/>
          <a:lstStyle/>
          <a:p>
            <a:fld id="{D1447943-77A3-944F-8F64-23AB5760C228}" type="slidenum">
              <a:rPr lang="de-DE" smtClean="0"/>
              <a:t>‹Nr.›</a:t>
            </a:fld>
            <a:endParaRPr lang="de-DE"/>
          </a:p>
        </p:txBody>
      </p:sp>
    </p:spTree>
    <p:extLst>
      <p:ext uri="{BB962C8B-B14F-4D97-AF65-F5344CB8AC3E}">
        <p14:creationId xmlns:p14="http://schemas.microsoft.com/office/powerpoint/2010/main" val="334551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770D68-8401-39E3-970F-635E5953D0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29E140F-810F-0BA5-C515-2CFDE6609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98C9D6-20F9-759B-AEFC-4BDD1D2F2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D2BE7E-C461-9943-BE49-805454DBB719}" type="datetime1">
              <a:rPr lang="de-CH" smtClean="0"/>
              <a:t>15.08.25</a:t>
            </a:fld>
            <a:endParaRPr lang="de-DE"/>
          </a:p>
        </p:txBody>
      </p:sp>
      <p:sp>
        <p:nvSpPr>
          <p:cNvPr id="5" name="Fußzeilenplatzhalter 4">
            <a:extLst>
              <a:ext uri="{FF2B5EF4-FFF2-40B4-BE49-F238E27FC236}">
                <a16:creationId xmlns:a16="http://schemas.microsoft.com/office/drawing/2014/main" id="{FD992F4A-12C8-460B-AF42-31105C3EC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6D5298FE-949B-83CE-AE8E-0A8D8B558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447943-77A3-944F-8F64-23AB5760C228}" type="slidenum">
              <a:rPr lang="de-DE" smtClean="0"/>
              <a:t>‹Nr.›</a:t>
            </a:fld>
            <a:endParaRPr lang="de-DE"/>
          </a:p>
        </p:txBody>
      </p:sp>
    </p:spTree>
    <p:extLst>
      <p:ext uri="{BB962C8B-B14F-4D97-AF65-F5344CB8AC3E}">
        <p14:creationId xmlns:p14="http://schemas.microsoft.com/office/powerpoint/2010/main" val="1177289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B1068A-B8A8-8891-FF7C-5BBD0E3EB7AA}"/>
              </a:ext>
            </a:extLst>
          </p:cNvPr>
          <p:cNvPicPr>
            <a:picLocks noChangeAspect="1"/>
          </p:cNvPicPr>
          <p:nvPr/>
        </p:nvPicPr>
        <p:blipFill>
          <a:blip r:embed="rId2"/>
          <a:stretch>
            <a:fillRect/>
          </a:stretch>
        </p:blipFill>
        <p:spPr>
          <a:xfrm>
            <a:off x="0" y="1"/>
            <a:ext cx="3403536" cy="1226820"/>
          </a:xfrm>
          <a:prstGeom prst="rect">
            <a:avLst/>
          </a:prstGeom>
        </p:spPr>
      </p:pic>
      <p:sp>
        <p:nvSpPr>
          <p:cNvPr id="3" name="Untertitel 2">
            <a:extLst>
              <a:ext uri="{FF2B5EF4-FFF2-40B4-BE49-F238E27FC236}">
                <a16:creationId xmlns:a16="http://schemas.microsoft.com/office/drawing/2014/main" id="{43381EF8-8ED1-D761-58A9-B802D51B802D}"/>
              </a:ext>
            </a:extLst>
          </p:cNvPr>
          <p:cNvSpPr>
            <a:spLocks noGrp="1"/>
          </p:cNvSpPr>
          <p:nvPr>
            <p:ph type="subTitle" idx="1"/>
          </p:nvPr>
        </p:nvSpPr>
        <p:spPr>
          <a:xfrm>
            <a:off x="1365955" y="2233643"/>
            <a:ext cx="9144000" cy="3117287"/>
          </a:xfrm>
        </p:spPr>
        <p:txBody>
          <a:bodyPr>
            <a:normAutofit lnSpcReduction="10000"/>
          </a:bodyPr>
          <a:lstStyle/>
          <a:p>
            <a:r>
              <a:rPr lang="de-DE" sz="6500" b="1" dirty="0"/>
              <a:t>Mitgliederbeiträge</a:t>
            </a:r>
          </a:p>
          <a:p>
            <a:endParaRPr lang="de-DE" sz="5400" dirty="0"/>
          </a:p>
          <a:p>
            <a:r>
              <a:rPr lang="de-DE" sz="4000" dirty="0"/>
              <a:t>Vorstandsitzung vom </a:t>
            </a:r>
          </a:p>
          <a:p>
            <a:r>
              <a:rPr lang="de-DE" sz="4000" dirty="0"/>
              <a:t>26. August 2025 </a:t>
            </a:r>
          </a:p>
          <a:p>
            <a:endParaRPr lang="de-DE" sz="1600" dirty="0"/>
          </a:p>
        </p:txBody>
      </p:sp>
      <p:grpSp>
        <p:nvGrpSpPr>
          <p:cNvPr id="19" name="Gruppieren 18">
            <a:extLst>
              <a:ext uri="{FF2B5EF4-FFF2-40B4-BE49-F238E27FC236}">
                <a16:creationId xmlns:a16="http://schemas.microsoft.com/office/drawing/2014/main" id="{AD2149A6-69DF-CD9A-EA15-CE304C121A54}"/>
              </a:ext>
            </a:extLst>
          </p:cNvPr>
          <p:cNvGrpSpPr/>
          <p:nvPr/>
        </p:nvGrpSpPr>
        <p:grpSpPr>
          <a:xfrm>
            <a:off x="10409381" y="641939"/>
            <a:ext cx="863601" cy="318649"/>
            <a:chOff x="10409381" y="641939"/>
            <a:chExt cx="863601" cy="318649"/>
          </a:xfrm>
        </p:grpSpPr>
        <p:sp>
          <p:nvSpPr>
            <p:cNvPr id="2" name="Textfeld 1">
              <a:extLst>
                <a:ext uri="{FF2B5EF4-FFF2-40B4-BE49-F238E27FC236}">
                  <a16:creationId xmlns:a16="http://schemas.microsoft.com/office/drawing/2014/main" id="{2DCC51CF-A5C2-0BFE-22DA-2ED2AE2F19A9}"/>
                </a:ext>
              </a:extLst>
            </p:cNvPr>
            <p:cNvSpPr txBox="1"/>
            <p:nvPr/>
          </p:nvSpPr>
          <p:spPr>
            <a:xfrm>
              <a:off x="10409381" y="678153"/>
              <a:ext cx="863601" cy="246221"/>
            </a:xfrm>
            <a:prstGeom prst="rect">
              <a:avLst/>
            </a:prstGeom>
            <a:noFill/>
          </p:spPr>
          <p:txBody>
            <a:bodyPr wrap="square" rtlCol="0">
              <a:spAutoFit/>
            </a:bodyPr>
            <a:lstStyle/>
            <a:p>
              <a:pPr algn="ctr"/>
              <a:r>
                <a:rPr lang="de-DE" sz="1000" b="1" dirty="0"/>
                <a:t>vertraulich</a:t>
              </a:r>
            </a:p>
          </p:txBody>
        </p:sp>
        <p:cxnSp>
          <p:nvCxnSpPr>
            <p:cNvPr id="7" name="Gerade Verbindung 6">
              <a:extLst>
                <a:ext uri="{FF2B5EF4-FFF2-40B4-BE49-F238E27FC236}">
                  <a16:creationId xmlns:a16="http://schemas.microsoft.com/office/drawing/2014/main" id="{8985E766-08E6-607B-50CB-D970623583DD}"/>
                </a:ext>
              </a:extLst>
            </p:cNvPr>
            <p:cNvCxnSpPr>
              <a:cxnSpLocks/>
            </p:cNvCxnSpPr>
            <p:nvPr/>
          </p:nvCxnSpPr>
          <p:spPr>
            <a:xfrm>
              <a:off x="10409381" y="960588"/>
              <a:ext cx="863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Gerade Verbindung 17">
              <a:extLst>
                <a:ext uri="{FF2B5EF4-FFF2-40B4-BE49-F238E27FC236}">
                  <a16:creationId xmlns:a16="http://schemas.microsoft.com/office/drawing/2014/main" id="{B8707A14-8DE4-B528-BD6B-C60BFBD6F260}"/>
                </a:ext>
              </a:extLst>
            </p:cNvPr>
            <p:cNvCxnSpPr>
              <a:cxnSpLocks/>
            </p:cNvCxnSpPr>
            <p:nvPr/>
          </p:nvCxnSpPr>
          <p:spPr>
            <a:xfrm>
              <a:off x="10409381" y="641939"/>
              <a:ext cx="863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8672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3AB0-3794-0F8B-40EF-117ACC08C2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A4EE41-FE18-6B82-1FCC-690EA726AF98}"/>
              </a:ext>
            </a:extLst>
          </p:cNvPr>
          <p:cNvSpPr>
            <a:spLocks noGrp="1"/>
          </p:cNvSpPr>
          <p:nvPr>
            <p:ph type="title"/>
          </p:nvPr>
        </p:nvSpPr>
        <p:spPr/>
        <p:txBody>
          <a:bodyPr/>
          <a:lstStyle/>
          <a:p>
            <a:r>
              <a:rPr lang="de-DE" dirty="0"/>
              <a:t>Mitgliederbeiträge Variante: Basis AuM </a:t>
            </a:r>
            <a:r>
              <a:rPr lang="de-DE" dirty="0" err="1"/>
              <a:t>only</a:t>
            </a:r>
            <a:r>
              <a:rPr lang="de-DE" dirty="0"/>
              <a:t> </a:t>
            </a:r>
          </a:p>
        </p:txBody>
      </p:sp>
      <p:sp>
        <p:nvSpPr>
          <p:cNvPr id="4" name="Foliennummernplatzhalter 3">
            <a:extLst>
              <a:ext uri="{FF2B5EF4-FFF2-40B4-BE49-F238E27FC236}">
                <a16:creationId xmlns:a16="http://schemas.microsoft.com/office/drawing/2014/main" id="{86DFE3AC-F613-A658-97E5-613E831F6E3A}"/>
              </a:ext>
            </a:extLst>
          </p:cNvPr>
          <p:cNvSpPr>
            <a:spLocks noGrp="1"/>
          </p:cNvSpPr>
          <p:nvPr>
            <p:ph type="sldNum" sz="quarter" idx="12"/>
          </p:nvPr>
        </p:nvSpPr>
        <p:spPr/>
        <p:txBody>
          <a:bodyPr/>
          <a:lstStyle/>
          <a:p>
            <a:fld id="{D1447943-77A3-944F-8F64-23AB5760C228}" type="slidenum">
              <a:rPr lang="de-DE" smtClean="0"/>
              <a:t>10</a:t>
            </a:fld>
            <a:endParaRPr lang="de-DE"/>
          </a:p>
        </p:txBody>
      </p:sp>
      <p:sp>
        <p:nvSpPr>
          <p:cNvPr id="10" name="Textfeld 9">
            <a:extLst>
              <a:ext uri="{FF2B5EF4-FFF2-40B4-BE49-F238E27FC236}">
                <a16:creationId xmlns:a16="http://schemas.microsoft.com/office/drawing/2014/main" id="{9DDBFF61-E8F4-340F-D072-B1A9DBF0BF8E}"/>
              </a:ext>
            </a:extLst>
          </p:cNvPr>
          <p:cNvSpPr txBox="1"/>
          <p:nvPr/>
        </p:nvSpPr>
        <p:spPr>
          <a:xfrm>
            <a:off x="8987775" y="2049136"/>
            <a:ext cx="2994018" cy="3139321"/>
          </a:xfrm>
          <a:prstGeom prst="rect">
            <a:avLst/>
          </a:prstGeom>
          <a:noFill/>
        </p:spPr>
        <p:txBody>
          <a:bodyPr wrap="square" rtlCol="0">
            <a:spAutoFit/>
          </a:bodyPr>
          <a:lstStyle/>
          <a:p>
            <a:pPr marL="285750" indent="-285750">
              <a:buFontTx/>
              <a:buChar char="-"/>
            </a:pPr>
            <a:r>
              <a:rPr lang="de-DE" sz="1200" dirty="0"/>
              <a:t>Mitglieder: 42</a:t>
            </a:r>
          </a:p>
          <a:p>
            <a:pPr marL="285750" indent="-285750">
              <a:buFontTx/>
              <a:buChar char="-"/>
            </a:pPr>
            <a:r>
              <a:rPr lang="de-DE" sz="1200" dirty="0"/>
              <a:t>AuM per 31.3.2025: 211.4 Mia.</a:t>
            </a:r>
          </a:p>
          <a:p>
            <a:pPr marL="285750" indent="-285750">
              <a:buFontTx/>
              <a:buChar char="-"/>
            </a:pPr>
            <a:r>
              <a:rPr lang="de-DE" sz="1200" dirty="0"/>
              <a:t>MB: CHF 720‘000 (Budget 2026)</a:t>
            </a:r>
          </a:p>
          <a:p>
            <a:pPr marL="285750" indent="-285750">
              <a:buFontTx/>
              <a:buChar char="-"/>
            </a:pPr>
            <a:endParaRPr lang="de-DE" sz="1200" dirty="0"/>
          </a:p>
          <a:p>
            <a:r>
              <a:rPr lang="de-DE" sz="1200" dirty="0"/>
              <a:t>Berechnung:</a:t>
            </a:r>
          </a:p>
          <a:p>
            <a:r>
              <a:rPr lang="de-DE" sz="1200" dirty="0"/>
              <a:t>Prozentualer Anteil an MB CHF 720‘000 </a:t>
            </a:r>
            <a:r>
              <a:rPr lang="de-DE" sz="1200" dirty="0" err="1"/>
              <a:t>gemäss</a:t>
            </a:r>
            <a:r>
              <a:rPr lang="de-DE" sz="1200" dirty="0"/>
              <a:t> AuM (z.B. UBS 1,2,3: AuM 15.63% vom totalen AuM: CHF 720‘000*15.63%= CHF 112‘512)</a:t>
            </a:r>
          </a:p>
          <a:p>
            <a:pPr marL="285750" indent="-285750">
              <a:buFontTx/>
              <a:buChar char="-"/>
            </a:pPr>
            <a:endParaRPr lang="de-DE" sz="1200" dirty="0"/>
          </a:p>
          <a:p>
            <a:r>
              <a:rPr lang="de-DE" sz="1200" dirty="0"/>
              <a:t>Pro: </a:t>
            </a:r>
          </a:p>
          <a:p>
            <a:r>
              <a:rPr lang="de-DE" sz="1200" dirty="0"/>
              <a:t>Berechnung einfach, transparent</a:t>
            </a:r>
          </a:p>
          <a:p>
            <a:r>
              <a:rPr lang="de-DE" sz="1200" dirty="0"/>
              <a:t>Cos: </a:t>
            </a:r>
          </a:p>
          <a:p>
            <a:r>
              <a:rPr lang="de-DE" sz="1200" dirty="0" err="1"/>
              <a:t>grosse</a:t>
            </a:r>
            <a:r>
              <a:rPr lang="de-DE" sz="1200" dirty="0"/>
              <a:t> Differenzen zu aktuellen Beiträgen,</a:t>
            </a:r>
          </a:p>
          <a:p>
            <a:r>
              <a:rPr lang="de-DE" sz="1200" dirty="0"/>
              <a:t>Berechnung abhängig von genauen </a:t>
            </a:r>
            <a:r>
              <a:rPr lang="de-DE" sz="1200" dirty="0" err="1"/>
              <a:t>AuM</a:t>
            </a:r>
            <a:endParaRPr lang="de-DE" sz="1200" dirty="0"/>
          </a:p>
          <a:p>
            <a:endParaRPr lang="de-DE" dirty="0"/>
          </a:p>
        </p:txBody>
      </p:sp>
      <p:pic>
        <p:nvPicPr>
          <p:cNvPr id="7" name="Grafik 6">
            <a:extLst>
              <a:ext uri="{FF2B5EF4-FFF2-40B4-BE49-F238E27FC236}">
                <a16:creationId xmlns:a16="http://schemas.microsoft.com/office/drawing/2014/main" id="{94625FED-A249-0470-7AE8-4D9469F05F52}"/>
              </a:ext>
            </a:extLst>
          </p:cNvPr>
          <p:cNvPicPr>
            <a:picLocks noChangeAspect="1"/>
          </p:cNvPicPr>
          <p:nvPr/>
        </p:nvPicPr>
        <p:blipFill>
          <a:blip r:embed="rId3"/>
          <a:stretch>
            <a:fillRect/>
          </a:stretch>
        </p:blipFill>
        <p:spPr>
          <a:xfrm>
            <a:off x="838200" y="1549210"/>
            <a:ext cx="7772400" cy="4499810"/>
          </a:xfrm>
          <a:prstGeom prst="rect">
            <a:avLst/>
          </a:prstGeom>
        </p:spPr>
      </p:pic>
    </p:spTree>
    <p:extLst>
      <p:ext uri="{BB962C8B-B14F-4D97-AF65-F5344CB8AC3E}">
        <p14:creationId xmlns:p14="http://schemas.microsoft.com/office/powerpoint/2010/main" val="259144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06748-7579-F5F4-E3A7-E37C701CCD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C99711-3424-6826-EFF2-C4C51CC19D21}"/>
              </a:ext>
            </a:extLst>
          </p:cNvPr>
          <p:cNvSpPr>
            <a:spLocks noGrp="1"/>
          </p:cNvSpPr>
          <p:nvPr>
            <p:ph type="title"/>
          </p:nvPr>
        </p:nvSpPr>
        <p:spPr>
          <a:xfrm>
            <a:off x="838200" y="839262"/>
            <a:ext cx="10845800" cy="1325563"/>
          </a:xfrm>
        </p:spPr>
        <p:txBody>
          <a:bodyPr>
            <a:noAutofit/>
          </a:bodyPr>
          <a:lstStyle/>
          <a:p>
            <a:r>
              <a:rPr lang="de-DE" sz="5400" b="1" dirty="0"/>
              <a:t>Weitere Berechnungsmodelle</a:t>
            </a:r>
          </a:p>
        </p:txBody>
      </p:sp>
      <p:sp>
        <p:nvSpPr>
          <p:cNvPr id="4" name="Foliennummernplatzhalter 3">
            <a:extLst>
              <a:ext uri="{FF2B5EF4-FFF2-40B4-BE49-F238E27FC236}">
                <a16:creationId xmlns:a16="http://schemas.microsoft.com/office/drawing/2014/main" id="{DFD653D7-83BE-CF4B-8DA6-C4D9238D8F9A}"/>
              </a:ext>
            </a:extLst>
          </p:cNvPr>
          <p:cNvSpPr>
            <a:spLocks noGrp="1"/>
          </p:cNvSpPr>
          <p:nvPr>
            <p:ph type="sldNum" sz="quarter" idx="12"/>
          </p:nvPr>
        </p:nvSpPr>
        <p:spPr/>
        <p:txBody>
          <a:bodyPr/>
          <a:lstStyle/>
          <a:p>
            <a:fld id="{D1447943-77A3-944F-8F64-23AB5760C228}" type="slidenum">
              <a:rPr lang="de-DE" smtClean="0"/>
              <a:t>11</a:t>
            </a:fld>
            <a:endParaRPr lang="de-DE"/>
          </a:p>
        </p:txBody>
      </p:sp>
    </p:spTree>
    <p:extLst>
      <p:ext uri="{BB962C8B-B14F-4D97-AF65-F5344CB8AC3E}">
        <p14:creationId xmlns:p14="http://schemas.microsoft.com/office/powerpoint/2010/main" val="112785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CC487-3B27-4FE9-F755-3BE5BECEDD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F361F7-70AC-8267-3812-08AFBA641BC8}"/>
              </a:ext>
            </a:extLst>
          </p:cNvPr>
          <p:cNvSpPr>
            <a:spLocks noGrp="1"/>
          </p:cNvSpPr>
          <p:nvPr>
            <p:ph type="title"/>
          </p:nvPr>
        </p:nvSpPr>
        <p:spPr>
          <a:xfrm>
            <a:off x="612648" y="548640"/>
            <a:ext cx="10945037" cy="1133856"/>
          </a:xfrm>
        </p:spPr>
        <p:txBody>
          <a:bodyPr anchor="t">
            <a:normAutofit/>
          </a:bodyPr>
          <a:lstStyle/>
          <a:p>
            <a:r>
              <a:rPr lang="de-DE" dirty="0"/>
              <a:t>Mitgliederbeiträge bei Partnerverbänden</a:t>
            </a:r>
          </a:p>
        </p:txBody>
      </p:sp>
      <p:sp>
        <p:nvSpPr>
          <p:cNvPr id="3" name="Foliennummernplatzhalter 2">
            <a:extLst>
              <a:ext uri="{FF2B5EF4-FFF2-40B4-BE49-F238E27FC236}">
                <a16:creationId xmlns:a16="http://schemas.microsoft.com/office/drawing/2014/main" id="{4BCB2AF5-B585-8B4B-B544-13CB86F24E3C}"/>
              </a:ext>
            </a:extLst>
          </p:cNvPr>
          <p:cNvSpPr>
            <a:spLocks noGrp="1"/>
          </p:cNvSpPr>
          <p:nvPr>
            <p:ph type="sldNum" sz="quarter" idx="12"/>
          </p:nvPr>
        </p:nvSpPr>
        <p:spPr>
          <a:xfrm>
            <a:off x="11632162" y="6453002"/>
            <a:ext cx="429207" cy="365125"/>
          </a:xfrm>
        </p:spPr>
        <p:txBody>
          <a:bodyPr>
            <a:normAutofit/>
          </a:bodyPr>
          <a:lstStyle/>
          <a:p>
            <a:pPr>
              <a:spcAft>
                <a:spcPts val="600"/>
              </a:spcAft>
            </a:pPr>
            <a:fld id="{D1447943-77A3-944F-8F64-23AB5760C228}" type="slidenum">
              <a:rPr lang="de-DE" smtClean="0"/>
              <a:pPr>
                <a:spcAft>
                  <a:spcPts val="600"/>
                </a:spcAft>
              </a:pPr>
              <a:t>12</a:t>
            </a:fld>
            <a:endParaRPr lang="de-DE"/>
          </a:p>
        </p:txBody>
      </p:sp>
      <p:graphicFrame>
        <p:nvGraphicFramePr>
          <p:cNvPr id="18" name="Inhaltsplatzhalter 17">
            <a:extLst>
              <a:ext uri="{FF2B5EF4-FFF2-40B4-BE49-F238E27FC236}">
                <a16:creationId xmlns:a16="http://schemas.microsoft.com/office/drawing/2014/main" id="{130B9941-7CC7-9A2C-A7A7-8CA28994195D}"/>
              </a:ext>
            </a:extLst>
          </p:cNvPr>
          <p:cNvGraphicFramePr>
            <a:graphicFrameLocks noGrp="1"/>
          </p:cNvGraphicFramePr>
          <p:nvPr>
            <p:ph idx="1"/>
            <p:extLst>
              <p:ext uri="{D42A27DB-BD31-4B8C-83A1-F6EECF244321}">
                <p14:modId xmlns:p14="http://schemas.microsoft.com/office/powerpoint/2010/main" val="3826489577"/>
              </p:ext>
            </p:extLst>
          </p:nvPr>
        </p:nvGraphicFramePr>
        <p:xfrm>
          <a:off x="612648" y="2072325"/>
          <a:ext cx="10348864" cy="2932038"/>
        </p:xfrm>
        <a:graphic>
          <a:graphicData uri="http://schemas.openxmlformats.org/drawingml/2006/table">
            <a:tbl>
              <a:tblPr>
                <a:tableStyleId>{69012ECD-51FC-41F1-AA8D-1B2483CD663E}</a:tableStyleId>
              </a:tblPr>
              <a:tblGrid>
                <a:gridCol w="3296007">
                  <a:extLst>
                    <a:ext uri="{9D8B030D-6E8A-4147-A177-3AD203B41FA5}">
                      <a16:colId xmlns:a16="http://schemas.microsoft.com/office/drawing/2014/main" val="2351434385"/>
                    </a:ext>
                  </a:extLst>
                </a:gridCol>
                <a:gridCol w="415445">
                  <a:extLst>
                    <a:ext uri="{9D8B030D-6E8A-4147-A177-3AD203B41FA5}">
                      <a16:colId xmlns:a16="http://schemas.microsoft.com/office/drawing/2014/main" val="1924051561"/>
                    </a:ext>
                  </a:extLst>
                </a:gridCol>
                <a:gridCol w="448294">
                  <a:extLst>
                    <a:ext uri="{9D8B030D-6E8A-4147-A177-3AD203B41FA5}">
                      <a16:colId xmlns:a16="http://schemas.microsoft.com/office/drawing/2014/main" val="438870991"/>
                    </a:ext>
                  </a:extLst>
                </a:gridCol>
                <a:gridCol w="2435870">
                  <a:extLst>
                    <a:ext uri="{9D8B030D-6E8A-4147-A177-3AD203B41FA5}">
                      <a16:colId xmlns:a16="http://schemas.microsoft.com/office/drawing/2014/main" val="1234359664"/>
                    </a:ext>
                  </a:extLst>
                </a:gridCol>
                <a:gridCol w="945145">
                  <a:extLst>
                    <a:ext uri="{9D8B030D-6E8A-4147-A177-3AD203B41FA5}">
                      <a16:colId xmlns:a16="http://schemas.microsoft.com/office/drawing/2014/main" val="3408393073"/>
                    </a:ext>
                  </a:extLst>
                </a:gridCol>
                <a:gridCol w="1319058">
                  <a:extLst>
                    <a:ext uri="{9D8B030D-6E8A-4147-A177-3AD203B41FA5}">
                      <a16:colId xmlns:a16="http://schemas.microsoft.com/office/drawing/2014/main" val="2105171462"/>
                    </a:ext>
                  </a:extLst>
                </a:gridCol>
                <a:gridCol w="1489045">
                  <a:extLst>
                    <a:ext uri="{9D8B030D-6E8A-4147-A177-3AD203B41FA5}">
                      <a16:colId xmlns:a16="http://schemas.microsoft.com/office/drawing/2014/main" val="3139634464"/>
                    </a:ext>
                  </a:extLst>
                </a:gridCol>
              </a:tblGrid>
              <a:tr h="109459">
                <a:tc>
                  <a:txBody>
                    <a:bodyPr/>
                    <a:lstStyle/>
                    <a:p>
                      <a:pPr algn="l" fontAlgn="b"/>
                      <a:r>
                        <a:rPr lang="de-CH" sz="1200" b="1" u="none" strike="noStrike" dirty="0">
                          <a:effectLst/>
                        </a:rPr>
                        <a:t> Verband</a:t>
                      </a:r>
                      <a:endParaRPr lang="de-CH" sz="12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de-CH" sz="12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1"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de-CH" sz="1200" b="1" u="none" strike="noStrike" dirty="0">
                          <a:effectLst/>
                        </a:rPr>
                        <a:t>Berechnungsgrundlage </a:t>
                      </a:r>
                      <a:endParaRPr lang="de-CH" sz="12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de-DE"/>
                    </a:p>
                  </a:txBody>
                  <a:tcPr/>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CH" sz="1200" u="none" strike="noStrike" dirty="0">
                          <a:effectLst/>
                        </a:rPr>
                        <a:t> </a:t>
                      </a:r>
                      <a:r>
                        <a:rPr lang="de-CH" sz="1200" b="1" u="none" strike="noStrike" dirty="0">
                          <a:effectLst/>
                        </a:rPr>
                        <a:t>in CHF p.a.  </a:t>
                      </a:r>
                      <a:endParaRPr lang="de-CH"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1934212"/>
                  </a:ext>
                </a:extLst>
              </a:tr>
              <a:tr h="185859">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de-CH"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34354826"/>
                  </a:ext>
                </a:extLst>
              </a:tr>
              <a:tr h="165129">
                <a:tc gridSpan="2">
                  <a:txBody>
                    <a:bodyPr/>
                    <a:lstStyle/>
                    <a:p>
                      <a:pPr algn="l" fontAlgn="b"/>
                      <a:r>
                        <a:rPr lang="de-CH" sz="1200" b="1" u="none" strike="noStrike" dirty="0">
                          <a:effectLst/>
                        </a:rPr>
                        <a:t> AMAS</a:t>
                      </a:r>
                      <a:endParaRPr lang="de-CH" sz="12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de-DE"/>
                    </a:p>
                  </a:txBody>
                  <a:tcPr/>
                </a:tc>
                <a:tc>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mn-lt"/>
                          <a:ea typeface="+mn-ea"/>
                          <a:cs typeface="+mn-cs"/>
                        </a:rPr>
                        <a:t>Passive Mitgliedschaft: Fix  </a:t>
                      </a:r>
                      <a:endParaRPr lang="de-CH" sz="12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de-DE"/>
                    </a:p>
                  </a:txBody>
                  <a:tcPr/>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CH" sz="1200" b="0" i="0" u="none" strike="noStrike" dirty="0">
                          <a:solidFill>
                            <a:srgbClr val="000000"/>
                          </a:solidFill>
                          <a:effectLst/>
                          <a:latin typeface="Calibri" panose="020F0502020204030204" pitchFamily="34" charset="0"/>
                        </a:rPr>
                        <a:t>10’000</a:t>
                      </a:r>
                    </a:p>
                  </a:txBody>
                  <a:tcPr marL="0" marR="0" marT="0" marB="0" anchor="b"/>
                </a:tc>
                <a:extLst>
                  <a:ext uri="{0D108BD9-81ED-4DB2-BD59-A6C34878D82A}">
                    <a16:rowId xmlns:a16="http://schemas.microsoft.com/office/drawing/2014/main" val="1805841715"/>
                  </a:ext>
                </a:extLst>
              </a:tr>
              <a:tr h="165129">
                <a:tc>
                  <a:txBody>
                    <a:bodyPr/>
                    <a:lstStyle/>
                    <a:p>
                      <a:pPr algn="l" fontAlgn="b"/>
                      <a:r>
                        <a:rPr lang="de-CH" sz="1200" b="0" i="0" u="none" strike="noStrike" dirty="0">
                          <a:solidFill>
                            <a:srgbClr val="000000"/>
                          </a:solidFill>
                          <a:effectLst/>
                          <a:latin typeface="Calibri" panose="020F0502020204030204" pitchFamily="34" charset="0"/>
                        </a:rPr>
                        <a:t> 180 Mitglieder</a:t>
                      </a: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rPr>
                        <a:t>Aktive Mitgliedschaft Verbände:  Fix</a:t>
                      </a:r>
                      <a:endParaRPr lang="de-CH" sz="12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de-DE"/>
                    </a:p>
                  </a:txBody>
                  <a:tcPr/>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de-CH" sz="1200" u="none" strike="noStrike" dirty="0">
                          <a:effectLst/>
                        </a:rPr>
                        <a:t>                80’000</a:t>
                      </a:r>
                      <a:endParaRPr lang="de-CH"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2632109"/>
                  </a:ext>
                </a:extLst>
              </a:tr>
              <a:tr h="317906">
                <a:tc>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de-CH" sz="1200" b="0" i="0" u="none" strike="noStrike" dirty="0">
                          <a:solidFill>
                            <a:srgbClr val="000000"/>
                          </a:solidFill>
                          <a:effectLst/>
                          <a:latin typeface="Calibri" panose="020F0502020204030204" pitchFamily="34" charset="0"/>
                        </a:rPr>
                        <a:t> </a:t>
                      </a:r>
                    </a:p>
                  </a:txBody>
                  <a:tcPr marL="0" marR="0" marT="0" marB="0" anchor="b"/>
                </a:tc>
                <a:tc gridSpan="2">
                  <a:txBody>
                    <a:bodyPr/>
                    <a:lstStyle/>
                    <a:p>
                      <a:pPr algn="l" fontAlgn="b"/>
                      <a:r>
                        <a:rPr lang="de-CH" sz="1200" b="0" i="0" u="none" strike="noStrike" dirty="0">
                          <a:solidFill>
                            <a:srgbClr val="000000"/>
                          </a:solidFill>
                          <a:effectLst/>
                          <a:latin typeface="Calibri" panose="020F0502020204030204" pitchFamily="34" charset="0"/>
                        </a:rPr>
                        <a:t>Aktive Mitgliedschaft: Fix CHF 10’000 ,  CHF 175 pro CHF 100 Mio.</a:t>
                      </a:r>
                    </a:p>
                  </a:txBody>
                  <a:tcPr marL="0" marR="0" marT="0" marB="0" anchor="b"/>
                </a:tc>
                <a:tc hMerge="1">
                  <a:txBody>
                    <a:bodyPr/>
                    <a:lstStyle/>
                    <a:p>
                      <a:endParaRPr lang="de-DE"/>
                    </a:p>
                  </a:txBody>
                  <a:tcPr/>
                </a:tc>
                <a:tc>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de-CH" sz="1200" u="none" strike="noStrike" dirty="0">
                          <a:effectLst/>
                        </a:rPr>
                        <a:t>10’000 + Var. Teil                   </a:t>
                      </a:r>
                      <a:endParaRPr lang="de-CH"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3964305"/>
                  </a:ext>
                </a:extLst>
              </a:tr>
              <a:tr h="165129">
                <a:tc>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gridSpan="3">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de-DE"/>
                    </a:p>
                  </a:txBody>
                  <a:tcPr/>
                </a:tc>
                <a:tc hMerge="1">
                  <a:txBody>
                    <a:bodyPr/>
                    <a:lstStyle/>
                    <a:p>
                      <a:endParaRPr lang="de-DE"/>
                    </a:p>
                  </a:txBody>
                  <a:tcPr/>
                </a:tc>
                <a:tc>
                  <a:txBody>
                    <a:bodyPr/>
                    <a:lstStyle/>
                    <a:p>
                      <a:pPr algn="r" fontAlgn="b"/>
                      <a:endParaRPr lang="de-CH"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2361825"/>
                  </a:ext>
                </a:extLst>
              </a:tr>
              <a:tr h="165129">
                <a:tc>
                  <a:txBody>
                    <a:bodyPr/>
                    <a:lstStyle/>
                    <a:p>
                      <a:pPr algn="l" fontAlgn="b"/>
                      <a:r>
                        <a:rPr lang="de-CH" sz="1200" b="1" u="none" strike="noStrike" dirty="0">
                          <a:effectLst/>
                        </a:rPr>
                        <a:t> </a:t>
                      </a:r>
                    </a:p>
                    <a:p>
                      <a:pPr algn="l" fontAlgn="b"/>
                      <a:r>
                        <a:rPr lang="de-CH" sz="1200" b="1" u="none" strike="noStrike" dirty="0">
                          <a:effectLst/>
                        </a:rPr>
                        <a:t>ASIP</a:t>
                      </a:r>
                      <a:endParaRPr lang="de-CH" sz="12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de-CH" sz="1200" u="none" strike="noStrike">
                          <a:effectLst/>
                        </a:rPr>
                        <a:t>Anzahl Versicherte:</a:t>
                      </a:r>
                      <a:endParaRPr lang="de-CH" sz="1200" b="0" i="0" u="none" strike="noStrike">
                        <a:solidFill>
                          <a:srgbClr val="000000"/>
                        </a:solidFill>
                        <a:effectLst/>
                        <a:latin typeface="Calibri" panose="020F0502020204030204" pitchFamily="34" charset="0"/>
                      </a:endParaRPr>
                    </a:p>
                  </a:txBody>
                  <a:tcPr marL="0" marR="0" marT="0" marB="0" anchor="b"/>
                </a:tc>
                <a:tc hMerge="1">
                  <a:txBody>
                    <a:bodyPr/>
                    <a:lstStyle/>
                    <a:p>
                      <a:endParaRPr lang="de-DE"/>
                    </a:p>
                  </a:txBody>
                  <a:tcPr/>
                </a:tc>
                <a:tc>
                  <a:txBody>
                    <a:bodyPr/>
                    <a:lstStyle/>
                    <a:p>
                      <a:pPr algn="r"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de-CH"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3957248"/>
                  </a:ext>
                </a:extLst>
              </a:tr>
              <a:tr h="165129">
                <a:tc gridSpan="2">
                  <a:txBody>
                    <a:bodyPr/>
                    <a:lstStyle/>
                    <a:p>
                      <a:pPr algn="l" fontAlgn="b"/>
                      <a:r>
                        <a:rPr lang="de-CH" sz="1200" u="none" strike="noStrike">
                          <a:effectLst/>
                        </a:rPr>
                        <a:t>&gt;900 Mitglieder</a:t>
                      </a:r>
                      <a:endParaRPr lang="de-CH" sz="1200" b="0" i="0" u="none" strike="noStrike">
                        <a:solidFill>
                          <a:srgbClr val="000000"/>
                        </a:solidFill>
                        <a:effectLst/>
                        <a:latin typeface="Calibri" panose="020F0502020204030204" pitchFamily="34" charset="0"/>
                      </a:endParaRPr>
                    </a:p>
                  </a:txBody>
                  <a:tcPr marL="0" marR="0" marT="0" marB="0" anchor="b"/>
                </a:tc>
                <a:tc hMerge="1">
                  <a:txBody>
                    <a:bodyPr/>
                    <a:lstStyle/>
                    <a:p>
                      <a:endParaRPr lang="de-DE"/>
                    </a:p>
                  </a:txBody>
                  <a:tcPr/>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de-CH" sz="1200" u="none" strike="noStrike">
                          <a:effectLst/>
                        </a:rPr>
                        <a:t>Einzelmitglieder: </a:t>
                      </a:r>
                      <a:endParaRPr lang="de-CH" sz="1200" b="0" i="0" u="none" strike="noStrike">
                        <a:solidFill>
                          <a:srgbClr val="000000"/>
                        </a:solidFill>
                        <a:effectLst/>
                        <a:latin typeface="Calibri" panose="020F0502020204030204" pitchFamily="34" charset="0"/>
                      </a:endParaRPr>
                    </a:p>
                  </a:txBody>
                  <a:tcPr marL="0" marR="0" marT="0" marB="0" anchor="b"/>
                </a:tc>
                <a:tc hMerge="1">
                  <a:txBody>
                    <a:bodyPr/>
                    <a:lstStyle/>
                    <a:p>
                      <a:endParaRPr lang="de-DE"/>
                    </a:p>
                  </a:txBody>
                  <a:tcPr/>
                </a:tc>
                <a:tc>
                  <a:txBody>
                    <a:bodyPr/>
                    <a:lstStyle/>
                    <a:p>
                      <a:pPr marL="0" indent="0" algn="r" fontAlgn="b">
                        <a:tabLst>
                          <a:tab pos="1638300" algn="l"/>
                        </a:tabLst>
                      </a:pPr>
                      <a:r>
                        <a:rPr lang="de-CH" sz="1200" u="none" strike="noStrike" dirty="0">
                          <a:effectLst/>
                        </a:rPr>
                        <a:t>       </a:t>
                      </a:r>
                      <a:endParaRPr lang="de-CH"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de-CH" sz="1200" u="none" strike="noStrike" dirty="0">
                          <a:effectLst/>
                        </a:rPr>
                        <a:t>           max.     500 </a:t>
                      </a:r>
                      <a:endParaRPr lang="de-CH"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5411324"/>
                  </a:ext>
                </a:extLst>
              </a:tr>
              <a:tr h="165129">
                <a:tc gridSpan="2">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de-DE"/>
                    </a:p>
                  </a:txBody>
                  <a:tcPr/>
                </a:tc>
                <a:tc>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gridSpan="2">
                  <a:txBody>
                    <a:bodyPr/>
                    <a:lstStyle/>
                    <a:p>
                      <a:pPr algn="l" fontAlgn="b"/>
                      <a:r>
                        <a:rPr lang="de-CH" sz="1200" u="none" strike="noStrike" dirty="0">
                          <a:effectLst/>
                        </a:rPr>
                        <a:t>Kollektivmitglieder: </a:t>
                      </a:r>
                      <a:endParaRPr lang="de-CH" sz="12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de-DE"/>
                    </a:p>
                  </a:txBody>
                  <a:tcPr/>
                </a:tc>
                <a:tc>
                  <a:txBody>
                    <a:bodyPr/>
                    <a:lstStyle/>
                    <a:p>
                      <a:pPr algn="r" fontAlgn="b"/>
                      <a:endParaRPr lang="de-CH"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de-CH" sz="1200" u="none" strike="noStrike" dirty="0">
                          <a:effectLst/>
                        </a:rPr>
                        <a:t>           max. 8’000 </a:t>
                      </a:r>
                      <a:endParaRPr lang="de-CH"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8368702"/>
                  </a:ext>
                </a:extLst>
              </a:tr>
              <a:tr h="295611">
                <a:tc>
                  <a:txBody>
                    <a:bodyPr/>
                    <a:lstStyle/>
                    <a:p>
                      <a:pPr algn="l" fontAlgn="b"/>
                      <a:endParaRPr lang="de-CH" sz="1200" b="1" i="0" u="none" strike="noStrike" dirty="0">
                        <a:solidFill>
                          <a:srgbClr val="000000"/>
                        </a:solidFill>
                        <a:effectLst/>
                        <a:latin typeface="Calibri" panose="020F0502020204030204" pitchFamily="34" charset="0"/>
                      </a:endParaRPr>
                    </a:p>
                    <a:p>
                      <a:pPr algn="l" fontAlgn="b"/>
                      <a:endParaRPr lang="de-CH" sz="1200" b="1" i="0" u="none" strike="noStrike" dirty="0">
                        <a:solidFill>
                          <a:srgbClr val="000000"/>
                        </a:solidFill>
                        <a:effectLst/>
                        <a:latin typeface="Calibri" panose="020F0502020204030204" pitchFamily="34" charset="0"/>
                      </a:endParaRPr>
                    </a:p>
                    <a:p>
                      <a:pPr algn="l" fontAlgn="b"/>
                      <a:r>
                        <a:rPr lang="de-CH" sz="1200" b="1" i="0" u="none" strike="noStrike" dirty="0">
                          <a:solidFill>
                            <a:srgbClr val="000000"/>
                          </a:solidFill>
                          <a:effectLst/>
                          <a:latin typeface="Calibri" panose="020F0502020204030204" pitchFamily="34" charset="0"/>
                        </a:rPr>
                        <a:t>SSPA (Swiss Structured Products </a:t>
                      </a:r>
                      <a:r>
                        <a:rPr lang="de-CH" sz="1200" b="1" i="0" u="none" strike="noStrike" dirty="0" err="1">
                          <a:solidFill>
                            <a:srgbClr val="000000"/>
                          </a:solidFill>
                          <a:effectLst/>
                          <a:latin typeface="Calibri" panose="020F0502020204030204" pitchFamily="34" charset="0"/>
                        </a:rPr>
                        <a:t>Association</a:t>
                      </a:r>
                      <a:r>
                        <a:rPr lang="de-CH" sz="1200" b="1" i="0" u="none" strike="noStrike" dirty="0">
                          <a:solidFill>
                            <a:srgbClr val="000000"/>
                          </a:solidFill>
                          <a:effectLst/>
                          <a:latin typeface="Calibri" panose="020F0502020204030204" pitchFamily="34" charset="0"/>
                        </a:rPr>
                        <a:t>)</a:t>
                      </a:r>
                    </a:p>
                    <a:p>
                      <a:pPr algn="l" fontAlgn="b"/>
                      <a:r>
                        <a:rPr lang="de-CH" sz="1200" b="0" i="0" u="none" strike="noStrike" dirty="0">
                          <a:solidFill>
                            <a:srgbClr val="000000"/>
                          </a:solidFill>
                          <a:effectLst/>
                          <a:latin typeface="Calibri" panose="020F0502020204030204" pitchFamily="34" charset="0"/>
                        </a:rPr>
                        <a:t>53 Mitglieder</a:t>
                      </a: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dirty="0">
                        <a:solidFill>
                          <a:srgbClr val="000000"/>
                        </a:solidFill>
                        <a:effectLst/>
                        <a:latin typeface="Calibri" panose="020F0502020204030204" pitchFamily="34" charset="0"/>
                      </a:endParaRPr>
                    </a:p>
                    <a:p>
                      <a:pPr algn="l" fontAlgn="b"/>
                      <a:r>
                        <a:rPr lang="de-CH" sz="1200" b="0" i="0" u="none" strike="noStrike" dirty="0">
                          <a:solidFill>
                            <a:srgbClr val="000000"/>
                          </a:solidFill>
                          <a:effectLst/>
                          <a:latin typeface="Calibri" panose="020F0502020204030204" pitchFamily="34" charset="0"/>
                        </a:rPr>
                        <a:t>Total Beiträge (Angabe für 2019)</a:t>
                      </a:r>
                    </a:p>
                  </a:txBody>
                  <a:tcPr marL="0" marR="0" marT="0" marB="0" anchor="b"/>
                </a:tc>
                <a:tc>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de-CH" sz="1200" b="0" i="0" u="none" strike="noStrike" dirty="0">
                          <a:solidFill>
                            <a:srgbClr val="000000"/>
                          </a:solidFill>
                          <a:effectLst/>
                          <a:latin typeface="Calibri" panose="020F0502020204030204" pitchFamily="34" charset="0"/>
                        </a:rPr>
                        <a:t>2 Mio.</a:t>
                      </a:r>
                    </a:p>
                  </a:txBody>
                  <a:tcPr marL="0" marR="0" marT="0" marB="0" anchor="b"/>
                </a:tc>
                <a:extLst>
                  <a:ext uri="{0D108BD9-81ED-4DB2-BD59-A6C34878D82A}">
                    <a16:rowId xmlns:a16="http://schemas.microsoft.com/office/drawing/2014/main" val="853720580"/>
                  </a:ext>
                </a:extLst>
              </a:tr>
              <a:tr h="185859">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de-CH"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de-CH"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53176608"/>
                  </a:ext>
                </a:extLst>
              </a:tr>
            </a:tbl>
          </a:graphicData>
        </a:graphic>
      </p:graphicFrame>
    </p:spTree>
    <p:extLst>
      <p:ext uri="{BB962C8B-B14F-4D97-AF65-F5344CB8AC3E}">
        <p14:creationId xmlns:p14="http://schemas.microsoft.com/office/powerpoint/2010/main" val="231741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30104-7A18-B286-2F58-E901584186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6DE5CE-C55C-5392-3FA0-8B0E2AB5B7BF}"/>
              </a:ext>
            </a:extLst>
          </p:cNvPr>
          <p:cNvSpPr>
            <a:spLocks noGrp="1"/>
          </p:cNvSpPr>
          <p:nvPr>
            <p:ph type="title"/>
          </p:nvPr>
        </p:nvSpPr>
        <p:spPr/>
        <p:txBody>
          <a:bodyPr/>
          <a:lstStyle/>
          <a:p>
            <a:r>
              <a:rPr lang="de-DE" dirty="0"/>
              <a:t>Mitgliederbeiträge Variante: neue Cluster I</a:t>
            </a:r>
          </a:p>
        </p:txBody>
      </p:sp>
      <p:sp>
        <p:nvSpPr>
          <p:cNvPr id="4" name="Foliennummernplatzhalter 3">
            <a:extLst>
              <a:ext uri="{FF2B5EF4-FFF2-40B4-BE49-F238E27FC236}">
                <a16:creationId xmlns:a16="http://schemas.microsoft.com/office/drawing/2014/main" id="{1D7D986B-63B3-CAD9-EC39-24B99A8CD5D7}"/>
              </a:ext>
            </a:extLst>
          </p:cNvPr>
          <p:cNvSpPr>
            <a:spLocks noGrp="1"/>
          </p:cNvSpPr>
          <p:nvPr>
            <p:ph type="sldNum" sz="quarter" idx="12"/>
          </p:nvPr>
        </p:nvSpPr>
        <p:spPr>
          <a:xfrm>
            <a:off x="8610600" y="6492875"/>
            <a:ext cx="2743200" cy="365125"/>
          </a:xfrm>
        </p:spPr>
        <p:txBody>
          <a:bodyPr/>
          <a:lstStyle/>
          <a:p>
            <a:fld id="{D1447943-77A3-944F-8F64-23AB5760C228}" type="slidenum">
              <a:rPr lang="de-DE" smtClean="0"/>
              <a:t>13</a:t>
            </a:fld>
            <a:endParaRPr lang="de-DE"/>
          </a:p>
        </p:txBody>
      </p:sp>
      <p:sp>
        <p:nvSpPr>
          <p:cNvPr id="10" name="Textfeld 9">
            <a:extLst>
              <a:ext uri="{FF2B5EF4-FFF2-40B4-BE49-F238E27FC236}">
                <a16:creationId xmlns:a16="http://schemas.microsoft.com/office/drawing/2014/main" id="{FFEED6EC-9230-1F29-A781-4670B5A9B138}"/>
              </a:ext>
            </a:extLst>
          </p:cNvPr>
          <p:cNvSpPr txBox="1"/>
          <p:nvPr/>
        </p:nvSpPr>
        <p:spPr>
          <a:xfrm>
            <a:off x="8804819" y="5005703"/>
            <a:ext cx="2779222" cy="1661993"/>
          </a:xfrm>
          <a:prstGeom prst="rect">
            <a:avLst/>
          </a:prstGeom>
          <a:noFill/>
        </p:spPr>
        <p:txBody>
          <a:bodyPr wrap="none" rtlCol="0">
            <a:spAutoFit/>
          </a:bodyPr>
          <a:lstStyle/>
          <a:p>
            <a:pPr marL="285750" indent="-285750">
              <a:buFontTx/>
              <a:buChar char="-"/>
            </a:pPr>
            <a:r>
              <a:rPr lang="de-DE" sz="1200" dirty="0"/>
              <a:t>Mitglieder: 42</a:t>
            </a:r>
          </a:p>
          <a:p>
            <a:pPr marL="285750" indent="-285750">
              <a:buFontTx/>
              <a:buChar char="-"/>
            </a:pPr>
            <a:r>
              <a:rPr lang="de-DE" sz="1200" dirty="0"/>
              <a:t>AuM per 31.3.2025: 211.4 Mia.</a:t>
            </a:r>
          </a:p>
          <a:p>
            <a:pPr marL="285750" indent="-285750">
              <a:buFontTx/>
              <a:buChar char="-"/>
            </a:pPr>
            <a:r>
              <a:rPr lang="de-DE" sz="1200" dirty="0"/>
              <a:t>MB: CHF 710‘000 ( + CHF 55‘000)</a:t>
            </a:r>
          </a:p>
          <a:p>
            <a:pPr marL="285750" indent="-285750">
              <a:buFontTx/>
              <a:buChar char="-"/>
            </a:pPr>
            <a:endParaRPr lang="de-DE" sz="1200" dirty="0"/>
          </a:p>
          <a:p>
            <a:pPr marL="171450" indent="-171450">
              <a:buFont typeface="Wingdings" pitchFamily="2" charset="2"/>
              <a:buChar char="Ø"/>
            </a:pPr>
            <a:r>
              <a:rPr lang="de-DE" sz="1200" dirty="0"/>
              <a:t>Erhöhung</a:t>
            </a:r>
            <a:r>
              <a:rPr lang="de-DE" sz="1200" b="1" dirty="0"/>
              <a:t> CHF 1‘000 </a:t>
            </a:r>
            <a:r>
              <a:rPr lang="de-DE" sz="1200" dirty="0"/>
              <a:t>pro Cluster</a:t>
            </a:r>
          </a:p>
          <a:p>
            <a:pPr marL="171450" indent="-171450">
              <a:buFont typeface="Wingdings" pitchFamily="2" charset="2"/>
              <a:buChar char="Ø"/>
            </a:pPr>
            <a:r>
              <a:rPr lang="de-DE" sz="1200" dirty="0"/>
              <a:t>Ausweitung der Cluster bis &gt; 60 Mrd.</a:t>
            </a:r>
          </a:p>
          <a:p>
            <a:pPr marL="171450" indent="-171450">
              <a:buFont typeface="Wingdings" pitchFamily="2" charset="2"/>
              <a:buChar char="Ø"/>
            </a:pPr>
            <a:r>
              <a:rPr lang="de-DE" sz="1200" dirty="0"/>
              <a:t>Einfache Berechnung, transparent</a:t>
            </a:r>
          </a:p>
          <a:p>
            <a:endParaRPr lang="de-DE" dirty="0"/>
          </a:p>
        </p:txBody>
      </p:sp>
      <p:pic>
        <p:nvPicPr>
          <p:cNvPr id="5" name="Grafik 4">
            <a:extLst>
              <a:ext uri="{FF2B5EF4-FFF2-40B4-BE49-F238E27FC236}">
                <a16:creationId xmlns:a16="http://schemas.microsoft.com/office/drawing/2014/main" id="{161DFA3D-59FA-A217-44E4-D0BBC70A2577}"/>
              </a:ext>
            </a:extLst>
          </p:cNvPr>
          <p:cNvPicPr>
            <a:picLocks noChangeAspect="1"/>
          </p:cNvPicPr>
          <p:nvPr/>
        </p:nvPicPr>
        <p:blipFill>
          <a:blip r:embed="rId3"/>
          <a:stretch>
            <a:fillRect/>
          </a:stretch>
        </p:blipFill>
        <p:spPr>
          <a:xfrm>
            <a:off x="8804819" y="1603877"/>
            <a:ext cx="2717800" cy="3213100"/>
          </a:xfrm>
          <a:prstGeom prst="rect">
            <a:avLst/>
          </a:prstGeom>
        </p:spPr>
      </p:pic>
      <p:pic>
        <p:nvPicPr>
          <p:cNvPr id="3" name="Grafik 2">
            <a:extLst>
              <a:ext uri="{FF2B5EF4-FFF2-40B4-BE49-F238E27FC236}">
                <a16:creationId xmlns:a16="http://schemas.microsoft.com/office/drawing/2014/main" id="{01DD42EE-F4C7-E569-7C07-492288921746}"/>
              </a:ext>
            </a:extLst>
          </p:cNvPr>
          <p:cNvPicPr>
            <a:picLocks noChangeAspect="1"/>
          </p:cNvPicPr>
          <p:nvPr/>
        </p:nvPicPr>
        <p:blipFill>
          <a:blip r:embed="rId4"/>
          <a:stretch>
            <a:fillRect/>
          </a:stretch>
        </p:blipFill>
        <p:spPr>
          <a:xfrm>
            <a:off x="925285" y="1603877"/>
            <a:ext cx="7542203" cy="4448580"/>
          </a:xfrm>
          <a:prstGeom prst="rect">
            <a:avLst/>
          </a:prstGeom>
        </p:spPr>
      </p:pic>
    </p:spTree>
    <p:extLst>
      <p:ext uri="{BB962C8B-B14F-4D97-AF65-F5344CB8AC3E}">
        <p14:creationId xmlns:p14="http://schemas.microsoft.com/office/powerpoint/2010/main" val="324250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07F05-48F4-9CFE-DBB9-43D49026ED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62588F-2E8A-77A4-EEC0-0A2559D0E6AC}"/>
              </a:ext>
            </a:extLst>
          </p:cNvPr>
          <p:cNvSpPr>
            <a:spLocks noGrp="1"/>
          </p:cNvSpPr>
          <p:nvPr>
            <p:ph type="title"/>
          </p:nvPr>
        </p:nvSpPr>
        <p:spPr>
          <a:xfrm>
            <a:off x="838200" y="353836"/>
            <a:ext cx="10515600" cy="1325563"/>
          </a:xfrm>
        </p:spPr>
        <p:txBody>
          <a:bodyPr/>
          <a:lstStyle/>
          <a:p>
            <a:r>
              <a:rPr lang="de-DE" dirty="0"/>
              <a:t>Mitgliederbeiträge Variante: neue Cluster II</a:t>
            </a:r>
          </a:p>
        </p:txBody>
      </p:sp>
      <p:sp>
        <p:nvSpPr>
          <p:cNvPr id="4" name="Foliennummernplatzhalter 3">
            <a:extLst>
              <a:ext uri="{FF2B5EF4-FFF2-40B4-BE49-F238E27FC236}">
                <a16:creationId xmlns:a16="http://schemas.microsoft.com/office/drawing/2014/main" id="{E7E3B6CF-BD0C-CA47-AF0C-81C2077AD71C}"/>
              </a:ext>
            </a:extLst>
          </p:cNvPr>
          <p:cNvSpPr>
            <a:spLocks noGrp="1"/>
          </p:cNvSpPr>
          <p:nvPr>
            <p:ph type="sldNum" sz="quarter" idx="12"/>
          </p:nvPr>
        </p:nvSpPr>
        <p:spPr>
          <a:xfrm>
            <a:off x="8610600" y="6492875"/>
            <a:ext cx="2743200" cy="365125"/>
          </a:xfrm>
        </p:spPr>
        <p:txBody>
          <a:bodyPr/>
          <a:lstStyle/>
          <a:p>
            <a:fld id="{D1447943-77A3-944F-8F64-23AB5760C228}" type="slidenum">
              <a:rPr lang="de-DE" smtClean="0"/>
              <a:t>14</a:t>
            </a:fld>
            <a:endParaRPr lang="de-DE" dirty="0"/>
          </a:p>
        </p:txBody>
      </p:sp>
      <p:sp>
        <p:nvSpPr>
          <p:cNvPr id="10" name="Textfeld 9">
            <a:extLst>
              <a:ext uri="{FF2B5EF4-FFF2-40B4-BE49-F238E27FC236}">
                <a16:creationId xmlns:a16="http://schemas.microsoft.com/office/drawing/2014/main" id="{DDC2CBC1-560F-6EFD-5B8A-E0EA7BE04325}"/>
              </a:ext>
            </a:extLst>
          </p:cNvPr>
          <p:cNvSpPr txBox="1"/>
          <p:nvPr/>
        </p:nvSpPr>
        <p:spPr>
          <a:xfrm>
            <a:off x="8274853" y="4080693"/>
            <a:ext cx="3462393" cy="2215991"/>
          </a:xfrm>
          <a:prstGeom prst="rect">
            <a:avLst/>
          </a:prstGeom>
          <a:noFill/>
        </p:spPr>
        <p:txBody>
          <a:bodyPr wrap="square" rtlCol="0">
            <a:spAutoFit/>
          </a:bodyPr>
          <a:lstStyle/>
          <a:p>
            <a:pPr marL="285750" indent="-285750">
              <a:buFontTx/>
              <a:buChar char="-"/>
            </a:pPr>
            <a:r>
              <a:rPr lang="de-DE" sz="1200" dirty="0"/>
              <a:t>Mitglieder: 42</a:t>
            </a:r>
          </a:p>
          <a:p>
            <a:pPr marL="285750" indent="-285750">
              <a:buFontTx/>
              <a:buChar char="-"/>
            </a:pPr>
            <a:r>
              <a:rPr lang="de-DE" sz="1200" dirty="0"/>
              <a:t>AuM per 31.3.2025: 211.4 Mia.</a:t>
            </a:r>
          </a:p>
          <a:p>
            <a:pPr marL="285750" indent="-285750">
              <a:buFontTx/>
              <a:buChar char="-"/>
            </a:pPr>
            <a:r>
              <a:rPr lang="de-DE" sz="1200" dirty="0"/>
              <a:t>MB: CHF 700‘000 ( + CHF 45‘000 )</a:t>
            </a:r>
          </a:p>
          <a:p>
            <a:pPr marL="285750" indent="-285750">
              <a:buFontTx/>
              <a:buChar char="-"/>
            </a:pPr>
            <a:endParaRPr lang="de-DE" sz="1200" dirty="0"/>
          </a:p>
          <a:p>
            <a:pPr marL="171450" indent="-171450">
              <a:buFont typeface="Wingdings" pitchFamily="2" charset="2"/>
              <a:buChar char="Ø"/>
            </a:pPr>
            <a:endParaRPr lang="de-DE" sz="1200" dirty="0"/>
          </a:p>
          <a:p>
            <a:pPr marL="171450" indent="-171450">
              <a:buFont typeface="Wingdings" pitchFamily="2" charset="2"/>
              <a:buChar char="Ø"/>
            </a:pPr>
            <a:r>
              <a:rPr lang="de-DE" sz="1200" dirty="0"/>
              <a:t>Erhöhung</a:t>
            </a:r>
            <a:r>
              <a:rPr lang="de-DE" sz="1200" b="1" dirty="0"/>
              <a:t> CHF 2‘000 </a:t>
            </a:r>
            <a:r>
              <a:rPr lang="de-DE" sz="1200" dirty="0"/>
              <a:t>pro neuem Cluster</a:t>
            </a:r>
          </a:p>
          <a:p>
            <a:pPr marL="171450" indent="-171450">
              <a:buFont typeface="Wingdings" pitchFamily="2" charset="2"/>
              <a:buChar char="Ø"/>
            </a:pPr>
            <a:r>
              <a:rPr lang="de-DE" sz="1200" dirty="0"/>
              <a:t>Bis </a:t>
            </a:r>
            <a:r>
              <a:rPr lang="de-DE" sz="1200" dirty="0" err="1"/>
              <a:t>AuM</a:t>
            </a:r>
            <a:r>
              <a:rPr lang="de-DE" sz="1200" dirty="0"/>
              <a:t> 20 Mrd. Erhöhung CHF 5‘000</a:t>
            </a:r>
          </a:p>
          <a:p>
            <a:pPr marL="171450" indent="-171450">
              <a:buFont typeface="Wingdings" pitchFamily="2" charset="2"/>
              <a:buChar char="Ø"/>
            </a:pPr>
            <a:r>
              <a:rPr lang="de-DE" sz="1200" dirty="0"/>
              <a:t>Ab  </a:t>
            </a:r>
            <a:r>
              <a:rPr lang="de-DE" sz="1200" dirty="0" err="1"/>
              <a:t>AuM</a:t>
            </a:r>
            <a:r>
              <a:rPr lang="de-DE" sz="1200" dirty="0"/>
              <a:t> 20 Mrd. Erhöhung CHF 10‘000</a:t>
            </a:r>
          </a:p>
          <a:p>
            <a:pPr marL="171450" indent="-171450">
              <a:buFont typeface="Wingdings" pitchFamily="2" charset="2"/>
              <a:buChar char="Ø"/>
            </a:pPr>
            <a:r>
              <a:rPr lang="de-DE" sz="1200" dirty="0"/>
              <a:t>Ab  </a:t>
            </a:r>
            <a:r>
              <a:rPr lang="de-DE" sz="1200" dirty="0" err="1"/>
              <a:t>AuM</a:t>
            </a:r>
            <a:r>
              <a:rPr lang="de-DE" sz="1200" dirty="0"/>
              <a:t> 30 Mrd. Erhöhung CHF 15‘000</a:t>
            </a:r>
          </a:p>
          <a:p>
            <a:pPr marL="171450" indent="-171450">
              <a:buFont typeface="Wingdings" pitchFamily="2" charset="2"/>
              <a:buChar char="Ø"/>
            </a:pPr>
            <a:r>
              <a:rPr lang="de-DE" sz="1200" dirty="0"/>
              <a:t>Einfache Berechnung, transparent</a:t>
            </a:r>
          </a:p>
          <a:p>
            <a:endParaRPr lang="de-DE" dirty="0"/>
          </a:p>
        </p:txBody>
      </p:sp>
      <p:pic>
        <p:nvPicPr>
          <p:cNvPr id="7" name="Grafik 6">
            <a:extLst>
              <a:ext uri="{FF2B5EF4-FFF2-40B4-BE49-F238E27FC236}">
                <a16:creationId xmlns:a16="http://schemas.microsoft.com/office/drawing/2014/main" id="{10D1AEEC-C3DC-E1A1-4222-6E0DA528AD7C}"/>
              </a:ext>
            </a:extLst>
          </p:cNvPr>
          <p:cNvPicPr>
            <a:picLocks noChangeAspect="1"/>
          </p:cNvPicPr>
          <p:nvPr/>
        </p:nvPicPr>
        <p:blipFill>
          <a:blip r:embed="rId3"/>
          <a:stretch>
            <a:fillRect/>
          </a:stretch>
        </p:blipFill>
        <p:spPr>
          <a:xfrm>
            <a:off x="8318328" y="1587500"/>
            <a:ext cx="2654300" cy="1841500"/>
          </a:xfrm>
          <a:prstGeom prst="rect">
            <a:avLst/>
          </a:prstGeom>
        </p:spPr>
      </p:pic>
      <p:pic>
        <p:nvPicPr>
          <p:cNvPr id="8" name="Grafik 7">
            <a:extLst>
              <a:ext uri="{FF2B5EF4-FFF2-40B4-BE49-F238E27FC236}">
                <a16:creationId xmlns:a16="http://schemas.microsoft.com/office/drawing/2014/main" id="{F7B61FAE-531D-0378-92C8-D054614D4FDB}"/>
              </a:ext>
            </a:extLst>
          </p:cNvPr>
          <p:cNvPicPr>
            <a:picLocks noChangeAspect="1"/>
          </p:cNvPicPr>
          <p:nvPr/>
        </p:nvPicPr>
        <p:blipFill>
          <a:blip r:embed="rId4"/>
          <a:stretch>
            <a:fillRect/>
          </a:stretch>
        </p:blipFill>
        <p:spPr>
          <a:xfrm>
            <a:off x="947057" y="1587500"/>
            <a:ext cx="6535380" cy="4234608"/>
          </a:xfrm>
          <a:prstGeom prst="rect">
            <a:avLst/>
          </a:prstGeom>
        </p:spPr>
      </p:pic>
    </p:spTree>
    <p:extLst>
      <p:ext uri="{BB962C8B-B14F-4D97-AF65-F5344CB8AC3E}">
        <p14:creationId xmlns:p14="http://schemas.microsoft.com/office/powerpoint/2010/main" val="426241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DDFDA-4674-0A2F-A912-85B51DBD8C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E3EA61-1775-C8A4-9DE7-1FAA73FC0108}"/>
              </a:ext>
            </a:extLst>
          </p:cNvPr>
          <p:cNvSpPr>
            <a:spLocks noGrp="1"/>
          </p:cNvSpPr>
          <p:nvPr>
            <p:ph type="title"/>
          </p:nvPr>
        </p:nvSpPr>
        <p:spPr>
          <a:xfrm>
            <a:off x="696687" y="365125"/>
            <a:ext cx="11285106" cy="1325563"/>
          </a:xfrm>
        </p:spPr>
        <p:txBody>
          <a:bodyPr>
            <a:normAutofit/>
          </a:bodyPr>
          <a:lstStyle/>
          <a:p>
            <a:r>
              <a:rPr lang="de-DE" sz="4200" dirty="0"/>
              <a:t>Mitgliederbeiträge Variante: Basis Flat Fee und AuM</a:t>
            </a:r>
          </a:p>
        </p:txBody>
      </p:sp>
      <p:sp>
        <p:nvSpPr>
          <p:cNvPr id="4" name="Foliennummernplatzhalter 3">
            <a:extLst>
              <a:ext uri="{FF2B5EF4-FFF2-40B4-BE49-F238E27FC236}">
                <a16:creationId xmlns:a16="http://schemas.microsoft.com/office/drawing/2014/main" id="{5F2044A9-41BE-7B38-2E4E-830583B0DA31}"/>
              </a:ext>
            </a:extLst>
          </p:cNvPr>
          <p:cNvSpPr>
            <a:spLocks noGrp="1"/>
          </p:cNvSpPr>
          <p:nvPr>
            <p:ph type="sldNum" sz="quarter" idx="12"/>
          </p:nvPr>
        </p:nvSpPr>
        <p:spPr/>
        <p:txBody>
          <a:bodyPr/>
          <a:lstStyle/>
          <a:p>
            <a:fld id="{D1447943-77A3-944F-8F64-23AB5760C228}" type="slidenum">
              <a:rPr lang="de-DE" smtClean="0"/>
              <a:t>15</a:t>
            </a:fld>
            <a:endParaRPr lang="de-DE"/>
          </a:p>
        </p:txBody>
      </p:sp>
      <p:sp>
        <p:nvSpPr>
          <p:cNvPr id="10" name="Textfeld 9">
            <a:extLst>
              <a:ext uri="{FF2B5EF4-FFF2-40B4-BE49-F238E27FC236}">
                <a16:creationId xmlns:a16="http://schemas.microsoft.com/office/drawing/2014/main" id="{6A14D7F4-4209-96AA-1079-4E71DBB50D7F}"/>
              </a:ext>
            </a:extLst>
          </p:cNvPr>
          <p:cNvSpPr txBox="1"/>
          <p:nvPr/>
        </p:nvSpPr>
        <p:spPr>
          <a:xfrm>
            <a:off x="8987775" y="2049136"/>
            <a:ext cx="2994018" cy="3323987"/>
          </a:xfrm>
          <a:prstGeom prst="rect">
            <a:avLst/>
          </a:prstGeom>
          <a:noFill/>
        </p:spPr>
        <p:txBody>
          <a:bodyPr wrap="square" rtlCol="0">
            <a:spAutoFit/>
          </a:bodyPr>
          <a:lstStyle/>
          <a:p>
            <a:pPr marL="285750" indent="-285750">
              <a:buFontTx/>
              <a:buChar char="-"/>
            </a:pPr>
            <a:r>
              <a:rPr lang="de-DE" sz="1200" dirty="0"/>
              <a:t>Mitglieder: 42</a:t>
            </a:r>
          </a:p>
          <a:p>
            <a:pPr marL="285750" indent="-285750">
              <a:buFontTx/>
              <a:buChar char="-"/>
            </a:pPr>
            <a:r>
              <a:rPr lang="de-DE" sz="1200" dirty="0"/>
              <a:t>AuM per 31.3.2025: 211.4 Mia.</a:t>
            </a:r>
          </a:p>
          <a:p>
            <a:pPr marL="285750" indent="-285750">
              <a:buFontTx/>
              <a:buChar char="-"/>
            </a:pPr>
            <a:r>
              <a:rPr lang="de-DE" sz="1200" dirty="0"/>
              <a:t>MB: CHF  720‘000 (Budget 2026)</a:t>
            </a:r>
          </a:p>
          <a:p>
            <a:endParaRPr lang="de-DE" sz="1200" dirty="0"/>
          </a:p>
          <a:p>
            <a:r>
              <a:rPr lang="de-DE" sz="1200" dirty="0"/>
              <a:t>Berechnung: </a:t>
            </a:r>
          </a:p>
          <a:p>
            <a:r>
              <a:rPr lang="de-DE" sz="1200" dirty="0"/>
              <a:t>Flat Fee CHF 10‘000 + CHF 150 pro CHF 100 Mio.</a:t>
            </a:r>
          </a:p>
          <a:p>
            <a:pPr marL="285750" indent="-285750">
              <a:buFontTx/>
              <a:buChar char="-"/>
            </a:pPr>
            <a:endParaRPr lang="de-DE" sz="1200" dirty="0"/>
          </a:p>
          <a:p>
            <a:r>
              <a:rPr lang="de-DE" sz="1200" dirty="0"/>
              <a:t>Pro: </a:t>
            </a:r>
          </a:p>
          <a:p>
            <a:r>
              <a:rPr lang="de-DE" sz="1200" dirty="0"/>
              <a:t>Berechnung einfach, transparent</a:t>
            </a:r>
          </a:p>
          <a:p>
            <a:endParaRPr lang="de-DE" sz="1200" dirty="0"/>
          </a:p>
          <a:p>
            <a:r>
              <a:rPr lang="de-DE" sz="1200" dirty="0"/>
              <a:t>Cos: </a:t>
            </a:r>
          </a:p>
          <a:p>
            <a:r>
              <a:rPr lang="de-DE" sz="1200" dirty="0"/>
              <a:t>Differenz zu bestehenden Beiträgen sind hoch: UBS 1,2,3 und UBS 4,5 bezahlen </a:t>
            </a:r>
            <a:r>
              <a:rPr lang="de-DE" sz="1200" dirty="0" err="1"/>
              <a:t>zs</a:t>
            </a:r>
            <a:r>
              <a:rPr lang="de-DE" sz="1200" dirty="0"/>
              <a:t>. CHF 109‘970, als  ein Mitglied CHF 99‘970 gegenüber aktuell je CHF 35‘000</a:t>
            </a:r>
          </a:p>
          <a:p>
            <a:endParaRPr lang="de-DE" dirty="0"/>
          </a:p>
        </p:txBody>
      </p:sp>
      <p:pic>
        <p:nvPicPr>
          <p:cNvPr id="6" name="Grafik 5">
            <a:extLst>
              <a:ext uri="{FF2B5EF4-FFF2-40B4-BE49-F238E27FC236}">
                <a16:creationId xmlns:a16="http://schemas.microsoft.com/office/drawing/2014/main" id="{20CB04E1-2236-9F1B-9E27-5BEA81FE75F2}"/>
              </a:ext>
            </a:extLst>
          </p:cNvPr>
          <p:cNvPicPr>
            <a:picLocks noChangeAspect="1"/>
          </p:cNvPicPr>
          <p:nvPr/>
        </p:nvPicPr>
        <p:blipFill>
          <a:blip r:embed="rId3"/>
          <a:stretch>
            <a:fillRect/>
          </a:stretch>
        </p:blipFill>
        <p:spPr>
          <a:xfrm>
            <a:off x="696686" y="1838171"/>
            <a:ext cx="7772400" cy="4499810"/>
          </a:xfrm>
          <a:prstGeom prst="rect">
            <a:avLst/>
          </a:prstGeom>
        </p:spPr>
      </p:pic>
    </p:spTree>
    <p:extLst>
      <p:ext uri="{BB962C8B-B14F-4D97-AF65-F5344CB8AC3E}">
        <p14:creationId xmlns:p14="http://schemas.microsoft.com/office/powerpoint/2010/main" val="181813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B4154-16CE-4B6A-3916-766BA1B5AB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7F7892-0765-A5ED-0ACF-671002001292}"/>
              </a:ext>
            </a:extLst>
          </p:cNvPr>
          <p:cNvSpPr>
            <a:spLocks noGrp="1"/>
          </p:cNvSpPr>
          <p:nvPr>
            <p:ph type="title"/>
          </p:nvPr>
        </p:nvSpPr>
        <p:spPr>
          <a:xfrm>
            <a:off x="838200" y="839262"/>
            <a:ext cx="10845800" cy="1325563"/>
          </a:xfrm>
        </p:spPr>
        <p:txBody>
          <a:bodyPr>
            <a:noAutofit/>
          </a:bodyPr>
          <a:lstStyle/>
          <a:p>
            <a:r>
              <a:rPr lang="de-DE" sz="5400" b="1" dirty="0"/>
              <a:t>Empfehlung an Vorstand</a:t>
            </a:r>
          </a:p>
        </p:txBody>
      </p:sp>
      <p:sp>
        <p:nvSpPr>
          <p:cNvPr id="4" name="Foliennummernplatzhalter 3">
            <a:extLst>
              <a:ext uri="{FF2B5EF4-FFF2-40B4-BE49-F238E27FC236}">
                <a16:creationId xmlns:a16="http://schemas.microsoft.com/office/drawing/2014/main" id="{5E450092-A884-529B-22FB-6FAFE2071D02}"/>
              </a:ext>
            </a:extLst>
          </p:cNvPr>
          <p:cNvSpPr>
            <a:spLocks noGrp="1"/>
          </p:cNvSpPr>
          <p:nvPr>
            <p:ph type="sldNum" sz="quarter" idx="12"/>
          </p:nvPr>
        </p:nvSpPr>
        <p:spPr/>
        <p:txBody>
          <a:bodyPr/>
          <a:lstStyle/>
          <a:p>
            <a:fld id="{D1447943-77A3-944F-8F64-23AB5760C228}" type="slidenum">
              <a:rPr lang="de-DE" smtClean="0"/>
              <a:t>16</a:t>
            </a:fld>
            <a:endParaRPr lang="de-DE"/>
          </a:p>
        </p:txBody>
      </p:sp>
      <p:sp>
        <p:nvSpPr>
          <p:cNvPr id="3" name="Textfeld 2">
            <a:extLst>
              <a:ext uri="{FF2B5EF4-FFF2-40B4-BE49-F238E27FC236}">
                <a16:creationId xmlns:a16="http://schemas.microsoft.com/office/drawing/2014/main" id="{C123A0F8-5FD6-5446-7D08-467091E11890}"/>
              </a:ext>
            </a:extLst>
          </p:cNvPr>
          <p:cNvSpPr txBox="1"/>
          <p:nvPr/>
        </p:nvSpPr>
        <p:spPr>
          <a:xfrm>
            <a:off x="838200" y="2224577"/>
            <a:ext cx="10515600" cy="3662541"/>
          </a:xfrm>
          <a:prstGeom prst="rect">
            <a:avLst/>
          </a:prstGeom>
          <a:noFill/>
        </p:spPr>
        <p:txBody>
          <a:bodyPr wrap="square" rtlCol="0">
            <a:spAutoFit/>
          </a:bodyPr>
          <a:lstStyle/>
          <a:p>
            <a:r>
              <a:rPr lang="de-CH" sz="1600" dirty="0"/>
              <a:t>Generelle, leichte Erhöhung der Beiträge aufgrund Teuerung. </a:t>
            </a:r>
          </a:p>
          <a:p>
            <a:endParaRPr lang="de-CH" sz="1600" dirty="0"/>
          </a:p>
          <a:p>
            <a:r>
              <a:rPr lang="de-CH" sz="1600" dirty="0"/>
              <a:t>Kein kostenverursachendes Modell (wieder-)einführen.</a:t>
            </a:r>
          </a:p>
          <a:p>
            <a:endParaRPr lang="de-CH" sz="1600" dirty="0"/>
          </a:p>
          <a:p>
            <a:r>
              <a:rPr lang="de-CH" sz="1600" dirty="0"/>
              <a:t>Im Vordergrund:</a:t>
            </a:r>
          </a:p>
          <a:p>
            <a:endParaRPr lang="de-CH" sz="800" dirty="0"/>
          </a:p>
          <a:p>
            <a:pPr marL="285750" indent="-285750">
              <a:buFont typeface="Arial" panose="020B0604020202020204" pitchFamily="34" charset="0"/>
              <a:buChar char="•"/>
            </a:pPr>
            <a:r>
              <a:rPr lang="de-CH" sz="1600" dirty="0"/>
              <a:t>Variante (A) aufgrund AUM </a:t>
            </a:r>
            <a:r>
              <a:rPr lang="de-CH" sz="1600" b="1" dirty="0"/>
              <a:t>gem. aktuellem Modell</a:t>
            </a:r>
            <a:r>
              <a:rPr lang="de-CH" sz="1600" dirty="0"/>
              <a:t> (mit oder ohne Anpassung Cluster hinsichtlich Höhe und Abstufungen)</a:t>
            </a:r>
          </a:p>
          <a:p>
            <a:endParaRPr lang="de-CH" sz="1600" dirty="0"/>
          </a:p>
          <a:p>
            <a:pPr marL="285750" indent="-285750">
              <a:buFont typeface="Arial" panose="020B0604020202020204" pitchFamily="34" charset="0"/>
              <a:buChar char="•"/>
            </a:pPr>
            <a:r>
              <a:rPr lang="de-CH" sz="1600" dirty="0"/>
              <a:t>Variante (B) mit Flat-Fee inkl. variable Komponente </a:t>
            </a:r>
            <a:r>
              <a:rPr lang="de-CH" sz="1600" b="1" dirty="0"/>
              <a:t>in Anlehnung an AMAS-Modell</a:t>
            </a:r>
          </a:p>
          <a:p>
            <a:pPr marL="285750" indent="-285750">
              <a:buFont typeface="Arial" panose="020B0604020202020204" pitchFamily="34" charset="0"/>
              <a:buChar char="•"/>
            </a:pPr>
            <a:endParaRPr lang="de-CH" sz="1600" dirty="0"/>
          </a:p>
          <a:p>
            <a:r>
              <a:rPr lang="de-CH" sz="1600" dirty="0"/>
              <a:t>Feststellung: Keine wesentlichen Vorteile Variante (B) gegenüber Variante (A), etwas ausgeglichener Kostenanstieg gegenüber Sprungfixkosten, jedoch Erklärungsbedarf gegenüber den Mitgliedern, warum umgestellt werden soll.</a:t>
            </a:r>
          </a:p>
          <a:p>
            <a:endParaRPr lang="de-CH" sz="1600" dirty="0"/>
          </a:p>
          <a:p>
            <a:r>
              <a:rPr lang="de-CH" sz="1600" dirty="0"/>
              <a:t>An der Mitgliederversammlung nur ein Modell vorschlagen.</a:t>
            </a:r>
          </a:p>
        </p:txBody>
      </p:sp>
    </p:spTree>
    <p:extLst>
      <p:ext uri="{BB962C8B-B14F-4D97-AF65-F5344CB8AC3E}">
        <p14:creationId xmlns:p14="http://schemas.microsoft.com/office/powerpoint/2010/main" val="67117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0F85F-AE12-58CE-DD16-C9429BD48F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0C1C21-14C6-C9ED-633A-D5CB528ECA10}"/>
              </a:ext>
            </a:extLst>
          </p:cNvPr>
          <p:cNvSpPr>
            <a:spLocks noGrp="1"/>
          </p:cNvSpPr>
          <p:nvPr>
            <p:ph type="title"/>
          </p:nvPr>
        </p:nvSpPr>
        <p:spPr>
          <a:xfrm>
            <a:off x="838200" y="827974"/>
            <a:ext cx="10845800" cy="1325563"/>
          </a:xfrm>
        </p:spPr>
        <p:txBody>
          <a:bodyPr>
            <a:noAutofit/>
          </a:bodyPr>
          <a:lstStyle/>
          <a:p>
            <a:r>
              <a:rPr lang="de-DE" sz="5400" b="1" dirty="0"/>
              <a:t>Executive Summary Mitgliederbeitragsrechnung</a:t>
            </a:r>
          </a:p>
        </p:txBody>
      </p:sp>
      <p:sp>
        <p:nvSpPr>
          <p:cNvPr id="4" name="Foliennummernplatzhalter 3">
            <a:extLst>
              <a:ext uri="{FF2B5EF4-FFF2-40B4-BE49-F238E27FC236}">
                <a16:creationId xmlns:a16="http://schemas.microsoft.com/office/drawing/2014/main" id="{E272B582-DEC9-BD1E-CFEF-4E2398203803}"/>
              </a:ext>
            </a:extLst>
          </p:cNvPr>
          <p:cNvSpPr>
            <a:spLocks noGrp="1"/>
          </p:cNvSpPr>
          <p:nvPr>
            <p:ph type="sldNum" sz="quarter" idx="12"/>
          </p:nvPr>
        </p:nvSpPr>
        <p:spPr/>
        <p:txBody>
          <a:bodyPr/>
          <a:lstStyle/>
          <a:p>
            <a:fld id="{D1447943-77A3-944F-8F64-23AB5760C228}" type="slidenum">
              <a:rPr lang="de-DE" smtClean="0"/>
              <a:t>2</a:t>
            </a:fld>
            <a:endParaRPr lang="de-DE"/>
          </a:p>
        </p:txBody>
      </p:sp>
      <p:sp>
        <p:nvSpPr>
          <p:cNvPr id="12" name="Textfeld 11">
            <a:extLst>
              <a:ext uri="{FF2B5EF4-FFF2-40B4-BE49-F238E27FC236}">
                <a16:creationId xmlns:a16="http://schemas.microsoft.com/office/drawing/2014/main" id="{6DD35575-0D80-027B-D98F-E20303014C74}"/>
              </a:ext>
            </a:extLst>
          </p:cNvPr>
          <p:cNvSpPr txBox="1"/>
          <p:nvPr/>
        </p:nvSpPr>
        <p:spPr>
          <a:xfrm>
            <a:off x="838200" y="2402382"/>
            <a:ext cx="10515600" cy="4339650"/>
          </a:xfrm>
          <a:prstGeom prst="rect">
            <a:avLst/>
          </a:prstGeom>
          <a:noFill/>
        </p:spPr>
        <p:txBody>
          <a:bodyPr wrap="square" rtlCol="0">
            <a:spAutoFit/>
          </a:bodyPr>
          <a:lstStyle/>
          <a:p>
            <a:r>
              <a:rPr lang="de-CH" sz="1600" b="1" dirty="0"/>
              <a:t>Auftrag aus der Mitgliederversammlung</a:t>
            </a:r>
            <a:r>
              <a:rPr lang="de-CH" sz="1600" dirty="0"/>
              <a:t>: </a:t>
            </a:r>
          </a:p>
          <a:p>
            <a:r>
              <a:rPr lang="de-CH" sz="1600" dirty="0"/>
              <a:t>Überprüfung der Beitragsrechnung. Verbesserungsmöglichkeiten? Handlungsbedarf?*</a:t>
            </a:r>
          </a:p>
          <a:p>
            <a:endParaRPr lang="de-CH" sz="1600" b="1" dirty="0"/>
          </a:p>
          <a:p>
            <a:r>
              <a:rPr lang="de-CH" sz="1600" b="1" dirty="0"/>
              <a:t>Vorstandsentscheid Q3 2024</a:t>
            </a:r>
            <a:r>
              <a:rPr lang="de-CH" sz="1600" dirty="0"/>
              <a:t>: </a:t>
            </a:r>
          </a:p>
          <a:p>
            <a:r>
              <a:rPr lang="de-CH" sz="1600" dirty="0"/>
              <a:t>Keine Sofortmassnahmen notwendig, Anpassungsbedarf wird detailliert geprüft. </a:t>
            </a:r>
          </a:p>
          <a:p>
            <a:endParaRPr lang="de-CH" sz="1600" b="1" dirty="0"/>
          </a:p>
          <a:p>
            <a:r>
              <a:rPr lang="de-CH" sz="1600" b="1" dirty="0"/>
              <a:t>Verschiedene Modelle </a:t>
            </a:r>
            <a:r>
              <a:rPr lang="de-CH" sz="1600" dirty="0"/>
              <a:t>(auch im Vergleich zu anderen Verbänden) wurden geprüft und bestehendem KGAST-Modell gegenübergestellt. Auch die «alte» Berechnungsmethode wurde nachmals analysiert.</a:t>
            </a:r>
          </a:p>
          <a:p>
            <a:endParaRPr lang="de-CH" sz="1600" b="1" dirty="0"/>
          </a:p>
          <a:p>
            <a:r>
              <a:rPr lang="de-CH" sz="1600" b="1" dirty="0"/>
              <a:t>Erkenntnis</a:t>
            </a:r>
            <a:r>
              <a:rPr lang="de-CH" sz="1600" dirty="0"/>
              <a:t>: </a:t>
            </a:r>
          </a:p>
          <a:p>
            <a:r>
              <a:rPr lang="de-CH" sz="1600" dirty="0"/>
              <a:t>Sinnvolle Berechnung entweder nur aufgrund von AUM wie heute (A) oder einfache «Kopf-Fee» inkl. variable Komponente gemessen an AUM, ähnlich </a:t>
            </a:r>
            <a:r>
              <a:rPr lang="de-CH" sz="1600" i="1" dirty="0"/>
              <a:t>AMAS</a:t>
            </a:r>
            <a:r>
              <a:rPr lang="de-CH" sz="1600" dirty="0"/>
              <a:t> (B). Andere Beitragsmodelle ergeben wenig Sinn aufgrund Konstellation KGAST (z.B. Veranschlagung der Beiträge wie bei </a:t>
            </a:r>
            <a:r>
              <a:rPr lang="de-CH" sz="1600" i="1" dirty="0"/>
              <a:t>ASIP</a:t>
            </a:r>
            <a:r>
              <a:rPr lang="de-CH" sz="1600" dirty="0"/>
              <a:t>).</a:t>
            </a:r>
          </a:p>
          <a:p>
            <a:endParaRPr lang="de-CH" sz="1600" b="1" dirty="0"/>
          </a:p>
          <a:p>
            <a:endParaRPr lang="de-CH" sz="1600" b="1" dirty="0"/>
          </a:p>
          <a:p>
            <a:endParaRPr lang="de-CH" sz="1200" b="1" dirty="0"/>
          </a:p>
          <a:p>
            <a:r>
              <a:rPr lang="de-CH" sz="1200" dirty="0"/>
              <a:t>*Unzufrieden mit dem aktuellen Modell ist unseres Wissens nur Franziska Hügli (Renaissance) mit dem Argument, die «Kleinen» würden im Vergleich zu den «Grossen» zu viel bezahlen und die Geschäftsführung arbeite überproportional an Immobilienthemen .</a:t>
            </a:r>
          </a:p>
        </p:txBody>
      </p:sp>
    </p:spTree>
    <p:extLst>
      <p:ext uri="{BB962C8B-B14F-4D97-AF65-F5344CB8AC3E}">
        <p14:creationId xmlns:p14="http://schemas.microsoft.com/office/powerpoint/2010/main" val="366990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07658-4325-9FDB-25A2-F6999FA6E9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1442C7-8563-E576-E666-BBE265230137}"/>
              </a:ext>
            </a:extLst>
          </p:cNvPr>
          <p:cNvSpPr>
            <a:spLocks noGrp="1"/>
          </p:cNvSpPr>
          <p:nvPr>
            <p:ph type="title"/>
          </p:nvPr>
        </p:nvSpPr>
        <p:spPr>
          <a:xfrm>
            <a:off x="838200" y="839262"/>
            <a:ext cx="10845800" cy="1325563"/>
          </a:xfrm>
        </p:spPr>
        <p:txBody>
          <a:bodyPr>
            <a:noAutofit/>
          </a:bodyPr>
          <a:lstStyle/>
          <a:p>
            <a:r>
              <a:rPr lang="de-DE" sz="5400" b="1" dirty="0"/>
              <a:t>Entwicklung Mitgliederbeitragsrechnung</a:t>
            </a:r>
          </a:p>
        </p:txBody>
      </p:sp>
      <p:sp>
        <p:nvSpPr>
          <p:cNvPr id="4" name="Foliennummernplatzhalter 3">
            <a:extLst>
              <a:ext uri="{FF2B5EF4-FFF2-40B4-BE49-F238E27FC236}">
                <a16:creationId xmlns:a16="http://schemas.microsoft.com/office/drawing/2014/main" id="{E854A070-94D2-00F4-68F6-C931E1FA9EA7}"/>
              </a:ext>
            </a:extLst>
          </p:cNvPr>
          <p:cNvSpPr>
            <a:spLocks noGrp="1"/>
          </p:cNvSpPr>
          <p:nvPr>
            <p:ph type="sldNum" sz="quarter" idx="12"/>
          </p:nvPr>
        </p:nvSpPr>
        <p:spPr/>
        <p:txBody>
          <a:bodyPr/>
          <a:lstStyle/>
          <a:p>
            <a:fld id="{D1447943-77A3-944F-8F64-23AB5760C228}" type="slidenum">
              <a:rPr lang="de-DE" smtClean="0"/>
              <a:t>3</a:t>
            </a:fld>
            <a:endParaRPr lang="de-DE"/>
          </a:p>
        </p:txBody>
      </p:sp>
    </p:spTree>
    <p:extLst>
      <p:ext uri="{BB962C8B-B14F-4D97-AF65-F5344CB8AC3E}">
        <p14:creationId xmlns:p14="http://schemas.microsoft.com/office/powerpoint/2010/main" val="133332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81129-641D-AC6F-588C-B132D0206F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C21388-20BD-3B73-125B-03FB82E0FA34}"/>
              </a:ext>
            </a:extLst>
          </p:cNvPr>
          <p:cNvSpPr>
            <a:spLocks noGrp="1"/>
          </p:cNvSpPr>
          <p:nvPr>
            <p:ph type="title"/>
          </p:nvPr>
        </p:nvSpPr>
        <p:spPr/>
        <p:txBody>
          <a:bodyPr/>
          <a:lstStyle/>
          <a:p>
            <a:r>
              <a:rPr lang="de-DE" dirty="0"/>
              <a:t>Entwicklung Aufgaben – Ausgaben - Beiträge</a:t>
            </a:r>
          </a:p>
        </p:txBody>
      </p:sp>
      <p:sp>
        <p:nvSpPr>
          <p:cNvPr id="4" name="Foliennummernplatzhalter 3">
            <a:extLst>
              <a:ext uri="{FF2B5EF4-FFF2-40B4-BE49-F238E27FC236}">
                <a16:creationId xmlns:a16="http://schemas.microsoft.com/office/drawing/2014/main" id="{45FE80A3-D57A-328F-39EB-46918B3C8905}"/>
              </a:ext>
            </a:extLst>
          </p:cNvPr>
          <p:cNvSpPr>
            <a:spLocks noGrp="1"/>
          </p:cNvSpPr>
          <p:nvPr>
            <p:ph type="sldNum" sz="quarter" idx="12"/>
          </p:nvPr>
        </p:nvSpPr>
        <p:spPr/>
        <p:txBody>
          <a:bodyPr/>
          <a:lstStyle/>
          <a:p>
            <a:fld id="{D1447943-77A3-944F-8F64-23AB5760C228}" type="slidenum">
              <a:rPr lang="de-DE" smtClean="0"/>
              <a:t>4</a:t>
            </a:fld>
            <a:endParaRPr lang="de-DE"/>
          </a:p>
        </p:txBody>
      </p:sp>
      <p:sp>
        <p:nvSpPr>
          <p:cNvPr id="12" name="Textfeld 11">
            <a:extLst>
              <a:ext uri="{FF2B5EF4-FFF2-40B4-BE49-F238E27FC236}">
                <a16:creationId xmlns:a16="http://schemas.microsoft.com/office/drawing/2014/main" id="{E7FE555D-A282-C603-E6FC-A0091AAD0FDA}"/>
              </a:ext>
            </a:extLst>
          </p:cNvPr>
          <p:cNvSpPr txBox="1"/>
          <p:nvPr/>
        </p:nvSpPr>
        <p:spPr>
          <a:xfrm>
            <a:off x="838200" y="1420802"/>
            <a:ext cx="10902696" cy="4278094"/>
          </a:xfrm>
          <a:prstGeom prst="rect">
            <a:avLst/>
          </a:prstGeom>
          <a:noFill/>
        </p:spPr>
        <p:txBody>
          <a:bodyPr wrap="square" rtlCol="0">
            <a:spAutoFit/>
          </a:bodyPr>
          <a:lstStyle/>
          <a:p>
            <a:r>
              <a:rPr lang="de-CH" sz="1600" b="1" dirty="0"/>
              <a:t>Seit der Einführung des neuen Berechnungsmodells gab es keine  Erhöhung  der Mitgliederbeiträge, aber Ausgaben stiegen:</a:t>
            </a:r>
          </a:p>
          <a:p>
            <a:endParaRPr lang="de-CH" sz="1600" b="1" dirty="0"/>
          </a:p>
          <a:p>
            <a:r>
              <a:rPr lang="de-CH" sz="1600" b="1" dirty="0"/>
              <a:t>A. Neue Dienstleistungen seit 2017</a:t>
            </a:r>
          </a:p>
          <a:p>
            <a:pPr marL="228600" indent="-228600">
              <a:buFont typeface="+mj-lt"/>
              <a:buAutoNum type="arabicPeriod"/>
            </a:pPr>
            <a:r>
              <a:rPr lang="de-CH" sz="1600" b="1" dirty="0"/>
              <a:t>Erweiterung Index mit Subindizes</a:t>
            </a:r>
          </a:p>
          <a:p>
            <a:pPr marL="228600" indent="-228600">
              <a:buFont typeface="+mj-lt"/>
              <a:buAutoNum type="arabicPeriod"/>
            </a:pPr>
            <a:r>
              <a:rPr lang="de-CH" sz="1600" b="1" dirty="0"/>
              <a:t>Drei neue Reports (weitere geplant)</a:t>
            </a:r>
          </a:p>
          <a:p>
            <a:pPr marL="228600" indent="-228600">
              <a:buFont typeface="+mj-lt"/>
              <a:buAutoNum type="arabicPeriod"/>
            </a:pPr>
            <a:r>
              <a:rPr lang="de-CH" sz="1600" b="1" dirty="0"/>
              <a:t>Neue Bereiche der Interessenswahrnehmung bei Bund/Aufsicht (ASV-Teilrevision, MWST, Stempel, DSG usw.)</a:t>
            </a:r>
          </a:p>
          <a:p>
            <a:pPr marL="228600" indent="-228600">
              <a:buFont typeface="+mj-lt"/>
              <a:buAutoNum type="arabicPeriod"/>
            </a:pPr>
            <a:r>
              <a:rPr lang="de-CH" sz="1600" b="1" dirty="0"/>
              <a:t>Neues CMS (2014/15) inkl. neues Extranet (neues CMS 2025 wird zurzeit implementiert)</a:t>
            </a:r>
          </a:p>
          <a:p>
            <a:pPr marL="228600" indent="-228600">
              <a:buFont typeface="+mj-lt"/>
              <a:buAutoNum type="arabicPeriod"/>
            </a:pPr>
            <a:r>
              <a:rPr lang="de-CH" sz="1600" b="1" dirty="0"/>
              <a:t>Neuer interaktiver Vergleich auf der Homepage</a:t>
            </a:r>
          </a:p>
          <a:p>
            <a:endParaRPr lang="de-CH" sz="1600" b="1" dirty="0"/>
          </a:p>
          <a:p>
            <a:r>
              <a:rPr lang="de-CH" sz="1600" b="1" dirty="0"/>
              <a:t>B. Erhöhung bestehender Ausgaben (z.T. aufgrund Teuerung/Inflation)</a:t>
            </a:r>
          </a:p>
          <a:p>
            <a:pPr marL="228600" indent="-228600">
              <a:buFont typeface="+mj-lt"/>
              <a:buAutoNum type="arabicPeriod"/>
            </a:pPr>
            <a:r>
              <a:rPr lang="de-CH" sz="1600" b="1" dirty="0"/>
              <a:t>Büromiete (plus 20%)</a:t>
            </a:r>
          </a:p>
          <a:p>
            <a:pPr marL="228600" indent="-228600">
              <a:buFont typeface="+mj-lt"/>
              <a:buAutoNum type="arabicPeriod"/>
            </a:pPr>
            <a:r>
              <a:rPr lang="de-CH" sz="1600" b="1" dirty="0"/>
              <a:t>Indexberechnung (plus 40%)</a:t>
            </a:r>
          </a:p>
          <a:p>
            <a:pPr marL="228600" indent="-228600">
              <a:buFont typeface="+mj-lt"/>
              <a:buAutoNum type="arabicPeriod"/>
            </a:pPr>
            <a:r>
              <a:rPr lang="de-CH" sz="1600" b="1" dirty="0"/>
              <a:t>Erstellung Performanceberichte (plus 15%)</a:t>
            </a:r>
          </a:p>
          <a:p>
            <a:pPr marL="228600" indent="-228600">
              <a:buFont typeface="+mj-lt"/>
              <a:buAutoNum type="arabicPeriod"/>
            </a:pPr>
            <a:r>
              <a:rPr lang="de-CH" sz="1600" b="1" dirty="0"/>
              <a:t>Ausgaben für MV/GV (unbestimmt)</a:t>
            </a:r>
          </a:p>
          <a:p>
            <a:pPr marL="228600" indent="-228600">
              <a:buFont typeface="+mj-lt"/>
              <a:buAutoNum type="arabicPeriod"/>
            </a:pPr>
            <a:r>
              <a:rPr lang="de-CH" sz="1600" b="1" dirty="0"/>
              <a:t>Und weitere wie Buchhaltungsaufwendungen, CMS-</a:t>
            </a:r>
            <a:r>
              <a:rPr lang="de-CH" sz="1600" b="1" dirty="0" err="1"/>
              <a:t>Lizenzfees</a:t>
            </a:r>
            <a:r>
              <a:rPr lang="de-CH" sz="1600" b="1" dirty="0"/>
              <a:t> usw.</a:t>
            </a:r>
          </a:p>
          <a:p>
            <a:endParaRPr lang="de-CH" sz="1600" dirty="0"/>
          </a:p>
        </p:txBody>
      </p:sp>
      <p:sp>
        <p:nvSpPr>
          <p:cNvPr id="6" name="Pfeil nach rechts 5">
            <a:extLst>
              <a:ext uri="{FF2B5EF4-FFF2-40B4-BE49-F238E27FC236}">
                <a16:creationId xmlns:a16="http://schemas.microsoft.com/office/drawing/2014/main" id="{978001A6-D8E8-410F-4066-6B2F032666BE}"/>
              </a:ext>
            </a:extLst>
          </p:cNvPr>
          <p:cNvSpPr/>
          <p:nvPr/>
        </p:nvSpPr>
        <p:spPr>
          <a:xfrm>
            <a:off x="920930" y="5759333"/>
            <a:ext cx="877824" cy="536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48DCB21E-D3C9-46AA-3EBC-AF8EC09F07DB}"/>
              </a:ext>
            </a:extLst>
          </p:cNvPr>
          <p:cNvSpPr txBox="1"/>
          <p:nvPr/>
        </p:nvSpPr>
        <p:spPr>
          <a:xfrm>
            <a:off x="1935479" y="5536431"/>
            <a:ext cx="9668692" cy="1077218"/>
          </a:xfrm>
          <a:prstGeom prst="rect">
            <a:avLst/>
          </a:prstGeom>
          <a:noFill/>
        </p:spPr>
        <p:txBody>
          <a:bodyPr wrap="square" rtlCol="0">
            <a:spAutoFit/>
          </a:bodyPr>
          <a:lstStyle/>
          <a:p>
            <a:pPr marL="285750" indent="-285750">
              <a:buFont typeface="Arial" panose="020B0604020202020204" pitchFamily="34" charset="0"/>
              <a:buChar char="•"/>
            </a:pPr>
            <a:r>
              <a:rPr lang="de-DE" sz="1600" dirty="0">
                <a:solidFill>
                  <a:srgbClr val="FF0000"/>
                </a:solidFill>
              </a:rPr>
              <a:t>Je nach Modell lag die Teuerung seit Einführung des „neuen“ Berechnungsmodells (2017) zwischen 7,8% und 8.1%.</a:t>
            </a:r>
          </a:p>
          <a:p>
            <a:pPr marL="285750" indent="-285750">
              <a:buFont typeface="Arial" panose="020B0604020202020204" pitchFamily="34" charset="0"/>
              <a:buChar char="•"/>
            </a:pPr>
            <a:r>
              <a:rPr lang="de-DE" sz="1600" dirty="0">
                <a:solidFill>
                  <a:srgbClr val="FF0000"/>
                </a:solidFill>
              </a:rPr>
              <a:t>Keine Erhöhung der Beiträge nur möglich, da Aufwand so tief wie möglich gehalten wurde: Wenige Mandate,  kaum externe Dienstleistungen eingekauft.</a:t>
            </a:r>
          </a:p>
        </p:txBody>
      </p:sp>
    </p:spTree>
    <p:extLst>
      <p:ext uri="{BB962C8B-B14F-4D97-AF65-F5344CB8AC3E}">
        <p14:creationId xmlns:p14="http://schemas.microsoft.com/office/powerpoint/2010/main" val="296605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05876-BCF2-B284-F2B8-F86F06148EAE}"/>
              </a:ext>
            </a:extLst>
          </p:cNvPr>
          <p:cNvSpPr>
            <a:spLocks noGrp="1"/>
          </p:cNvSpPr>
          <p:nvPr>
            <p:ph type="title"/>
          </p:nvPr>
        </p:nvSpPr>
        <p:spPr/>
        <p:txBody>
          <a:bodyPr>
            <a:normAutofit/>
          </a:bodyPr>
          <a:lstStyle/>
          <a:p>
            <a:r>
              <a:rPr lang="de-DE" dirty="0"/>
              <a:t>Mitgliederbeiträge (MB) 2013 vs. 2023*</a:t>
            </a:r>
            <a:br>
              <a:rPr lang="de-DE" dirty="0"/>
            </a:br>
            <a:r>
              <a:rPr lang="de-DE" sz="1100" dirty="0"/>
              <a:t>* Aufgrund von Stellenprozenten (0.8 FTE) besser vergleichbar</a:t>
            </a:r>
          </a:p>
        </p:txBody>
      </p:sp>
      <p:sp>
        <p:nvSpPr>
          <p:cNvPr id="4" name="Foliennummernplatzhalter 3">
            <a:extLst>
              <a:ext uri="{FF2B5EF4-FFF2-40B4-BE49-F238E27FC236}">
                <a16:creationId xmlns:a16="http://schemas.microsoft.com/office/drawing/2014/main" id="{024421B2-2F20-3689-319A-D72F6A56FB14}"/>
              </a:ext>
            </a:extLst>
          </p:cNvPr>
          <p:cNvSpPr>
            <a:spLocks noGrp="1"/>
          </p:cNvSpPr>
          <p:nvPr>
            <p:ph type="sldNum" sz="quarter" idx="12"/>
          </p:nvPr>
        </p:nvSpPr>
        <p:spPr/>
        <p:txBody>
          <a:bodyPr/>
          <a:lstStyle/>
          <a:p>
            <a:fld id="{D1447943-77A3-944F-8F64-23AB5760C228}" type="slidenum">
              <a:rPr lang="de-DE" smtClean="0"/>
              <a:t>5</a:t>
            </a:fld>
            <a:endParaRPr lang="de-DE"/>
          </a:p>
        </p:txBody>
      </p:sp>
      <p:sp>
        <p:nvSpPr>
          <p:cNvPr id="10" name="Textfeld 9">
            <a:extLst>
              <a:ext uri="{FF2B5EF4-FFF2-40B4-BE49-F238E27FC236}">
                <a16:creationId xmlns:a16="http://schemas.microsoft.com/office/drawing/2014/main" id="{EC19E0BA-3C76-D1F1-7ADE-A1BE6F549A03}"/>
              </a:ext>
            </a:extLst>
          </p:cNvPr>
          <p:cNvSpPr txBox="1"/>
          <p:nvPr/>
        </p:nvSpPr>
        <p:spPr>
          <a:xfrm>
            <a:off x="3703369" y="4179556"/>
            <a:ext cx="6264718" cy="2031325"/>
          </a:xfrm>
          <a:prstGeom prst="rect">
            <a:avLst/>
          </a:prstGeom>
          <a:noFill/>
        </p:spPr>
        <p:txBody>
          <a:bodyPr wrap="square" rtlCol="0">
            <a:spAutoFit/>
          </a:bodyPr>
          <a:lstStyle/>
          <a:p>
            <a:r>
              <a:rPr lang="de-DE" sz="1200" b="1" dirty="0">
                <a:solidFill>
                  <a:srgbClr val="FF0000"/>
                </a:solidFill>
              </a:rPr>
              <a:t>Mitgliederanzahl </a:t>
            </a:r>
            <a:r>
              <a:rPr lang="de-DE" sz="1200" b="1" dirty="0"/>
              <a:t> 2013: 24, 2023: 35 </a:t>
            </a:r>
            <a:r>
              <a:rPr lang="de-DE" sz="1200" dirty="0"/>
              <a:t>(2025: 42)</a:t>
            </a:r>
          </a:p>
          <a:p>
            <a:pPr marL="273050" indent="-133350">
              <a:buFont typeface="Wingdings" pitchFamily="2" charset="2"/>
              <a:buChar char="Ø"/>
            </a:pPr>
            <a:r>
              <a:rPr lang="de-DE" sz="1200" b="1" dirty="0"/>
              <a:t>Mitgliederanzahl 2013 vs. 2023 </a:t>
            </a:r>
            <a:r>
              <a:rPr lang="de-DE" sz="1200" b="1" dirty="0">
                <a:solidFill>
                  <a:srgbClr val="FF0000"/>
                </a:solidFill>
              </a:rPr>
              <a:t>+50% </a:t>
            </a:r>
            <a:r>
              <a:rPr lang="de-DE" sz="1200" dirty="0"/>
              <a:t>(vs. 2025 beinahe verdoppelt)</a:t>
            </a:r>
          </a:p>
          <a:p>
            <a:pPr marL="171450" indent="-171450">
              <a:buFontTx/>
              <a:buChar char="-"/>
            </a:pPr>
            <a:endParaRPr lang="de-DE" sz="1200" dirty="0"/>
          </a:p>
          <a:p>
            <a:r>
              <a:rPr lang="de-DE" sz="1200" b="1" dirty="0">
                <a:solidFill>
                  <a:srgbClr val="FF0000"/>
                </a:solidFill>
              </a:rPr>
              <a:t>AuM</a:t>
            </a:r>
            <a:r>
              <a:rPr lang="de-DE" sz="1200" b="1" dirty="0"/>
              <a:t> per 31.12.2012: 87.9 Mia, 31.12.2022: 190.1 Mia </a:t>
            </a:r>
            <a:r>
              <a:rPr lang="de-DE" sz="1200" dirty="0"/>
              <a:t>(per 31.03.2025: 211.4 Mia.)</a:t>
            </a:r>
          </a:p>
          <a:p>
            <a:pPr marL="273050" indent="-133350">
              <a:buFont typeface="Wingdings" pitchFamily="2" charset="2"/>
              <a:buChar char="Ø"/>
            </a:pPr>
            <a:r>
              <a:rPr lang="de-DE" sz="1200" b="1" dirty="0"/>
              <a:t>AuM 2013 vs. 2023 </a:t>
            </a:r>
            <a:r>
              <a:rPr lang="de-DE" sz="1200" b="1" dirty="0">
                <a:solidFill>
                  <a:srgbClr val="FF0000"/>
                </a:solidFill>
              </a:rPr>
              <a:t>+116% </a:t>
            </a:r>
            <a:r>
              <a:rPr lang="de-DE" sz="1200" dirty="0"/>
              <a:t>(vs. 2025: +140% )</a:t>
            </a:r>
          </a:p>
          <a:p>
            <a:pPr marL="273050" indent="-133350">
              <a:buFont typeface="Wingdings" pitchFamily="2" charset="2"/>
              <a:buChar char="Ø"/>
            </a:pPr>
            <a:endParaRPr lang="de-DE" sz="1200" dirty="0"/>
          </a:p>
          <a:p>
            <a:r>
              <a:rPr lang="de-DE" sz="1200" b="1" dirty="0">
                <a:solidFill>
                  <a:srgbClr val="FF0000"/>
                </a:solidFill>
              </a:rPr>
              <a:t>MB</a:t>
            </a:r>
            <a:r>
              <a:rPr lang="de-DE" sz="1200" b="1" dirty="0"/>
              <a:t> 2013: CHF 511‘999; 2023: CHF 476‘000 </a:t>
            </a:r>
            <a:r>
              <a:rPr lang="de-DE" sz="1200" dirty="0"/>
              <a:t>(per 31.03.2025: CHF 655‘000)</a:t>
            </a:r>
          </a:p>
          <a:p>
            <a:pPr marL="285750" indent="-146050">
              <a:buFont typeface="Wingdings" pitchFamily="2" charset="2"/>
              <a:buChar char="Ø"/>
            </a:pPr>
            <a:r>
              <a:rPr lang="de-DE" sz="1200" b="1" dirty="0"/>
              <a:t>Budget 2023 vs. 2013</a:t>
            </a:r>
            <a:r>
              <a:rPr lang="de-DE" sz="1200" b="1" dirty="0">
                <a:solidFill>
                  <a:srgbClr val="FF0000"/>
                </a:solidFill>
              </a:rPr>
              <a:t> – 7% </a:t>
            </a:r>
            <a:r>
              <a:rPr lang="de-DE" sz="1200" dirty="0"/>
              <a:t>(Faktor 0.8) (2025 vs. 2013 +28% )</a:t>
            </a:r>
          </a:p>
          <a:p>
            <a:pPr marL="285750" indent="-285750">
              <a:buFontTx/>
              <a:buChar char="-"/>
            </a:pPr>
            <a:endParaRPr lang="de-DE" sz="1000" dirty="0"/>
          </a:p>
          <a:p>
            <a:pPr marL="171450" indent="-171450">
              <a:buFont typeface="Wingdings" pitchFamily="2" charset="2"/>
              <a:buChar char="Ø"/>
            </a:pPr>
            <a:r>
              <a:rPr lang="de-DE" sz="1000" dirty="0"/>
              <a:t>Kosten für den Index wurden im 2013 nicht verursachergerecht belastet</a:t>
            </a:r>
          </a:p>
          <a:p>
            <a:pPr marL="171450" indent="-171450">
              <a:buFont typeface="Wingdings" pitchFamily="2" charset="2"/>
              <a:buChar char="Ø"/>
            </a:pPr>
            <a:r>
              <a:rPr lang="de-DE" sz="1000" dirty="0"/>
              <a:t>Kosten für den IMAST und Private </a:t>
            </a:r>
            <a:r>
              <a:rPr lang="de-DE" sz="1000" dirty="0" err="1"/>
              <a:t>Markets</a:t>
            </a:r>
            <a:r>
              <a:rPr lang="de-DE" sz="1000" dirty="0"/>
              <a:t> Report müssten 2025 auch verursachergerecht belastet  werden</a:t>
            </a:r>
          </a:p>
        </p:txBody>
      </p:sp>
      <p:sp>
        <p:nvSpPr>
          <p:cNvPr id="12" name="Textfeld 11">
            <a:extLst>
              <a:ext uri="{FF2B5EF4-FFF2-40B4-BE49-F238E27FC236}">
                <a16:creationId xmlns:a16="http://schemas.microsoft.com/office/drawing/2014/main" id="{A2C4EEC7-B6B7-198B-99A1-4F382315ED3C}"/>
              </a:ext>
            </a:extLst>
          </p:cNvPr>
          <p:cNvSpPr txBox="1"/>
          <p:nvPr/>
        </p:nvSpPr>
        <p:spPr>
          <a:xfrm>
            <a:off x="3534345" y="1656939"/>
            <a:ext cx="4319781" cy="2492990"/>
          </a:xfrm>
          <a:prstGeom prst="rect">
            <a:avLst/>
          </a:prstGeom>
          <a:noFill/>
        </p:spPr>
        <p:txBody>
          <a:bodyPr wrap="square" rtlCol="0">
            <a:spAutoFit/>
          </a:bodyPr>
          <a:lstStyle/>
          <a:p>
            <a:r>
              <a:rPr lang="de-CH" sz="1200" b="1" dirty="0"/>
              <a:t>Umlage Kosten gem. MB Rechnung 2013</a:t>
            </a:r>
          </a:p>
          <a:p>
            <a:endParaRPr lang="de-CH" sz="1200" dirty="0"/>
          </a:p>
          <a:p>
            <a:pPr marL="171450" indent="-171450">
              <a:buFontTx/>
              <a:buChar char="-"/>
            </a:pPr>
            <a:r>
              <a:rPr lang="de-CH" sz="1200" dirty="0"/>
              <a:t>Vereinsbeitrag mit leichten Anpassungen (</a:t>
            </a:r>
            <a:r>
              <a:rPr lang="de-CH" sz="1200" dirty="0" err="1"/>
              <a:t>zB</a:t>
            </a:r>
            <a:r>
              <a:rPr lang="de-CH" sz="1200" dirty="0"/>
              <a:t> CSA I und CSA II jeweils 1/3 Vereinsbeitrag).</a:t>
            </a:r>
          </a:p>
          <a:p>
            <a:pPr marL="171450" indent="-171450">
              <a:buFontTx/>
              <a:buChar char="-"/>
            </a:pPr>
            <a:r>
              <a:rPr lang="de-CH" sz="1200" dirty="0"/>
              <a:t>Laufende Rechnung (</a:t>
            </a:r>
            <a:r>
              <a:rPr lang="de-CH" sz="1200" dirty="0" err="1"/>
              <a:t>AuM</a:t>
            </a:r>
            <a:r>
              <a:rPr lang="de-CH" sz="1200" dirty="0"/>
              <a:t>) mit jeweils 1/3 Gewichtungen, nach a) reinen </a:t>
            </a:r>
            <a:r>
              <a:rPr lang="de-CH" sz="1200" dirty="0" err="1"/>
              <a:t>AuM</a:t>
            </a:r>
            <a:r>
              <a:rPr lang="de-CH" sz="1200" dirty="0"/>
              <a:t>/Kopf, b) nach reinen </a:t>
            </a:r>
            <a:r>
              <a:rPr lang="de-CH" sz="1200" dirty="0" err="1"/>
              <a:t>AuM</a:t>
            </a:r>
            <a:r>
              <a:rPr lang="de-CH" sz="1200" dirty="0"/>
              <a:t> und c) nach Anzahl Anlagegruppen im Performancebericht 2. Säule</a:t>
            </a:r>
          </a:p>
          <a:p>
            <a:pPr marL="171450" indent="-171450">
              <a:buFontTx/>
              <a:buChar char="-"/>
            </a:pPr>
            <a:r>
              <a:rPr lang="de-CH" sz="1200" dirty="0"/>
              <a:t>Die effektiven Kosten für den Performance Bericht wurden umgelegt und gewichtet nach 1/3 pro Kopf, 1/3 nach </a:t>
            </a:r>
            <a:r>
              <a:rPr lang="de-CH" sz="1200" dirty="0" err="1"/>
              <a:t>AuM</a:t>
            </a:r>
            <a:r>
              <a:rPr lang="de-CH" sz="1200" dirty="0"/>
              <a:t> und 1/3 nach Anzahl Anlagegruppen.</a:t>
            </a:r>
          </a:p>
          <a:p>
            <a:pPr marL="171450" indent="-171450">
              <a:buFontTx/>
              <a:buChar char="-"/>
            </a:pPr>
            <a:r>
              <a:rPr lang="de-CH" sz="1200" dirty="0"/>
              <a:t>Die Kosten des </a:t>
            </a:r>
            <a:r>
              <a:rPr lang="de-CH" sz="1200" dirty="0" err="1"/>
              <a:t>Fz</a:t>
            </a:r>
            <a:r>
              <a:rPr lang="de-CH" sz="1200" dirty="0"/>
              <a:t>/3a Reports wurden ebenfalls wie oben zu je 1/3 gewichtet.</a:t>
            </a:r>
          </a:p>
          <a:p>
            <a:pPr marL="171450" indent="-171450">
              <a:buFontTx/>
              <a:buChar char="-"/>
            </a:pPr>
            <a:r>
              <a:rPr lang="de-DE" sz="1200" dirty="0"/>
              <a:t>Berechnung: komplex, intransparent, fehleranfällig</a:t>
            </a:r>
          </a:p>
        </p:txBody>
      </p:sp>
      <p:graphicFrame>
        <p:nvGraphicFramePr>
          <p:cNvPr id="3" name="Tabelle 2">
            <a:extLst>
              <a:ext uri="{FF2B5EF4-FFF2-40B4-BE49-F238E27FC236}">
                <a16:creationId xmlns:a16="http://schemas.microsoft.com/office/drawing/2014/main" id="{2778237E-181B-5ED9-30CF-A93E0999DAA0}"/>
              </a:ext>
            </a:extLst>
          </p:cNvPr>
          <p:cNvGraphicFramePr>
            <a:graphicFrameLocks noGrp="1"/>
          </p:cNvGraphicFramePr>
          <p:nvPr>
            <p:extLst>
              <p:ext uri="{D42A27DB-BD31-4B8C-83A1-F6EECF244321}">
                <p14:modId xmlns:p14="http://schemas.microsoft.com/office/powerpoint/2010/main" val="3854165170"/>
              </p:ext>
            </p:extLst>
          </p:nvPr>
        </p:nvGraphicFramePr>
        <p:xfrm>
          <a:off x="7905884" y="2084340"/>
          <a:ext cx="3274734" cy="1044840"/>
        </p:xfrm>
        <a:graphic>
          <a:graphicData uri="http://schemas.openxmlformats.org/drawingml/2006/table">
            <a:tbl>
              <a:tblPr>
                <a:tableStyleId>{5C22544A-7EE6-4342-B048-85BDC9FD1C3A}</a:tableStyleId>
              </a:tblPr>
              <a:tblGrid>
                <a:gridCol w="1091578">
                  <a:extLst>
                    <a:ext uri="{9D8B030D-6E8A-4147-A177-3AD203B41FA5}">
                      <a16:colId xmlns:a16="http://schemas.microsoft.com/office/drawing/2014/main" val="1767164201"/>
                    </a:ext>
                  </a:extLst>
                </a:gridCol>
                <a:gridCol w="1091578">
                  <a:extLst>
                    <a:ext uri="{9D8B030D-6E8A-4147-A177-3AD203B41FA5}">
                      <a16:colId xmlns:a16="http://schemas.microsoft.com/office/drawing/2014/main" val="3721910697"/>
                    </a:ext>
                  </a:extLst>
                </a:gridCol>
                <a:gridCol w="1091578">
                  <a:extLst>
                    <a:ext uri="{9D8B030D-6E8A-4147-A177-3AD203B41FA5}">
                      <a16:colId xmlns:a16="http://schemas.microsoft.com/office/drawing/2014/main" val="957940468"/>
                    </a:ext>
                  </a:extLst>
                </a:gridCol>
              </a:tblGrid>
              <a:tr h="174140">
                <a:tc>
                  <a:txBody>
                    <a:bodyPr/>
                    <a:lstStyle/>
                    <a:p>
                      <a:pPr algn="l" fontAlgn="b"/>
                      <a:r>
                        <a:rPr lang="de-CH" sz="1000" u="none" strike="noStrike">
                          <a:effectLst/>
                        </a:rPr>
                        <a:t>Cluster:</a:t>
                      </a:r>
                      <a:endParaRPr lang="de-CH" sz="1000" b="1"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b"/>
                      <a:r>
                        <a:rPr lang="de-CH" sz="1000" u="none" strike="noStrike">
                          <a:effectLst/>
                        </a:rPr>
                        <a:t>AUM &lt; 1 Mrd.</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l" fontAlgn="b"/>
                      <a:r>
                        <a:rPr lang="de-CH" sz="1000" u="none" strike="noStrike">
                          <a:effectLst/>
                        </a:rPr>
                        <a:t>        10’000 </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258430969"/>
                  </a:ext>
                </a:extLst>
              </a:tr>
              <a:tr h="174140">
                <a:tc>
                  <a:txBody>
                    <a:bodyPr/>
                    <a:lstStyle/>
                    <a:p>
                      <a:pPr algn="l" fontAlgn="b"/>
                      <a:r>
                        <a:rPr lang="de-CH" sz="1000" u="none" strike="noStrike">
                          <a:effectLst/>
                        </a:rPr>
                        <a:t> </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b"/>
                      <a:r>
                        <a:rPr lang="de-CH" sz="1000" u="none" strike="noStrike">
                          <a:effectLst/>
                        </a:rPr>
                        <a:t>AUM 1 bis 5 Mrd.</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l" fontAlgn="b"/>
                      <a:r>
                        <a:rPr lang="de-CH" sz="1000" u="none" strike="noStrike">
                          <a:effectLst/>
                        </a:rPr>
                        <a:t>        15’000 </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150816814"/>
                  </a:ext>
                </a:extLst>
              </a:tr>
              <a:tr h="174140">
                <a:tc>
                  <a:txBody>
                    <a:bodyPr/>
                    <a:lstStyle/>
                    <a:p>
                      <a:pPr algn="l" fontAlgn="b"/>
                      <a:r>
                        <a:rPr lang="de-CH" sz="1000" u="none" strike="noStrike" dirty="0">
                          <a:effectLst/>
                        </a:rPr>
                        <a:t> </a:t>
                      </a:r>
                      <a:endParaRPr lang="de-CH" sz="10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b"/>
                      <a:r>
                        <a:rPr lang="de-CH" sz="1000" u="none" strike="noStrike" dirty="0">
                          <a:effectLst/>
                        </a:rPr>
                        <a:t>AUM 5 bis 10 Mrd.</a:t>
                      </a:r>
                      <a:endParaRPr lang="de-CH" sz="10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l" fontAlgn="b"/>
                      <a:r>
                        <a:rPr lang="de-CH" sz="1000" u="none" strike="noStrike">
                          <a:effectLst/>
                        </a:rPr>
                        <a:t>        20’000 </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608998583"/>
                  </a:ext>
                </a:extLst>
              </a:tr>
              <a:tr h="174140">
                <a:tc>
                  <a:txBody>
                    <a:bodyPr/>
                    <a:lstStyle/>
                    <a:p>
                      <a:pPr algn="l" fontAlgn="b"/>
                      <a:r>
                        <a:rPr lang="de-CH" sz="1000" u="none" strike="noStrike">
                          <a:effectLst/>
                        </a:rPr>
                        <a:t> </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b"/>
                      <a:r>
                        <a:rPr lang="de-CH" sz="1000" u="none" strike="noStrike">
                          <a:effectLst/>
                        </a:rPr>
                        <a:t>AUM 10 bis 15 Mrd.</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l" fontAlgn="b"/>
                      <a:r>
                        <a:rPr lang="de-CH" sz="1000" u="none" strike="noStrike" dirty="0">
                          <a:effectLst/>
                        </a:rPr>
                        <a:t>        25’000 </a:t>
                      </a:r>
                      <a:endParaRPr lang="de-CH" sz="10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960549687"/>
                  </a:ext>
                </a:extLst>
              </a:tr>
              <a:tr h="174140">
                <a:tc>
                  <a:txBody>
                    <a:bodyPr/>
                    <a:lstStyle/>
                    <a:p>
                      <a:pPr algn="l" fontAlgn="b"/>
                      <a:r>
                        <a:rPr lang="de-CH" sz="1000" u="none" strike="noStrike">
                          <a:effectLst/>
                        </a:rPr>
                        <a:t> </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b"/>
                      <a:r>
                        <a:rPr lang="de-CH" sz="1000" u="none" strike="noStrike">
                          <a:effectLst/>
                        </a:rPr>
                        <a:t>AUM 15 bis 20 Mrd.</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l" fontAlgn="b"/>
                      <a:r>
                        <a:rPr lang="de-CH" sz="1000" u="none" strike="noStrike">
                          <a:effectLst/>
                        </a:rPr>
                        <a:t>        30’000 </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189265932"/>
                  </a:ext>
                </a:extLst>
              </a:tr>
              <a:tr h="174140">
                <a:tc>
                  <a:txBody>
                    <a:bodyPr/>
                    <a:lstStyle/>
                    <a:p>
                      <a:pPr algn="l" fontAlgn="b"/>
                      <a:r>
                        <a:rPr lang="de-CH" sz="1000" u="none" strike="noStrike">
                          <a:effectLst/>
                        </a:rPr>
                        <a:t> </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b"/>
                      <a:r>
                        <a:rPr lang="de-CH" sz="1000" u="none" strike="noStrike">
                          <a:effectLst/>
                        </a:rPr>
                        <a:t>AUM &gt; 20 Mrd.</a:t>
                      </a:r>
                      <a:endParaRPr lang="de-CH" sz="1000" b="0" i="0" u="none" strike="noStrike">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l" fontAlgn="b"/>
                      <a:r>
                        <a:rPr lang="de-CH" sz="1000" u="none" strike="noStrike" dirty="0">
                          <a:effectLst/>
                        </a:rPr>
                        <a:t>        35’000 </a:t>
                      </a:r>
                      <a:endParaRPr lang="de-CH" sz="10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474948457"/>
                  </a:ext>
                </a:extLst>
              </a:tr>
            </a:tbl>
          </a:graphicData>
        </a:graphic>
      </p:graphicFrame>
      <p:sp>
        <p:nvSpPr>
          <p:cNvPr id="7" name="Textfeld 6">
            <a:extLst>
              <a:ext uri="{FF2B5EF4-FFF2-40B4-BE49-F238E27FC236}">
                <a16:creationId xmlns:a16="http://schemas.microsoft.com/office/drawing/2014/main" id="{B88E600D-1A1B-837E-1E9B-1DD78E008F92}"/>
              </a:ext>
            </a:extLst>
          </p:cNvPr>
          <p:cNvSpPr txBox="1"/>
          <p:nvPr/>
        </p:nvSpPr>
        <p:spPr>
          <a:xfrm>
            <a:off x="7752526" y="1651068"/>
            <a:ext cx="3955284" cy="830997"/>
          </a:xfrm>
          <a:prstGeom prst="rect">
            <a:avLst/>
          </a:prstGeom>
          <a:noFill/>
        </p:spPr>
        <p:txBody>
          <a:bodyPr wrap="square" rtlCol="0">
            <a:spAutoFit/>
          </a:bodyPr>
          <a:lstStyle/>
          <a:p>
            <a:r>
              <a:rPr lang="de-CH" sz="1200" b="1" dirty="0"/>
              <a:t>Berechnungsmethodologie MB 2023</a:t>
            </a:r>
          </a:p>
          <a:p>
            <a:endParaRPr lang="de-CH" sz="1200" b="1" dirty="0"/>
          </a:p>
          <a:p>
            <a:endParaRPr lang="de-CH" sz="1200" b="1" dirty="0"/>
          </a:p>
          <a:p>
            <a:pPr marL="171450" indent="-171450">
              <a:buFontTx/>
              <a:buChar char="-"/>
            </a:pPr>
            <a:endParaRPr lang="de-CH" sz="1200" dirty="0"/>
          </a:p>
        </p:txBody>
      </p:sp>
      <p:sp>
        <p:nvSpPr>
          <p:cNvPr id="6" name="Pfeil nach rechts 5">
            <a:extLst>
              <a:ext uri="{FF2B5EF4-FFF2-40B4-BE49-F238E27FC236}">
                <a16:creationId xmlns:a16="http://schemas.microsoft.com/office/drawing/2014/main" id="{F5693A43-7600-A82F-8E9B-647310C709DD}"/>
              </a:ext>
            </a:extLst>
          </p:cNvPr>
          <p:cNvSpPr/>
          <p:nvPr/>
        </p:nvSpPr>
        <p:spPr>
          <a:xfrm>
            <a:off x="1975824" y="6184895"/>
            <a:ext cx="877824" cy="536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D5E41E1C-FC1C-2ADA-188B-0A51DFA8FD45}"/>
              </a:ext>
            </a:extLst>
          </p:cNvPr>
          <p:cNvSpPr txBox="1"/>
          <p:nvPr/>
        </p:nvSpPr>
        <p:spPr>
          <a:xfrm>
            <a:off x="3037321" y="6259810"/>
            <a:ext cx="7477249" cy="369332"/>
          </a:xfrm>
          <a:prstGeom prst="rect">
            <a:avLst/>
          </a:prstGeom>
          <a:noFill/>
        </p:spPr>
        <p:txBody>
          <a:bodyPr wrap="square" rtlCol="0">
            <a:spAutoFit/>
          </a:bodyPr>
          <a:lstStyle/>
          <a:p>
            <a:r>
              <a:rPr lang="de-DE" dirty="0">
                <a:solidFill>
                  <a:srgbClr val="FF0000"/>
                </a:solidFill>
              </a:rPr>
              <a:t>Die Beiträge blieben 10 Jahre konstant, resp. wurden sogar gesenkt</a:t>
            </a:r>
          </a:p>
        </p:txBody>
      </p:sp>
      <p:pic>
        <p:nvPicPr>
          <p:cNvPr id="5" name="Grafik 4">
            <a:extLst>
              <a:ext uri="{FF2B5EF4-FFF2-40B4-BE49-F238E27FC236}">
                <a16:creationId xmlns:a16="http://schemas.microsoft.com/office/drawing/2014/main" id="{2F298F47-F68B-98D2-ADFD-EEA46B5A4F82}"/>
              </a:ext>
            </a:extLst>
          </p:cNvPr>
          <p:cNvPicPr>
            <a:picLocks noChangeAspect="1"/>
          </p:cNvPicPr>
          <p:nvPr/>
        </p:nvPicPr>
        <p:blipFill>
          <a:blip r:embed="rId3"/>
          <a:stretch>
            <a:fillRect/>
          </a:stretch>
        </p:blipFill>
        <p:spPr>
          <a:xfrm>
            <a:off x="437537" y="2027226"/>
            <a:ext cx="2918528" cy="3152180"/>
          </a:xfrm>
          <a:prstGeom prst="rect">
            <a:avLst/>
          </a:prstGeom>
        </p:spPr>
      </p:pic>
      <p:sp>
        <p:nvSpPr>
          <p:cNvPr id="9" name="Textfeld 8">
            <a:extLst>
              <a:ext uri="{FF2B5EF4-FFF2-40B4-BE49-F238E27FC236}">
                <a16:creationId xmlns:a16="http://schemas.microsoft.com/office/drawing/2014/main" id="{0E6307BC-64E8-111A-A9DA-234C1AAC6CEC}"/>
              </a:ext>
            </a:extLst>
          </p:cNvPr>
          <p:cNvSpPr txBox="1"/>
          <p:nvPr/>
        </p:nvSpPr>
        <p:spPr>
          <a:xfrm>
            <a:off x="613262" y="1634066"/>
            <a:ext cx="2666123" cy="276999"/>
          </a:xfrm>
          <a:prstGeom prst="rect">
            <a:avLst/>
          </a:prstGeom>
          <a:noFill/>
        </p:spPr>
        <p:txBody>
          <a:bodyPr wrap="square" rtlCol="0">
            <a:spAutoFit/>
          </a:bodyPr>
          <a:lstStyle/>
          <a:p>
            <a:r>
              <a:rPr lang="de-CH" sz="1200" b="1" dirty="0"/>
              <a:t>Berechnungsmethodologie MB 2013</a:t>
            </a:r>
          </a:p>
        </p:txBody>
      </p:sp>
    </p:spTree>
    <p:extLst>
      <p:ext uri="{BB962C8B-B14F-4D97-AF65-F5344CB8AC3E}">
        <p14:creationId xmlns:p14="http://schemas.microsoft.com/office/powerpoint/2010/main" val="50477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C2F3E-A6D8-8B7B-364E-E128131392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18BB65-6304-C460-E15F-7C25B9CFD6BD}"/>
              </a:ext>
            </a:extLst>
          </p:cNvPr>
          <p:cNvSpPr>
            <a:spLocks noGrp="1"/>
          </p:cNvSpPr>
          <p:nvPr>
            <p:ph type="title"/>
          </p:nvPr>
        </p:nvSpPr>
        <p:spPr/>
        <p:txBody>
          <a:bodyPr/>
          <a:lstStyle/>
          <a:p>
            <a:r>
              <a:rPr lang="de-DE" dirty="0"/>
              <a:t>Mitgliederbeiträge kostenverursachend Modell 2013 angewandt (erweitert) per 2026</a:t>
            </a:r>
          </a:p>
        </p:txBody>
      </p:sp>
      <p:sp>
        <p:nvSpPr>
          <p:cNvPr id="4" name="Foliennummernplatzhalter 3">
            <a:extLst>
              <a:ext uri="{FF2B5EF4-FFF2-40B4-BE49-F238E27FC236}">
                <a16:creationId xmlns:a16="http://schemas.microsoft.com/office/drawing/2014/main" id="{7847727C-94ED-72BB-442B-89C4A02010A0}"/>
              </a:ext>
            </a:extLst>
          </p:cNvPr>
          <p:cNvSpPr>
            <a:spLocks noGrp="1"/>
          </p:cNvSpPr>
          <p:nvPr>
            <p:ph type="sldNum" sz="quarter" idx="12"/>
          </p:nvPr>
        </p:nvSpPr>
        <p:spPr/>
        <p:txBody>
          <a:bodyPr/>
          <a:lstStyle/>
          <a:p>
            <a:fld id="{D1447943-77A3-944F-8F64-23AB5760C228}" type="slidenum">
              <a:rPr lang="de-DE" smtClean="0"/>
              <a:t>6</a:t>
            </a:fld>
            <a:endParaRPr lang="de-DE" dirty="0"/>
          </a:p>
        </p:txBody>
      </p:sp>
      <p:sp>
        <p:nvSpPr>
          <p:cNvPr id="6" name="Pfeil nach rechts 5">
            <a:extLst>
              <a:ext uri="{FF2B5EF4-FFF2-40B4-BE49-F238E27FC236}">
                <a16:creationId xmlns:a16="http://schemas.microsoft.com/office/drawing/2014/main" id="{B96E118C-4B97-034F-EEBB-A7528D4926CB}"/>
              </a:ext>
            </a:extLst>
          </p:cNvPr>
          <p:cNvSpPr/>
          <p:nvPr/>
        </p:nvSpPr>
        <p:spPr>
          <a:xfrm>
            <a:off x="3840480" y="3429000"/>
            <a:ext cx="704088" cy="536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43DCC4BE-0708-6E7B-802F-E2F25253132A}"/>
              </a:ext>
            </a:extLst>
          </p:cNvPr>
          <p:cNvSpPr txBox="1"/>
          <p:nvPr/>
        </p:nvSpPr>
        <p:spPr>
          <a:xfrm>
            <a:off x="665640" y="6043557"/>
            <a:ext cx="10406231" cy="646331"/>
          </a:xfrm>
          <a:prstGeom prst="rect">
            <a:avLst/>
          </a:prstGeom>
          <a:noFill/>
        </p:spPr>
        <p:txBody>
          <a:bodyPr wrap="square" rtlCol="0">
            <a:spAutoFit/>
          </a:bodyPr>
          <a:lstStyle/>
          <a:p>
            <a:r>
              <a:rPr lang="de-DE" b="1" dirty="0">
                <a:solidFill>
                  <a:srgbClr val="FF0000"/>
                </a:solidFill>
              </a:rPr>
              <a:t>Drei</a:t>
            </a:r>
            <a:r>
              <a:rPr lang="de-DE" dirty="0">
                <a:solidFill>
                  <a:srgbClr val="FF0000"/>
                </a:solidFill>
              </a:rPr>
              <a:t> weitere Komponenten müssten bei doppelter Anzahl Anlagestiftungen umverteilt werden, sobald neuer Report für Projektanlagegruppen, </a:t>
            </a:r>
            <a:r>
              <a:rPr lang="de-DE" b="1" dirty="0">
                <a:solidFill>
                  <a:srgbClr val="FF0000"/>
                </a:solidFill>
              </a:rPr>
              <a:t>vier</a:t>
            </a:r>
            <a:r>
              <a:rPr lang="de-DE" dirty="0">
                <a:solidFill>
                  <a:srgbClr val="FF0000"/>
                </a:solidFill>
              </a:rPr>
              <a:t>.</a:t>
            </a:r>
          </a:p>
        </p:txBody>
      </p:sp>
      <p:pic>
        <p:nvPicPr>
          <p:cNvPr id="3" name="Grafik 2">
            <a:extLst>
              <a:ext uri="{FF2B5EF4-FFF2-40B4-BE49-F238E27FC236}">
                <a16:creationId xmlns:a16="http://schemas.microsoft.com/office/drawing/2014/main" id="{3BCEFED8-9FED-523A-649B-54243B975C35}"/>
              </a:ext>
            </a:extLst>
          </p:cNvPr>
          <p:cNvPicPr>
            <a:picLocks noChangeAspect="1"/>
          </p:cNvPicPr>
          <p:nvPr/>
        </p:nvPicPr>
        <p:blipFill>
          <a:blip r:embed="rId3"/>
          <a:stretch>
            <a:fillRect/>
          </a:stretch>
        </p:blipFill>
        <p:spPr>
          <a:xfrm>
            <a:off x="458777" y="2008052"/>
            <a:ext cx="3093525" cy="3341187"/>
          </a:xfrm>
          <a:prstGeom prst="rect">
            <a:avLst/>
          </a:prstGeom>
        </p:spPr>
      </p:pic>
      <p:pic>
        <p:nvPicPr>
          <p:cNvPr id="5" name="Grafik 4">
            <a:extLst>
              <a:ext uri="{FF2B5EF4-FFF2-40B4-BE49-F238E27FC236}">
                <a16:creationId xmlns:a16="http://schemas.microsoft.com/office/drawing/2014/main" id="{8202EFD9-6109-F8AC-B8A1-603C99EB2227}"/>
              </a:ext>
            </a:extLst>
          </p:cNvPr>
          <p:cNvPicPr>
            <a:picLocks noChangeAspect="1"/>
          </p:cNvPicPr>
          <p:nvPr/>
        </p:nvPicPr>
        <p:blipFill>
          <a:blip r:embed="rId4"/>
          <a:stretch>
            <a:fillRect/>
          </a:stretch>
        </p:blipFill>
        <p:spPr>
          <a:xfrm>
            <a:off x="4832746" y="1661375"/>
            <a:ext cx="6825854" cy="4376407"/>
          </a:xfrm>
          <a:prstGeom prst="rect">
            <a:avLst/>
          </a:prstGeom>
        </p:spPr>
      </p:pic>
    </p:spTree>
    <p:extLst>
      <p:ext uri="{BB962C8B-B14F-4D97-AF65-F5344CB8AC3E}">
        <p14:creationId xmlns:p14="http://schemas.microsoft.com/office/powerpoint/2010/main" val="194701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E169F-2D9F-432A-7CE7-DB3CAD89B3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95BA03-5464-C985-9E30-29C3B889A9CF}"/>
              </a:ext>
            </a:extLst>
          </p:cNvPr>
          <p:cNvSpPr>
            <a:spLocks noGrp="1"/>
          </p:cNvSpPr>
          <p:nvPr>
            <p:ph type="title"/>
          </p:nvPr>
        </p:nvSpPr>
        <p:spPr>
          <a:xfrm>
            <a:off x="838200" y="839262"/>
            <a:ext cx="10845800" cy="1325563"/>
          </a:xfrm>
        </p:spPr>
        <p:txBody>
          <a:bodyPr>
            <a:noAutofit/>
          </a:bodyPr>
          <a:lstStyle/>
          <a:p>
            <a:r>
              <a:rPr lang="de-DE" sz="5400" b="1" dirty="0"/>
              <a:t>Aktuelles Berechnungsmodell</a:t>
            </a:r>
          </a:p>
        </p:txBody>
      </p:sp>
      <p:sp>
        <p:nvSpPr>
          <p:cNvPr id="4" name="Foliennummernplatzhalter 3">
            <a:extLst>
              <a:ext uri="{FF2B5EF4-FFF2-40B4-BE49-F238E27FC236}">
                <a16:creationId xmlns:a16="http://schemas.microsoft.com/office/drawing/2014/main" id="{CA19EAA4-6497-09EF-37B7-684CD003464A}"/>
              </a:ext>
            </a:extLst>
          </p:cNvPr>
          <p:cNvSpPr>
            <a:spLocks noGrp="1"/>
          </p:cNvSpPr>
          <p:nvPr>
            <p:ph type="sldNum" sz="quarter" idx="12"/>
          </p:nvPr>
        </p:nvSpPr>
        <p:spPr/>
        <p:txBody>
          <a:bodyPr/>
          <a:lstStyle/>
          <a:p>
            <a:fld id="{D1447943-77A3-944F-8F64-23AB5760C228}" type="slidenum">
              <a:rPr lang="de-DE" smtClean="0"/>
              <a:t>7</a:t>
            </a:fld>
            <a:endParaRPr lang="de-DE"/>
          </a:p>
        </p:txBody>
      </p:sp>
    </p:spTree>
    <p:extLst>
      <p:ext uri="{BB962C8B-B14F-4D97-AF65-F5344CB8AC3E}">
        <p14:creationId xmlns:p14="http://schemas.microsoft.com/office/powerpoint/2010/main" val="230244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EED0D-1426-2602-36AC-CF6E224123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B86C9F-77B4-7ABF-8647-354D3A4B11E0}"/>
              </a:ext>
            </a:extLst>
          </p:cNvPr>
          <p:cNvSpPr>
            <a:spLocks noGrp="1"/>
          </p:cNvSpPr>
          <p:nvPr>
            <p:ph type="title"/>
          </p:nvPr>
        </p:nvSpPr>
        <p:spPr/>
        <p:txBody>
          <a:bodyPr/>
          <a:lstStyle/>
          <a:p>
            <a:r>
              <a:rPr lang="de-DE" dirty="0"/>
              <a:t>Mitgliederbeiträge aktuell</a:t>
            </a:r>
          </a:p>
        </p:txBody>
      </p:sp>
      <p:sp>
        <p:nvSpPr>
          <p:cNvPr id="4" name="Foliennummernplatzhalter 3">
            <a:extLst>
              <a:ext uri="{FF2B5EF4-FFF2-40B4-BE49-F238E27FC236}">
                <a16:creationId xmlns:a16="http://schemas.microsoft.com/office/drawing/2014/main" id="{CDCBDB79-EA70-DD7E-6D07-EAC71A207B6F}"/>
              </a:ext>
            </a:extLst>
          </p:cNvPr>
          <p:cNvSpPr>
            <a:spLocks noGrp="1"/>
          </p:cNvSpPr>
          <p:nvPr>
            <p:ph type="sldNum" sz="quarter" idx="12"/>
          </p:nvPr>
        </p:nvSpPr>
        <p:spPr/>
        <p:txBody>
          <a:bodyPr/>
          <a:lstStyle/>
          <a:p>
            <a:fld id="{D1447943-77A3-944F-8F64-23AB5760C228}" type="slidenum">
              <a:rPr lang="de-DE" smtClean="0"/>
              <a:t>8</a:t>
            </a:fld>
            <a:endParaRPr lang="de-DE"/>
          </a:p>
        </p:txBody>
      </p:sp>
      <p:sp>
        <p:nvSpPr>
          <p:cNvPr id="10" name="Textfeld 9">
            <a:extLst>
              <a:ext uri="{FF2B5EF4-FFF2-40B4-BE49-F238E27FC236}">
                <a16:creationId xmlns:a16="http://schemas.microsoft.com/office/drawing/2014/main" id="{8CDAC8CF-8A2D-B36A-4803-E4B4407AE3B7}"/>
              </a:ext>
            </a:extLst>
          </p:cNvPr>
          <p:cNvSpPr txBox="1"/>
          <p:nvPr/>
        </p:nvSpPr>
        <p:spPr>
          <a:xfrm>
            <a:off x="8987775" y="3624549"/>
            <a:ext cx="2862066" cy="2954655"/>
          </a:xfrm>
          <a:prstGeom prst="rect">
            <a:avLst/>
          </a:prstGeom>
          <a:noFill/>
        </p:spPr>
        <p:txBody>
          <a:bodyPr wrap="none" rtlCol="0">
            <a:spAutoFit/>
          </a:bodyPr>
          <a:lstStyle/>
          <a:p>
            <a:pPr marL="285750" indent="-285750">
              <a:buFontTx/>
              <a:buChar char="-"/>
            </a:pPr>
            <a:r>
              <a:rPr lang="de-DE" sz="1200" dirty="0"/>
              <a:t>Mitglieder: 42</a:t>
            </a:r>
          </a:p>
          <a:p>
            <a:pPr marL="285750" indent="-285750">
              <a:buFontTx/>
              <a:buChar char="-"/>
            </a:pPr>
            <a:r>
              <a:rPr lang="de-DE" sz="1200" dirty="0"/>
              <a:t>AuM per 31.3.2025: 211.4 Mia.</a:t>
            </a:r>
          </a:p>
          <a:p>
            <a:pPr marL="285750" indent="-285750">
              <a:buFontTx/>
              <a:buChar char="-"/>
            </a:pPr>
            <a:r>
              <a:rPr lang="de-DE" sz="1200" dirty="0"/>
              <a:t>MB: CHF 655‘000 </a:t>
            </a:r>
          </a:p>
          <a:p>
            <a:endParaRPr lang="de-DE" dirty="0"/>
          </a:p>
          <a:p>
            <a:r>
              <a:rPr lang="de-DE" sz="1200" dirty="0"/>
              <a:t>Pro: </a:t>
            </a:r>
          </a:p>
          <a:p>
            <a:r>
              <a:rPr lang="de-DE" sz="1200" dirty="0"/>
              <a:t>Berechnung einfach, transparent</a:t>
            </a:r>
          </a:p>
          <a:p>
            <a:endParaRPr lang="de-DE" sz="1200" dirty="0">
              <a:highlight>
                <a:srgbClr val="FFFF00"/>
              </a:highlight>
            </a:endParaRPr>
          </a:p>
          <a:p>
            <a:r>
              <a:rPr lang="de-DE" sz="1200" dirty="0"/>
              <a:t>Cos: </a:t>
            </a:r>
          </a:p>
          <a:p>
            <a:r>
              <a:rPr lang="de-DE" sz="1200" dirty="0" err="1"/>
              <a:t>Mittelgrosse</a:t>
            </a:r>
            <a:r>
              <a:rPr lang="de-DE" sz="1200" dirty="0"/>
              <a:t> AST bezahlen </a:t>
            </a:r>
            <a:r>
              <a:rPr lang="de-DE" sz="1200" dirty="0" err="1"/>
              <a:t>überpropor</a:t>
            </a:r>
            <a:r>
              <a:rPr lang="de-DE" sz="1200" dirty="0"/>
              <a:t>-</a:t>
            </a:r>
          </a:p>
          <a:p>
            <a:r>
              <a:rPr lang="de-DE" sz="1200" dirty="0" err="1"/>
              <a:t>tional</a:t>
            </a:r>
            <a:r>
              <a:rPr lang="de-DE" sz="1200" dirty="0"/>
              <a:t> mehr</a:t>
            </a:r>
          </a:p>
          <a:p>
            <a:endParaRPr lang="de-DE" sz="1200" dirty="0"/>
          </a:p>
          <a:p>
            <a:r>
              <a:rPr lang="de-DE" sz="1200" dirty="0"/>
              <a:t>Keine kostenverursachende Berechnung</a:t>
            </a:r>
          </a:p>
          <a:p>
            <a:endParaRPr lang="de-DE" dirty="0"/>
          </a:p>
          <a:p>
            <a:endParaRPr lang="de-DE" dirty="0"/>
          </a:p>
        </p:txBody>
      </p:sp>
      <p:graphicFrame>
        <p:nvGraphicFramePr>
          <p:cNvPr id="13" name="Inhaltsplatzhalter 12">
            <a:extLst>
              <a:ext uri="{FF2B5EF4-FFF2-40B4-BE49-F238E27FC236}">
                <a16:creationId xmlns:a16="http://schemas.microsoft.com/office/drawing/2014/main" id="{34CFB241-2406-30B9-EC2D-3F2CE71699EB}"/>
              </a:ext>
            </a:extLst>
          </p:cNvPr>
          <p:cNvGraphicFramePr>
            <a:graphicFrameLocks noGrp="1"/>
          </p:cNvGraphicFramePr>
          <p:nvPr>
            <p:ph idx="1"/>
          </p:nvPr>
        </p:nvGraphicFramePr>
        <p:xfrm>
          <a:off x="838200" y="1825625"/>
          <a:ext cx="7622628" cy="4060168"/>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fik 4">
            <a:extLst>
              <a:ext uri="{FF2B5EF4-FFF2-40B4-BE49-F238E27FC236}">
                <a16:creationId xmlns:a16="http://schemas.microsoft.com/office/drawing/2014/main" id="{6B673DA2-6227-05AE-8413-4F6FB23F2247}"/>
              </a:ext>
            </a:extLst>
          </p:cNvPr>
          <p:cNvPicPr>
            <a:picLocks noChangeAspect="1"/>
          </p:cNvPicPr>
          <p:nvPr/>
        </p:nvPicPr>
        <p:blipFill>
          <a:blip r:embed="rId4"/>
          <a:stretch>
            <a:fillRect/>
          </a:stretch>
        </p:blipFill>
        <p:spPr>
          <a:xfrm>
            <a:off x="8987775" y="1273318"/>
            <a:ext cx="2717800" cy="1384300"/>
          </a:xfrm>
          <a:prstGeom prst="rect">
            <a:avLst/>
          </a:prstGeom>
        </p:spPr>
      </p:pic>
    </p:spTree>
    <p:extLst>
      <p:ext uri="{BB962C8B-B14F-4D97-AF65-F5344CB8AC3E}">
        <p14:creationId xmlns:p14="http://schemas.microsoft.com/office/powerpoint/2010/main" val="43982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BA831-5163-4EFD-9ECE-752030CC8E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63B3B4-A96F-0A20-8F7B-5D7AF03AA0BE}"/>
              </a:ext>
            </a:extLst>
          </p:cNvPr>
          <p:cNvSpPr>
            <a:spLocks noGrp="1"/>
          </p:cNvSpPr>
          <p:nvPr>
            <p:ph type="title"/>
          </p:nvPr>
        </p:nvSpPr>
        <p:spPr/>
        <p:txBody>
          <a:bodyPr/>
          <a:lstStyle/>
          <a:p>
            <a:r>
              <a:rPr lang="de-DE" dirty="0"/>
              <a:t>Mitgliederbeiträge aktuell, Faktor 1.1</a:t>
            </a:r>
          </a:p>
        </p:txBody>
      </p:sp>
      <p:sp>
        <p:nvSpPr>
          <p:cNvPr id="4" name="Foliennummernplatzhalter 3">
            <a:extLst>
              <a:ext uri="{FF2B5EF4-FFF2-40B4-BE49-F238E27FC236}">
                <a16:creationId xmlns:a16="http://schemas.microsoft.com/office/drawing/2014/main" id="{1D03655C-7132-701E-88ED-673C52210014}"/>
              </a:ext>
            </a:extLst>
          </p:cNvPr>
          <p:cNvSpPr>
            <a:spLocks noGrp="1"/>
          </p:cNvSpPr>
          <p:nvPr>
            <p:ph type="sldNum" sz="quarter" idx="12"/>
          </p:nvPr>
        </p:nvSpPr>
        <p:spPr/>
        <p:txBody>
          <a:bodyPr/>
          <a:lstStyle/>
          <a:p>
            <a:fld id="{D1447943-77A3-944F-8F64-23AB5760C228}" type="slidenum">
              <a:rPr lang="de-DE" smtClean="0"/>
              <a:t>9</a:t>
            </a:fld>
            <a:endParaRPr lang="de-DE"/>
          </a:p>
        </p:txBody>
      </p:sp>
      <p:sp>
        <p:nvSpPr>
          <p:cNvPr id="10" name="Textfeld 9">
            <a:extLst>
              <a:ext uri="{FF2B5EF4-FFF2-40B4-BE49-F238E27FC236}">
                <a16:creationId xmlns:a16="http://schemas.microsoft.com/office/drawing/2014/main" id="{E0B2985F-0A85-941F-74ED-CEA6FB01C38F}"/>
              </a:ext>
            </a:extLst>
          </p:cNvPr>
          <p:cNvSpPr txBox="1"/>
          <p:nvPr/>
        </p:nvSpPr>
        <p:spPr>
          <a:xfrm>
            <a:off x="8987775" y="3624549"/>
            <a:ext cx="2882905" cy="1661993"/>
          </a:xfrm>
          <a:prstGeom prst="rect">
            <a:avLst/>
          </a:prstGeom>
          <a:noFill/>
        </p:spPr>
        <p:txBody>
          <a:bodyPr wrap="none" rtlCol="0">
            <a:spAutoFit/>
          </a:bodyPr>
          <a:lstStyle/>
          <a:p>
            <a:pPr marL="285750" indent="-285750">
              <a:buFontTx/>
              <a:buChar char="-"/>
            </a:pPr>
            <a:r>
              <a:rPr lang="de-DE" sz="1200" dirty="0"/>
              <a:t>Mitglieder: 42</a:t>
            </a:r>
          </a:p>
          <a:p>
            <a:pPr marL="285750" indent="-285750">
              <a:buFontTx/>
              <a:buChar char="-"/>
            </a:pPr>
            <a:r>
              <a:rPr lang="de-DE" sz="1200" dirty="0"/>
              <a:t>AuM per 31.3.2025: 211.4 Mia.</a:t>
            </a:r>
          </a:p>
          <a:p>
            <a:pPr marL="285750" indent="-285750">
              <a:buFontTx/>
              <a:buChar char="-"/>
            </a:pPr>
            <a:r>
              <a:rPr lang="de-DE" sz="1200" dirty="0"/>
              <a:t>MB: CHF 720‘500 (+ CHF 65‘500)</a:t>
            </a:r>
          </a:p>
          <a:p>
            <a:pPr marL="285750" indent="-285750">
              <a:buFontTx/>
              <a:buChar char="-"/>
            </a:pPr>
            <a:endParaRPr lang="de-DE" sz="1200" dirty="0">
              <a:highlight>
                <a:srgbClr val="FFFF00"/>
              </a:highlight>
            </a:endParaRPr>
          </a:p>
          <a:p>
            <a:r>
              <a:rPr lang="de-DE" sz="1200" dirty="0"/>
              <a:t>2026 wird der ordentliche Aufwand </a:t>
            </a:r>
          </a:p>
          <a:p>
            <a:r>
              <a:rPr lang="de-DE" sz="1200" dirty="0"/>
              <a:t>voraussichtlich CHF 700‘000 bis 740‘000</a:t>
            </a:r>
          </a:p>
          <a:p>
            <a:r>
              <a:rPr lang="de-DE" sz="1200" dirty="0"/>
              <a:t>Betragen (Mitte CHF 720‘000)</a:t>
            </a:r>
          </a:p>
          <a:p>
            <a:endParaRPr lang="de-DE" dirty="0"/>
          </a:p>
        </p:txBody>
      </p:sp>
      <p:pic>
        <p:nvPicPr>
          <p:cNvPr id="5" name="Grafik 4">
            <a:extLst>
              <a:ext uri="{FF2B5EF4-FFF2-40B4-BE49-F238E27FC236}">
                <a16:creationId xmlns:a16="http://schemas.microsoft.com/office/drawing/2014/main" id="{048C5F49-5424-64AD-AFC4-8B7D707EABC7}"/>
              </a:ext>
            </a:extLst>
          </p:cNvPr>
          <p:cNvPicPr>
            <a:picLocks noChangeAspect="1"/>
          </p:cNvPicPr>
          <p:nvPr/>
        </p:nvPicPr>
        <p:blipFill>
          <a:blip r:embed="rId3"/>
          <a:stretch>
            <a:fillRect/>
          </a:stretch>
        </p:blipFill>
        <p:spPr>
          <a:xfrm>
            <a:off x="8932371" y="1520680"/>
            <a:ext cx="2717800" cy="1384300"/>
          </a:xfrm>
          <a:prstGeom prst="rect">
            <a:avLst/>
          </a:prstGeom>
        </p:spPr>
      </p:pic>
      <p:pic>
        <p:nvPicPr>
          <p:cNvPr id="7" name="Grafik 6">
            <a:extLst>
              <a:ext uri="{FF2B5EF4-FFF2-40B4-BE49-F238E27FC236}">
                <a16:creationId xmlns:a16="http://schemas.microsoft.com/office/drawing/2014/main" id="{AF902F91-7084-4D0C-474C-2472102BFE99}"/>
              </a:ext>
            </a:extLst>
          </p:cNvPr>
          <p:cNvPicPr>
            <a:picLocks noChangeAspect="1"/>
          </p:cNvPicPr>
          <p:nvPr/>
        </p:nvPicPr>
        <p:blipFill>
          <a:blip r:embed="rId4"/>
          <a:stretch>
            <a:fillRect/>
          </a:stretch>
        </p:blipFill>
        <p:spPr>
          <a:xfrm>
            <a:off x="863600" y="1512316"/>
            <a:ext cx="7772400" cy="4499810"/>
          </a:xfrm>
          <a:prstGeom prst="rect">
            <a:avLst/>
          </a:prstGeom>
        </p:spPr>
      </p:pic>
    </p:spTree>
    <p:extLst>
      <p:ext uri="{BB962C8B-B14F-4D97-AF65-F5344CB8AC3E}">
        <p14:creationId xmlns:p14="http://schemas.microsoft.com/office/powerpoint/2010/main" val="15920219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1234</Words>
  <Application>Microsoft Macintosh PowerPoint</Application>
  <PresentationFormat>Breitbild</PresentationFormat>
  <Paragraphs>224</Paragraphs>
  <Slides>16</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Aptos</vt:lpstr>
      <vt:lpstr>Aptos Display</vt:lpstr>
      <vt:lpstr>Arial</vt:lpstr>
      <vt:lpstr>Calibri</vt:lpstr>
      <vt:lpstr>Wingdings</vt:lpstr>
      <vt:lpstr>Office</vt:lpstr>
      <vt:lpstr>PowerPoint-Präsentation</vt:lpstr>
      <vt:lpstr>Executive Summary Mitgliederbeitragsrechnung</vt:lpstr>
      <vt:lpstr>Entwicklung Mitgliederbeitragsrechnung</vt:lpstr>
      <vt:lpstr>Entwicklung Aufgaben – Ausgaben - Beiträge</vt:lpstr>
      <vt:lpstr>Mitgliederbeiträge (MB) 2013 vs. 2023* * Aufgrund von Stellenprozenten (0.8 FTE) besser vergleichbar</vt:lpstr>
      <vt:lpstr>Mitgliederbeiträge kostenverursachend Modell 2013 angewandt (erweitert) per 2026</vt:lpstr>
      <vt:lpstr>Aktuelles Berechnungsmodell</vt:lpstr>
      <vt:lpstr>Mitgliederbeiträge aktuell</vt:lpstr>
      <vt:lpstr>Mitgliederbeiträge aktuell, Faktor 1.1</vt:lpstr>
      <vt:lpstr>Mitgliederbeiträge Variante: Basis AuM only </vt:lpstr>
      <vt:lpstr>Weitere Berechnungsmodelle</vt:lpstr>
      <vt:lpstr>Mitgliederbeiträge bei Partnerverbänden</vt:lpstr>
      <vt:lpstr>Mitgliederbeiträge Variante: neue Cluster I</vt:lpstr>
      <vt:lpstr>Mitgliederbeiträge Variante: neue Cluster II</vt:lpstr>
      <vt:lpstr>Mitgliederbeiträge Variante: Basis Flat Fee und AuM</vt:lpstr>
      <vt:lpstr>Empfehlung an Vorstand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Monika Szalay</dc:creator>
  <cp:lastModifiedBy>roland.kriemler@icloud.com</cp:lastModifiedBy>
  <cp:revision>229</cp:revision>
  <cp:lastPrinted>2025-08-12T07:05:36Z</cp:lastPrinted>
  <dcterms:created xsi:type="dcterms:W3CDTF">2024-12-06T14:59:18Z</dcterms:created>
  <dcterms:modified xsi:type="dcterms:W3CDTF">2025-08-19T14:29:53Z</dcterms:modified>
</cp:coreProperties>
</file>