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8" r:id="rId3"/>
    <p:sldId id="265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CD60"/>
    <a:srgbClr val="05DE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72"/>
    <p:restoredTop sz="96405"/>
  </p:normalViewPr>
  <p:slideViewPr>
    <p:cSldViewPr snapToGrid="0" snapToObjects="1" showGuides="1">
      <p:cViewPr varScale="1">
        <p:scale>
          <a:sx n="122" d="100"/>
          <a:sy n="122" d="100"/>
        </p:scale>
        <p:origin x="1240" y="192"/>
      </p:cViewPr>
      <p:guideLst>
        <p:guide orient="horz" pos="163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834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424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89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92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90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913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543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349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5753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35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20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393FA-42E6-C34B-84D0-60D92C16F885}" type="datetimeFigureOut">
              <a:rPr lang="de-DE" smtClean="0"/>
              <a:t>02.09.15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B825-0186-7442-A15C-B36437626B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38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469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4000" dirty="0" smtClean="0">
                <a:solidFill>
                  <a:prstClr val="black"/>
                </a:solidFill>
                <a:latin typeface="Helvetica" charset="0"/>
              </a:rPr>
              <a:t>❓</a:t>
            </a:r>
            <a:r>
              <a:rPr lang="de-DE" sz="4000" dirty="0" smtClean="0">
                <a:solidFill>
                  <a:srgbClr val="C00000"/>
                </a:solidFill>
              </a:rPr>
              <a:t>Orientierung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4800" b="1" dirty="0" smtClean="0">
                <a:solidFill>
                  <a:schemeClr val="accent5">
                    <a:lumMod val="50000"/>
                  </a:schemeClr>
                </a:solidFill>
              </a:rPr>
              <a:t>!</a:t>
            </a:r>
            <a:r>
              <a:rPr lang="de-DE" sz="4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4000" dirty="0" smtClean="0">
                <a:solidFill>
                  <a:schemeClr val="accent5">
                    <a:lumMod val="50000"/>
                  </a:schemeClr>
                </a:solidFill>
              </a:rPr>
              <a:t>Erste Erkenntnisse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4000" dirty="0" smtClean="0">
                <a:solidFill>
                  <a:prstClr val="black"/>
                </a:solidFill>
                <a:latin typeface="Helvetica" charset="0"/>
              </a:rPr>
              <a:t>✅</a:t>
            </a:r>
            <a:r>
              <a:rPr lang="de-DE" sz="4000" dirty="0" smtClean="0"/>
              <a:t> </a:t>
            </a:r>
            <a:r>
              <a:rPr lang="de-DE" sz="4000" dirty="0" smtClean="0">
                <a:solidFill>
                  <a:srgbClr val="04CD60"/>
                </a:solidFill>
              </a:rPr>
              <a:t>Umsetzung erste </a:t>
            </a:r>
            <a:r>
              <a:rPr lang="de-DE" sz="4000" dirty="0" err="1" smtClean="0">
                <a:solidFill>
                  <a:srgbClr val="04CD60"/>
                </a:solidFill>
              </a:rPr>
              <a:t>Massnahmen</a:t>
            </a:r>
            <a:endParaRPr lang="de-DE" sz="4000" dirty="0">
              <a:solidFill>
                <a:srgbClr val="04CD60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966955" y="442601"/>
            <a:ext cx="95433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800" b="1" dirty="0"/>
              <a:t>Die ersten 150 </a:t>
            </a:r>
            <a:r>
              <a:rPr lang="de-DE" sz="4800" b="1" dirty="0" smtClean="0"/>
              <a:t>Tage Geschäftsführer 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137671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86450"/>
            <a:ext cx="10515600" cy="1325563"/>
          </a:xfrm>
        </p:spPr>
        <p:txBody>
          <a:bodyPr/>
          <a:lstStyle/>
          <a:p>
            <a:r>
              <a:rPr lang="de-DE" dirty="0" smtClean="0">
                <a:solidFill>
                  <a:prstClr val="black"/>
                </a:solidFill>
                <a:latin typeface="Helvetica" charset="0"/>
              </a:rPr>
              <a:t>❓</a:t>
            </a:r>
            <a:r>
              <a:rPr lang="de-DE" b="1" dirty="0" smtClean="0">
                <a:solidFill>
                  <a:srgbClr val="C00000"/>
                </a:solidFill>
              </a:rPr>
              <a:t>Orientierung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36472"/>
          </a:xfrm>
        </p:spPr>
        <p:txBody>
          <a:bodyPr>
            <a:normAutofit/>
          </a:bodyPr>
          <a:lstStyle/>
          <a:p>
            <a:r>
              <a:rPr lang="de-DE" sz="2000" dirty="0" smtClean="0">
                <a:solidFill>
                  <a:srgbClr val="C00000"/>
                </a:solidFill>
              </a:rPr>
              <a:t>Dossiers schon bekannt aber nicht im Detail</a:t>
            </a:r>
          </a:p>
          <a:p>
            <a:r>
              <a:rPr lang="de-DE" sz="2000" dirty="0" smtClean="0">
                <a:solidFill>
                  <a:srgbClr val="C00000"/>
                </a:solidFill>
              </a:rPr>
              <a:t>Pflichtenheft und Zielvereinbarung </a:t>
            </a:r>
          </a:p>
          <a:p>
            <a:r>
              <a:rPr lang="de-DE" sz="2000" dirty="0" smtClean="0">
                <a:solidFill>
                  <a:srgbClr val="C00000"/>
                </a:solidFill>
              </a:rPr>
              <a:t>Sehr viele Projekte anstehend</a:t>
            </a:r>
          </a:p>
          <a:p>
            <a:r>
              <a:rPr lang="de-DE" sz="2000" dirty="0" smtClean="0">
                <a:solidFill>
                  <a:srgbClr val="C00000"/>
                </a:solidFill>
              </a:rPr>
              <a:t>Unterschiedliche Ansprüche und Anspruchsgruppen</a:t>
            </a:r>
          </a:p>
          <a:p>
            <a:r>
              <a:rPr lang="de-DE" sz="2000" dirty="0" smtClean="0">
                <a:solidFill>
                  <a:srgbClr val="C00000"/>
                </a:solidFill>
              </a:rPr>
              <a:t>Sehr breites Spektrum</a:t>
            </a:r>
            <a:endParaRPr lang="de-DE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5431"/>
            <a:ext cx="10515600" cy="1325563"/>
          </a:xfrm>
        </p:spPr>
        <p:txBody>
          <a:bodyPr/>
          <a:lstStyle/>
          <a:p>
            <a:r>
              <a:rPr lang="de-DE" b="1" dirty="0">
                <a:solidFill>
                  <a:schemeClr val="accent1">
                    <a:lumMod val="50000"/>
                  </a:schemeClr>
                </a:solidFill>
              </a:rPr>
              <a:t>! </a:t>
            </a:r>
            <a:r>
              <a:rPr lang="de-DE" b="1" dirty="0" smtClean="0">
                <a:solidFill>
                  <a:schemeClr val="accent5">
                    <a:lumMod val="50000"/>
                  </a:schemeClr>
                </a:solidFill>
              </a:rPr>
              <a:t>Erkenntnisse</a:t>
            </a:r>
            <a:endParaRPr lang="de-DE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66042"/>
            <a:ext cx="10744200" cy="4141075"/>
          </a:xfrm>
        </p:spPr>
        <p:txBody>
          <a:bodyPr>
            <a:normAutofit/>
          </a:bodyPr>
          <a:lstStyle/>
          <a:p>
            <a:r>
              <a:rPr lang="de-DE" sz="2000" dirty="0">
                <a:solidFill>
                  <a:schemeClr val="accent5">
                    <a:lumMod val="50000"/>
                  </a:schemeClr>
                </a:solidFill>
              </a:rPr>
              <a:t>ASV-Revision: Mehr über konzeptionell falsch aufgesetzte ASV 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sprechen</a:t>
            </a:r>
            <a:endParaRPr lang="de-DE" sz="20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Kommunikation hohe </a:t>
            </a:r>
            <a:r>
              <a:rPr lang="de-DE" sz="2000" dirty="0" err="1" smtClean="0">
                <a:solidFill>
                  <a:schemeClr val="accent5">
                    <a:lumMod val="50000"/>
                  </a:schemeClr>
                </a:solidFill>
              </a:rPr>
              <a:t>Prio</a:t>
            </a:r>
            <a:r>
              <a:rPr lang="de-DE" sz="2000" dirty="0">
                <a:solidFill>
                  <a:schemeClr val="accent5">
                    <a:lumMod val="50000"/>
                  </a:schemeClr>
                </a:solidFill>
              </a:rPr>
              <a:t>: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 Durch aktive Kommunikation effizienter (intern wie extern)</a:t>
            </a: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Politiker kennen KGAST nicht oder ordnen uns falsch ein (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Consultant!)</a:t>
            </a:r>
            <a:endParaRPr lang="de-DE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de-DE" sz="2000" dirty="0" err="1">
                <a:solidFill>
                  <a:schemeClr val="accent5">
                    <a:lumMod val="50000"/>
                  </a:schemeClr>
                </a:solidFill>
              </a:rPr>
              <a:t>Lobbyingarbeit</a:t>
            </a:r>
            <a:r>
              <a:rPr lang="de-DE" sz="2000" dirty="0">
                <a:solidFill>
                  <a:schemeClr val="accent5">
                    <a:lumMod val="50000"/>
                  </a:schemeClr>
                </a:solidFill>
              </a:rPr>
              <a:t>: Selber Interessen wahrnehmen ist glaubwürdiger als über einen 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Profi</a:t>
            </a:r>
            <a:endParaRPr lang="de-DE" sz="20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Revisionsgesellschaften suchen aktiv Kontakt – Frage nach externer „KGAST-Info“</a:t>
            </a: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Partnerverbände an Zusammenarbeit interessiert: ASIP (froh um „kleinen Bruder“), SFAMA, VVS, Vorsorgeforum, Innovation Zweite Säule</a:t>
            </a: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Administration / </a:t>
            </a:r>
            <a:r>
              <a:rPr lang="de-DE" sz="2000" dirty="0" err="1" smtClean="0">
                <a:solidFill>
                  <a:schemeClr val="accent5">
                    <a:lumMod val="50000"/>
                  </a:schemeClr>
                </a:solidFill>
              </a:rPr>
              <a:t>Operations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umfangreicher als gedacht: 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Zeitsparpotential vorhanden</a:t>
            </a:r>
            <a:endParaRPr lang="de-DE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Vier-Augen-Prinzip nicht immer möglich, Sparring Partner nicht immer zur Verfügung</a:t>
            </a:r>
          </a:p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Wenig Zeit für konzeptionelle Gedanken: BVV 2 </a:t>
            </a:r>
            <a:r>
              <a:rPr lang="de-DE" sz="2000" dirty="0" err="1" smtClean="0">
                <a:solidFill>
                  <a:schemeClr val="accent5">
                    <a:lumMod val="50000"/>
                  </a:schemeClr>
                </a:solidFill>
              </a:rPr>
              <a:t>History</a:t>
            </a:r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, KGSAT-Entwicklung: „Warum so entwickelt und nicht anders?“, etc.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46312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-2733"/>
            <a:ext cx="10515600" cy="1325563"/>
          </a:xfrm>
        </p:spPr>
        <p:txBody>
          <a:bodyPr/>
          <a:lstStyle/>
          <a:p>
            <a:r>
              <a:rPr lang="de-DE" dirty="0">
                <a:solidFill>
                  <a:prstClr val="black"/>
                </a:solidFill>
                <a:latin typeface="Helvetica" charset="0"/>
              </a:rPr>
              <a:t>✅ </a:t>
            </a:r>
            <a:r>
              <a:rPr lang="de-DE" b="1" dirty="0" err="1" smtClean="0">
                <a:solidFill>
                  <a:srgbClr val="04CD60"/>
                </a:solidFill>
              </a:rPr>
              <a:t>Massnahmen</a:t>
            </a:r>
            <a:endParaRPr lang="de-DE" b="1" dirty="0">
              <a:solidFill>
                <a:srgbClr val="04CD6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047873"/>
            <a:ext cx="10515600" cy="556839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smtClean="0">
                <a:solidFill>
                  <a:srgbClr val="04CD60"/>
                </a:solidFill>
              </a:rPr>
              <a:t>Generell: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04CD60"/>
                </a:solidFill>
              </a:rPr>
              <a:t>Organisieren statt Disponieren, Dringendes vor Wichtigem,  Aktive Kommunikation, </a:t>
            </a:r>
            <a:r>
              <a:rPr lang="de-DE" dirty="0" smtClean="0">
                <a:solidFill>
                  <a:srgbClr val="04CD60"/>
                </a:solidFill>
              </a:rPr>
              <a:t>KISS-Prinzip</a:t>
            </a:r>
            <a:endParaRPr lang="de-DE" dirty="0" smtClean="0">
              <a:solidFill>
                <a:srgbClr val="04CD60"/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rgbClr val="04CD60"/>
              </a:solidFill>
            </a:endParaRPr>
          </a:p>
          <a:p>
            <a:pPr marL="0" indent="0">
              <a:buNone/>
            </a:pPr>
            <a:r>
              <a:rPr lang="de-DE" b="1" dirty="0" smtClean="0">
                <a:solidFill>
                  <a:srgbClr val="04CD60"/>
                </a:solidFill>
              </a:rPr>
              <a:t>Konkret: </a:t>
            </a:r>
          </a:p>
          <a:p>
            <a:r>
              <a:rPr lang="de-DE" dirty="0">
                <a:solidFill>
                  <a:srgbClr val="04CD60"/>
                </a:solidFill>
              </a:rPr>
              <a:t>Neues Kommunikationsformat „KGAST-Info</a:t>
            </a:r>
            <a:r>
              <a:rPr lang="de-DE" dirty="0" smtClean="0">
                <a:solidFill>
                  <a:srgbClr val="04CD60"/>
                </a:solidFill>
              </a:rPr>
              <a:t>“</a:t>
            </a:r>
            <a:endParaRPr lang="de-DE" dirty="0">
              <a:solidFill>
                <a:srgbClr val="04CD60"/>
              </a:solidFill>
            </a:endParaRPr>
          </a:p>
          <a:p>
            <a:r>
              <a:rPr lang="de-DE" dirty="0" smtClean="0">
                <a:solidFill>
                  <a:srgbClr val="04CD60"/>
                </a:solidFill>
              </a:rPr>
              <a:t>SPV wird wieder vermehrt als Publikationsorgan genutzt</a:t>
            </a:r>
          </a:p>
          <a:p>
            <a:r>
              <a:rPr lang="de-DE" dirty="0" smtClean="0">
                <a:solidFill>
                  <a:srgbClr val="04CD60"/>
                </a:solidFill>
              </a:rPr>
              <a:t>Artikel SPV neu mit Fokus auf falschem ASV-Konzept, nicht fehlende Rechtsgrundlage</a:t>
            </a:r>
          </a:p>
          <a:p>
            <a:r>
              <a:rPr lang="de-DE" dirty="0">
                <a:solidFill>
                  <a:srgbClr val="04CD60"/>
                </a:solidFill>
              </a:rPr>
              <a:t>Homepage und Extranet </a:t>
            </a:r>
            <a:r>
              <a:rPr lang="de-DE" dirty="0" smtClean="0">
                <a:solidFill>
                  <a:srgbClr val="04CD60"/>
                </a:solidFill>
              </a:rPr>
              <a:t>sind </a:t>
            </a:r>
            <a:r>
              <a:rPr lang="de-DE" dirty="0" err="1" smtClean="0">
                <a:solidFill>
                  <a:srgbClr val="04CD60"/>
                </a:solidFill>
              </a:rPr>
              <a:t>aufdatiert</a:t>
            </a:r>
            <a:r>
              <a:rPr lang="de-DE" dirty="0">
                <a:solidFill>
                  <a:srgbClr val="04CD60"/>
                </a:solidFill>
              </a:rPr>
              <a:t>, erweitert und mit umfangreicheren Informationen </a:t>
            </a:r>
            <a:r>
              <a:rPr lang="de-DE" dirty="0" smtClean="0">
                <a:solidFill>
                  <a:srgbClr val="04CD60"/>
                </a:solidFill>
              </a:rPr>
              <a:t>ausgestattet</a:t>
            </a:r>
            <a:endParaRPr lang="de-DE" dirty="0">
              <a:solidFill>
                <a:srgbClr val="04CD60"/>
              </a:solidFill>
            </a:endParaRPr>
          </a:p>
          <a:p>
            <a:r>
              <a:rPr lang="de-DE" dirty="0" smtClean="0">
                <a:solidFill>
                  <a:srgbClr val="04CD60"/>
                </a:solidFill>
              </a:rPr>
              <a:t>Antworten zu wiederkehrenden Fragen bereits auf Homepage (Positionspapier, Investitionsmodalitäten, Drei-Schritte-Zur-Mitgliedschaft, etc.)</a:t>
            </a:r>
          </a:p>
          <a:p>
            <a:r>
              <a:rPr lang="de-DE" dirty="0" smtClean="0">
                <a:solidFill>
                  <a:srgbClr val="04CD60"/>
                </a:solidFill>
              </a:rPr>
              <a:t>Schnelle Behandlung von Neuem (z.B. OAK-Mitteilung zu Negativzins – Kurzinfo zu weiteren Themen in Vorbereitung) </a:t>
            </a:r>
            <a:r>
              <a:rPr lang="de-DE" dirty="0" err="1" smtClean="0">
                <a:solidFill>
                  <a:srgbClr val="04CD60"/>
                </a:solidFill>
              </a:rPr>
              <a:t>ongoing</a:t>
            </a:r>
            <a:endParaRPr lang="de-DE" dirty="0" smtClean="0">
              <a:solidFill>
                <a:srgbClr val="04CD60"/>
              </a:solidFill>
            </a:endParaRPr>
          </a:p>
          <a:p>
            <a:r>
              <a:rPr lang="de-DE" dirty="0" smtClean="0">
                <a:solidFill>
                  <a:srgbClr val="04CD60"/>
                </a:solidFill>
              </a:rPr>
              <a:t>Probleme und Wünsche bei AST direkt abholen: Besuche vor Ort auch für nächstes Jahr geplant</a:t>
            </a:r>
          </a:p>
          <a:p>
            <a:r>
              <a:rPr lang="de-DE" dirty="0" smtClean="0">
                <a:solidFill>
                  <a:srgbClr val="04CD60"/>
                </a:solidFill>
              </a:rPr>
              <a:t>Etablieren </a:t>
            </a:r>
            <a:r>
              <a:rPr lang="de-DE" dirty="0" err="1" smtClean="0">
                <a:solidFill>
                  <a:srgbClr val="04CD60"/>
                </a:solidFill>
              </a:rPr>
              <a:t>regelmässiger</a:t>
            </a:r>
            <a:r>
              <a:rPr lang="de-DE" dirty="0" smtClean="0">
                <a:solidFill>
                  <a:srgbClr val="04CD60"/>
                </a:solidFill>
              </a:rPr>
              <a:t> Meetings mit weiteren Partnerorganisationen: Neu dazugekommen SFAMA, VVS, Vorsorgeforum, VPS (ASIP besteht schon)</a:t>
            </a:r>
          </a:p>
          <a:p>
            <a:r>
              <a:rPr lang="de-DE" dirty="0" smtClean="0">
                <a:solidFill>
                  <a:srgbClr val="04CD60"/>
                </a:solidFill>
              </a:rPr>
              <a:t>Etablieren </a:t>
            </a:r>
            <a:r>
              <a:rPr lang="de-DE" dirty="0" err="1" smtClean="0">
                <a:solidFill>
                  <a:srgbClr val="04CD60"/>
                </a:solidFill>
              </a:rPr>
              <a:t>regelmässiger</a:t>
            </a:r>
            <a:r>
              <a:rPr lang="de-DE" dirty="0" smtClean="0">
                <a:solidFill>
                  <a:srgbClr val="04CD60"/>
                </a:solidFill>
              </a:rPr>
              <a:t>, institutionalisierter Kontakte zu Behörden:  BSV (OAK besteht schon)</a:t>
            </a:r>
          </a:p>
        </p:txBody>
      </p:sp>
    </p:spTree>
    <p:extLst>
      <p:ext uri="{BB962C8B-B14F-4D97-AF65-F5344CB8AC3E}">
        <p14:creationId xmlns:p14="http://schemas.microsoft.com/office/powerpoint/2010/main" val="44705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Macintosh PowerPoint</Application>
  <PresentationFormat>Breitbild</PresentationFormat>
  <Paragraphs>34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Helvetica</vt:lpstr>
      <vt:lpstr>Arial</vt:lpstr>
      <vt:lpstr>Office-Design</vt:lpstr>
      <vt:lpstr>PowerPoint-Präsentation</vt:lpstr>
      <vt:lpstr>❓Orientierung</vt:lpstr>
      <vt:lpstr>! Erkenntnisse</vt:lpstr>
      <vt:lpstr>✅ Massnahmen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ersten 150 Tage</dc:title>
  <dc:creator>Ein Microsoft Office-Anwender</dc:creator>
  <cp:lastModifiedBy>Ein Microsoft Office-Anwender</cp:lastModifiedBy>
  <cp:revision>40</cp:revision>
  <dcterms:created xsi:type="dcterms:W3CDTF">2015-09-01T10:36:06Z</dcterms:created>
  <dcterms:modified xsi:type="dcterms:W3CDTF">2015-09-02T19:22:06Z</dcterms:modified>
</cp:coreProperties>
</file>