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4"/>
  </p:notesMasterIdLst>
  <p:handoutMasterIdLst>
    <p:handoutMasterId r:id="rId35"/>
  </p:handoutMasterIdLst>
  <p:sldIdLst>
    <p:sldId id="298" r:id="rId4"/>
    <p:sldId id="296" r:id="rId5"/>
    <p:sldId id="280" r:id="rId6"/>
    <p:sldId id="297" r:id="rId7"/>
    <p:sldId id="304" r:id="rId8"/>
    <p:sldId id="276" r:id="rId9"/>
    <p:sldId id="283" r:id="rId10"/>
    <p:sldId id="277" r:id="rId11"/>
    <p:sldId id="278" r:id="rId12"/>
    <p:sldId id="282" r:id="rId13"/>
    <p:sldId id="306" r:id="rId14"/>
    <p:sldId id="307" r:id="rId15"/>
    <p:sldId id="308" r:id="rId16"/>
    <p:sldId id="279" r:id="rId17"/>
    <p:sldId id="286" r:id="rId18"/>
    <p:sldId id="281" r:id="rId19"/>
    <p:sldId id="289" r:id="rId20"/>
    <p:sldId id="294" r:id="rId21"/>
    <p:sldId id="290" r:id="rId22"/>
    <p:sldId id="291" r:id="rId23"/>
    <p:sldId id="309" r:id="rId24"/>
    <p:sldId id="311" r:id="rId25"/>
    <p:sldId id="310" r:id="rId26"/>
    <p:sldId id="285" r:id="rId27"/>
    <p:sldId id="299" r:id="rId28"/>
    <p:sldId id="300" r:id="rId29"/>
    <p:sldId id="301" r:id="rId30"/>
    <p:sldId id="303" r:id="rId31"/>
    <p:sldId id="312" r:id="rId32"/>
    <p:sldId id="313" r:id="rId33"/>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EE"/>
    <a:srgbClr val="8EB6E7"/>
    <a:srgbClr val="B4A997"/>
    <a:srgbClr val="B19A6F"/>
    <a:srgbClr val="B8A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81891" autoAdjust="0"/>
  </p:normalViewPr>
  <p:slideViewPr>
    <p:cSldViewPr>
      <p:cViewPr varScale="1">
        <p:scale>
          <a:sx n="106" d="100"/>
          <a:sy n="106" d="100"/>
        </p:scale>
        <p:origin x="1824" y="176"/>
      </p:cViewPr>
      <p:guideLst>
        <p:guide orient="horz" pos="2795"/>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52" d="100"/>
          <a:sy n="152" d="100"/>
        </p:scale>
        <p:origin x="-4360" y="5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1" Type="http://schemas.openxmlformats.org/officeDocument/2006/relationships/image" Target="../media/image5.emf"/></Relationships>
</file>

<file path=ppt/diagrams/_rels/data5.xml.rels><?xml version="1.0" encoding="UTF-8" standalone="yes"?>
<Relationships xmlns="http://schemas.openxmlformats.org/package/2006/relationships"><Relationship Id="rId1" Type="http://schemas.openxmlformats.org/officeDocument/2006/relationships/image" Target="../media/image5.emf"/></Relationships>
</file>

<file path=ppt/diagrams/_rels/drawing2.xml.rels><?xml version="1.0" encoding="UTF-8" standalone="yes"?>
<Relationships xmlns="http://schemas.openxmlformats.org/package/2006/relationships"><Relationship Id="rId1" Type="http://schemas.openxmlformats.org/officeDocument/2006/relationships/image" Target="../media/image5.emf"/></Relationships>
</file>

<file path=ppt/diagrams/_rels/drawing5.xml.rels><?xml version="1.0" encoding="UTF-8" standalone="yes"?>
<Relationships xmlns="http://schemas.openxmlformats.org/package/2006/relationships"><Relationship Id="rId1" Type="http://schemas.openxmlformats.org/officeDocument/2006/relationships/image" Target="../media/image5.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18FC4-9A52-4AA9-99F6-26DC8FFF6F72}" type="doc">
      <dgm:prSet loTypeId="urn:microsoft.com/office/officeart/2005/8/layout/pyramid2" loCatId="pyramid" qsTypeId="urn:microsoft.com/office/officeart/2005/8/quickstyle/simple1" qsCatId="simple" csTypeId="urn:microsoft.com/office/officeart/2005/8/colors/accent1_2" csCatId="accent1" phldr="1"/>
      <dgm:spPr/>
    </dgm:pt>
    <dgm:pt modelId="{FF7F7DC8-4A00-4980-9607-D30888812A89}">
      <dgm:prSet phldrT="[Text]" custT="1"/>
      <dgm:spPr>
        <a:noFill/>
        <a:ln>
          <a:noFill/>
        </a:ln>
      </dgm:spPr>
      <dgm:t>
        <a:bodyPr/>
        <a:lstStyle/>
        <a:p>
          <a:r>
            <a:rPr lang="de-CH" sz="1600" dirty="0">
              <a:solidFill>
                <a:schemeClr val="bg1"/>
              </a:solidFill>
            </a:rPr>
            <a:t>1 Qualität</a:t>
          </a:r>
        </a:p>
      </dgm:t>
    </dgm:pt>
    <dgm:pt modelId="{46C8E26F-3F97-4CA5-8AA8-3F6C39357EFD}" type="parTrans" cxnId="{0B5387D1-41A6-4698-8D10-C227D770CF3A}">
      <dgm:prSet/>
      <dgm:spPr/>
      <dgm:t>
        <a:bodyPr/>
        <a:lstStyle/>
        <a:p>
          <a:endParaRPr lang="de-CH"/>
        </a:p>
      </dgm:t>
    </dgm:pt>
    <dgm:pt modelId="{14A81946-4B8C-499C-A017-10E30819CEF3}" type="sibTrans" cxnId="{0B5387D1-41A6-4698-8D10-C227D770CF3A}">
      <dgm:prSet/>
      <dgm:spPr/>
      <dgm:t>
        <a:bodyPr/>
        <a:lstStyle/>
        <a:p>
          <a:endParaRPr lang="de-CH"/>
        </a:p>
      </dgm:t>
    </dgm:pt>
    <dgm:pt modelId="{34E85D9B-F2B8-42CC-A49D-1B94352349BB}">
      <dgm:prSet phldrT="[Text]" custT="1"/>
      <dgm:spPr>
        <a:noFill/>
        <a:ln>
          <a:noFill/>
        </a:ln>
      </dgm:spPr>
      <dgm:t>
        <a:bodyPr/>
        <a:lstStyle/>
        <a:p>
          <a:r>
            <a:rPr lang="de-CH" sz="1600" dirty="0">
              <a:solidFill>
                <a:schemeClr val="bg1"/>
              </a:solidFill>
            </a:rPr>
            <a:t>2 Transparenz</a:t>
          </a:r>
        </a:p>
      </dgm:t>
    </dgm:pt>
    <dgm:pt modelId="{F1D47A24-2B75-4378-9260-2764E82951D2}" type="parTrans" cxnId="{0090A6A8-5207-4169-92C6-40DE4BAF7D21}">
      <dgm:prSet/>
      <dgm:spPr/>
      <dgm:t>
        <a:bodyPr/>
        <a:lstStyle/>
        <a:p>
          <a:endParaRPr lang="de-CH"/>
        </a:p>
      </dgm:t>
    </dgm:pt>
    <dgm:pt modelId="{98762EED-6D3C-4A2B-BF83-A6F9889AEB04}" type="sibTrans" cxnId="{0090A6A8-5207-4169-92C6-40DE4BAF7D21}">
      <dgm:prSet/>
      <dgm:spPr/>
      <dgm:t>
        <a:bodyPr/>
        <a:lstStyle/>
        <a:p>
          <a:endParaRPr lang="de-CH"/>
        </a:p>
      </dgm:t>
    </dgm:pt>
    <dgm:pt modelId="{32D53A98-1DC5-4D61-A18E-A01664951CCF}">
      <dgm:prSet phldrT="[Text]" custT="1"/>
      <dgm:spPr>
        <a:noFill/>
        <a:ln>
          <a:noFill/>
        </a:ln>
      </dgm:spPr>
      <dgm:t>
        <a:bodyPr/>
        <a:lstStyle/>
        <a:p>
          <a:r>
            <a:rPr lang="de-CH" sz="1600" dirty="0">
              <a:solidFill>
                <a:schemeClr val="bg1"/>
              </a:solidFill>
            </a:rPr>
            <a:t>3 Sicherheit</a:t>
          </a:r>
        </a:p>
      </dgm:t>
    </dgm:pt>
    <dgm:pt modelId="{88010335-8F53-467B-A8C8-977E52000373}" type="parTrans" cxnId="{6BF4AE74-E0D0-4982-9442-D7DCC4CD942C}">
      <dgm:prSet/>
      <dgm:spPr/>
      <dgm:t>
        <a:bodyPr/>
        <a:lstStyle/>
        <a:p>
          <a:endParaRPr lang="de-CH"/>
        </a:p>
      </dgm:t>
    </dgm:pt>
    <dgm:pt modelId="{0945AEDD-EA5E-4B8B-A433-E0EEED46FB96}" type="sibTrans" cxnId="{6BF4AE74-E0D0-4982-9442-D7DCC4CD942C}">
      <dgm:prSet/>
      <dgm:spPr/>
      <dgm:t>
        <a:bodyPr/>
        <a:lstStyle/>
        <a:p>
          <a:endParaRPr lang="de-CH"/>
        </a:p>
      </dgm:t>
    </dgm:pt>
    <dgm:pt modelId="{2A32FAC2-5CB5-4D9D-835B-B99A9959A4D8}">
      <dgm:prSet phldrT="[Text]" custT="1"/>
      <dgm:spPr>
        <a:noFill/>
        <a:ln>
          <a:noFill/>
        </a:ln>
      </dgm:spPr>
      <dgm:t>
        <a:bodyPr/>
        <a:lstStyle/>
        <a:p>
          <a:r>
            <a:rPr lang="de-CH" sz="1600" dirty="0">
              <a:solidFill>
                <a:schemeClr val="bg1"/>
              </a:solidFill>
            </a:rPr>
            <a:t>7 Homogener Anlegerkreis von Pensionskassen</a:t>
          </a:r>
          <a:r>
            <a:rPr lang="de-CH" sz="1600" baseline="0" dirty="0">
              <a:solidFill>
                <a:schemeClr val="bg1"/>
              </a:solidFill>
            </a:rPr>
            <a:t> und 3a-Stiftungen</a:t>
          </a:r>
          <a:endParaRPr lang="de-CH" sz="1600" dirty="0">
            <a:solidFill>
              <a:schemeClr val="bg1"/>
            </a:solidFill>
          </a:endParaRPr>
        </a:p>
      </dgm:t>
    </dgm:pt>
    <dgm:pt modelId="{C6620BD7-FE56-4FA7-A073-6ACB31FB67EB}" type="parTrans" cxnId="{06A94DF5-74CF-4EFF-8BCF-3E68874FA2FA}">
      <dgm:prSet/>
      <dgm:spPr/>
      <dgm:t>
        <a:bodyPr/>
        <a:lstStyle/>
        <a:p>
          <a:endParaRPr lang="de-CH"/>
        </a:p>
      </dgm:t>
    </dgm:pt>
    <dgm:pt modelId="{0970FEFF-E874-4E25-9B1F-B135235A2BE4}" type="sibTrans" cxnId="{06A94DF5-74CF-4EFF-8BCF-3E68874FA2FA}">
      <dgm:prSet/>
      <dgm:spPr/>
      <dgm:t>
        <a:bodyPr/>
        <a:lstStyle/>
        <a:p>
          <a:endParaRPr lang="de-CH"/>
        </a:p>
      </dgm:t>
    </dgm:pt>
    <dgm:pt modelId="{628A9B1F-EC6A-47A5-B73F-9BFE6970A6D6}">
      <dgm:prSet phldrT="[Text]" custT="1"/>
      <dgm:spPr>
        <a:noFill/>
        <a:ln>
          <a:noFill/>
        </a:ln>
      </dgm:spPr>
      <dgm:t>
        <a:bodyPr/>
        <a:lstStyle/>
        <a:p>
          <a:r>
            <a:rPr lang="de-CH" sz="1600" dirty="0">
              <a:solidFill>
                <a:schemeClr val="bg1"/>
              </a:solidFill>
            </a:rPr>
            <a:t>6 Steueroptimierung (nicht bei Stempelabgabe / MWST)</a:t>
          </a:r>
        </a:p>
      </dgm:t>
    </dgm:pt>
    <dgm:pt modelId="{7A8196C5-D3F3-4C66-A79F-00DAF0C04CF6}" type="parTrans" cxnId="{833719C6-4EEF-42A1-94DD-BE1F49764DB1}">
      <dgm:prSet/>
      <dgm:spPr/>
      <dgm:t>
        <a:bodyPr/>
        <a:lstStyle/>
        <a:p>
          <a:endParaRPr lang="de-CH"/>
        </a:p>
      </dgm:t>
    </dgm:pt>
    <dgm:pt modelId="{DDF7D422-73F6-4289-BA75-C3E3AD86E3A8}" type="sibTrans" cxnId="{833719C6-4EEF-42A1-94DD-BE1F49764DB1}">
      <dgm:prSet/>
      <dgm:spPr/>
      <dgm:t>
        <a:bodyPr/>
        <a:lstStyle/>
        <a:p>
          <a:endParaRPr lang="de-CH"/>
        </a:p>
      </dgm:t>
    </dgm:pt>
    <dgm:pt modelId="{806F6B12-039F-4C5C-BB29-464BE0D8D104}">
      <dgm:prSet phldrT="[Text]" custT="1"/>
      <dgm:spPr>
        <a:noFill/>
        <a:ln>
          <a:noFill/>
        </a:ln>
      </dgm:spPr>
      <dgm:t>
        <a:bodyPr/>
        <a:lstStyle/>
        <a:p>
          <a:r>
            <a:rPr lang="de-CH" sz="1600" dirty="0">
              <a:solidFill>
                <a:schemeClr val="bg1"/>
              </a:solidFill>
            </a:rPr>
            <a:t>4 Mitwirkung</a:t>
          </a:r>
          <a:r>
            <a:rPr lang="de-CH" sz="1600" baseline="0" dirty="0">
              <a:solidFill>
                <a:schemeClr val="bg1"/>
              </a:solidFill>
            </a:rPr>
            <a:t> (AV, SR und Komitees)</a:t>
          </a:r>
          <a:endParaRPr lang="de-CH" sz="1600" dirty="0">
            <a:solidFill>
              <a:schemeClr val="bg1"/>
            </a:solidFill>
          </a:endParaRPr>
        </a:p>
      </dgm:t>
    </dgm:pt>
    <dgm:pt modelId="{1524FD47-DF78-4A11-AB7F-507E5E5B841B}" type="parTrans" cxnId="{C1F8C95A-5F62-41A9-ADF6-BA288DB2B273}">
      <dgm:prSet/>
      <dgm:spPr/>
      <dgm:t>
        <a:bodyPr/>
        <a:lstStyle/>
        <a:p>
          <a:endParaRPr lang="de-CH"/>
        </a:p>
      </dgm:t>
    </dgm:pt>
    <dgm:pt modelId="{41A0A99D-84BE-4144-86CA-D51755675787}" type="sibTrans" cxnId="{C1F8C95A-5F62-41A9-ADF6-BA288DB2B273}">
      <dgm:prSet/>
      <dgm:spPr/>
      <dgm:t>
        <a:bodyPr/>
        <a:lstStyle/>
        <a:p>
          <a:endParaRPr lang="de-CH"/>
        </a:p>
      </dgm:t>
    </dgm:pt>
    <dgm:pt modelId="{21100BF2-8843-4512-BE58-7D3C4681DACD}">
      <dgm:prSet phldrT="[Text]" custT="1"/>
      <dgm:spPr>
        <a:noFill/>
        <a:ln>
          <a:noFill/>
        </a:ln>
      </dgm:spPr>
      <dgm:t>
        <a:bodyPr/>
        <a:lstStyle/>
        <a:p>
          <a:r>
            <a:rPr lang="de-CH" sz="1600" dirty="0">
              <a:solidFill>
                <a:schemeClr val="bg1"/>
              </a:solidFill>
            </a:rPr>
            <a:t>5 Kosteneffizienz und Kostenoptimierung</a:t>
          </a:r>
        </a:p>
      </dgm:t>
    </dgm:pt>
    <dgm:pt modelId="{BA77B1CF-542D-4ADF-8E58-27CF9CB72F1A}" type="parTrans" cxnId="{FA673CD0-34B0-430C-B846-4FFB5F5192F1}">
      <dgm:prSet/>
      <dgm:spPr/>
      <dgm:t>
        <a:bodyPr/>
        <a:lstStyle/>
        <a:p>
          <a:endParaRPr lang="de-CH"/>
        </a:p>
      </dgm:t>
    </dgm:pt>
    <dgm:pt modelId="{DAF66C2E-AD62-42DC-B1D0-8BD7F7B673AA}" type="sibTrans" cxnId="{FA673CD0-34B0-430C-B846-4FFB5F5192F1}">
      <dgm:prSet/>
      <dgm:spPr/>
      <dgm:t>
        <a:bodyPr/>
        <a:lstStyle/>
        <a:p>
          <a:endParaRPr lang="de-CH"/>
        </a:p>
      </dgm:t>
    </dgm:pt>
    <dgm:pt modelId="{A7D76E96-0C64-4A4F-8318-D6B735D1EB9F}" type="pres">
      <dgm:prSet presAssocID="{2C018FC4-9A52-4AA9-99F6-26DC8FFF6F72}" presName="compositeShape" presStyleCnt="0">
        <dgm:presLayoutVars>
          <dgm:dir/>
          <dgm:resizeHandles/>
        </dgm:presLayoutVars>
      </dgm:prSet>
      <dgm:spPr/>
    </dgm:pt>
    <dgm:pt modelId="{4F7BDD57-7EA2-4B1A-958D-D815BEA15D8F}" type="pres">
      <dgm:prSet presAssocID="{2C018FC4-9A52-4AA9-99F6-26DC8FFF6F72}" presName="pyramid" presStyleLbl="node1" presStyleIdx="0" presStyleCnt="1" custScaleX="211359" custLinFactNeighborX="2501"/>
      <dgm:spPr>
        <a:solidFill>
          <a:srgbClr val="B4A997"/>
        </a:solidFill>
      </dgm:spPr>
    </dgm:pt>
    <dgm:pt modelId="{6B0607D4-C696-4B7E-A175-037511183D06}" type="pres">
      <dgm:prSet presAssocID="{2C018FC4-9A52-4AA9-99F6-26DC8FFF6F72}" presName="theList" presStyleCnt="0"/>
      <dgm:spPr/>
    </dgm:pt>
    <dgm:pt modelId="{6C1D2668-1455-4D15-AC35-1ACFEDAB0365}" type="pres">
      <dgm:prSet presAssocID="{FF7F7DC8-4A00-4980-9607-D30888812A89}" presName="aNode" presStyleLbl="fgAcc1" presStyleIdx="0" presStyleCnt="7" custLinFactY="13924" custLinFactNeighborX="-47597" custLinFactNeighborY="100000">
        <dgm:presLayoutVars>
          <dgm:bulletEnabled val="1"/>
        </dgm:presLayoutVars>
      </dgm:prSet>
      <dgm:spPr/>
    </dgm:pt>
    <dgm:pt modelId="{93EE810D-617C-4B37-B809-B9A437FA0FA7}" type="pres">
      <dgm:prSet presAssocID="{FF7F7DC8-4A00-4980-9607-D30888812A89}" presName="aSpace" presStyleCnt="0"/>
      <dgm:spPr/>
    </dgm:pt>
    <dgm:pt modelId="{E0CEE4F2-48DB-4F04-8C77-8EA24757FAF6}" type="pres">
      <dgm:prSet presAssocID="{34E85D9B-F2B8-42CC-A49D-1B94352349BB}" presName="aNode" presStyleLbl="fgAcc1" presStyleIdx="1" presStyleCnt="7" custLinFactY="26406" custLinFactNeighborX="-47794" custLinFactNeighborY="100000">
        <dgm:presLayoutVars>
          <dgm:bulletEnabled val="1"/>
        </dgm:presLayoutVars>
      </dgm:prSet>
      <dgm:spPr/>
    </dgm:pt>
    <dgm:pt modelId="{5990FA5C-917D-4EB8-BBDC-280869FBA7EA}" type="pres">
      <dgm:prSet presAssocID="{34E85D9B-F2B8-42CC-A49D-1B94352349BB}" presName="aSpace" presStyleCnt="0"/>
      <dgm:spPr/>
    </dgm:pt>
    <dgm:pt modelId="{2D267157-D6F8-405F-AB15-2534724E0A6B}" type="pres">
      <dgm:prSet presAssocID="{32D53A98-1DC5-4D61-A18E-A01664951CCF}" presName="aNode" presStyleLbl="fgAcc1" presStyleIdx="2" presStyleCnt="7" custLinFactY="38874" custLinFactNeighborX="-47794" custLinFactNeighborY="100000">
        <dgm:presLayoutVars>
          <dgm:bulletEnabled val="1"/>
        </dgm:presLayoutVars>
      </dgm:prSet>
      <dgm:spPr/>
    </dgm:pt>
    <dgm:pt modelId="{77B43C8E-6711-4EE6-997F-582F902E802A}" type="pres">
      <dgm:prSet presAssocID="{32D53A98-1DC5-4D61-A18E-A01664951CCF}" presName="aSpace" presStyleCnt="0"/>
      <dgm:spPr/>
    </dgm:pt>
    <dgm:pt modelId="{76035D92-18F9-4E3D-A772-73C7750DCFB4}" type="pres">
      <dgm:prSet presAssocID="{806F6B12-039F-4C5C-BB29-464BE0D8D104}" presName="aNode" presStyleLbl="fgAcc1" presStyleIdx="3" presStyleCnt="7" custScaleX="212329" custLinFactY="51356" custLinFactNeighborX="-47271" custLinFactNeighborY="100000">
        <dgm:presLayoutVars>
          <dgm:bulletEnabled val="1"/>
        </dgm:presLayoutVars>
      </dgm:prSet>
      <dgm:spPr/>
    </dgm:pt>
    <dgm:pt modelId="{46E62191-E7A2-4811-8CC9-605D78514769}" type="pres">
      <dgm:prSet presAssocID="{806F6B12-039F-4C5C-BB29-464BE0D8D104}" presName="aSpace" presStyleCnt="0"/>
      <dgm:spPr/>
    </dgm:pt>
    <dgm:pt modelId="{31CD98B9-EB11-494D-BED6-B702E5854D85}" type="pres">
      <dgm:prSet presAssocID="{21100BF2-8843-4512-BE58-7D3C4681DACD}" presName="aNode" presStyleLbl="fgAcc1" presStyleIdx="4" presStyleCnt="7" custScaleX="253355" custLinFactY="63838" custLinFactNeighborX="-49563" custLinFactNeighborY="100000">
        <dgm:presLayoutVars>
          <dgm:bulletEnabled val="1"/>
        </dgm:presLayoutVars>
      </dgm:prSet>
      <dgm:spPr/>
    </dgm:pt>
    <dgm:pt modelId="{B5A6E2D5-D11C-4055-B505-540C67AF3DDD}" type="pres">
      <dgm:prSet presAssocID="{21100BF2-8843-4512-BE58-7D3C4681DACD}" presName="aSpace" presStyleCnt="0"/>
      <dgm:spPr/>
    </dgm:pt>
    <dgm:pt modelId="{A283A8B7-A5F8-4B0F-8DE5-6AD32D246FDB}" type="pres">
      <dgm:prSet presAssocID="{628A9B1F-EC6A-47A5-B73F-9BFE6970A6D6}" presName="aNode" presStyleLbl="fgAcc1" presStyleIdx="5" presStyleCnt="7" custScaleX="252038" custLinFactY="71235" custLinFactNeighborX="-47597" custLinFactNeighborY="100000">
        <dgm:presLayoutVars>
          <dgm:bulletEnabled val="1"/>
        </dgm:presLayoutVars>
      </dgm:prSet>
      <dgm:spPr/>
    </dgm:pt>
    <dgm:pt modelId="{D844A616-E456-47EA-8060-207D48B043C5}" type="pres">
      <dgm:prSet presAssocID="{628A9B1F-EC6A-47A5-B73F-9BFE6970A6D6}" presName="aSpace" presStyleCnt="0"/>
      <dgm:spPr/>
    </dgm:pt>
    <dgm:pt modelId="{FA5F6E08-7376-4A4E-8A5E-F0FD573EE6D9}" type="pres">
      <dgm:prSet presAssocID="{2A32FAC2-5CB5-4D9D-835B-B99A9959A4D8}" presName="aNode" presStyleLbl="fgAcc1" presStyleIdx="6" presStyleCnt="7" custScaleX="304455" custLinFactY="88801" custLinFactNeighborX="-46819" custLinFactNeighborY="100000">
        <dgm:presLayoutVars>
          <dgm:bulletEnabled val="1"/>
        </dgm:presLayoutVars>
      </dgm:prSet>
      <dgm:spPr/>
    </dgm:pt>
    <dgm:pt modelId="{35E0EE01-0C01-4FB7-8D33-D9ECB9671641}" type="pres">
      <dgm:prSet presAssocID="{2A32FAC2-5CB5-4D9D-835B-B99A9959A4D8}" presName="aSpace" presStyleCnt="0"/>
      <dgm:spPr/>
    </dgm:pt>
  </dgm:ptLst>
  <dgm:cxnLst>
    <dgm:cxn modelId="{6B5A4535-F570-7D46-8A7F-737F2CED2AA4}" type="presOf" srcId="{21100BF2-8843-4512-BE58-7D3C4681DACD}" destId="{31CD98B9-EB11-494D-BED6-B702E5854D85}" srcOrd="0" destOrd="0" presId="urn:microsoft.com/office/officeart/2005/8/layout/pyramid2"/>
    <dgm:cxn modelId="{C1F8C95A-5F62-41A9-ADF6-BA288DB2B273}" srcId="{2C018FC4-9A52-4AA9-99F6-26DC8FFF6F72}" destId="{806F6B12-039F-4C5C-BB29-464BE0D8D104}" srcOrd="3" destOrd="0" parTransId="{1524FD47-DF78-4A11-AB7F-507E5E5B841B}" sibTransId="{41A0A99D-84BE-4144-86CA-D51755675787}"/>
    <dgm:cxn modelId="{E821976A-75DA-8846-8554-19D54B87EB72}" type="presOf" srcId="{806F6B12-039F-4C5C-BB29-464BE0D8D104}" destId="{76035D92-18F9-4E3D-A772-73C7750DCFB4}" srcOrd="0" destOrd="0" presId="urn:microsoft.com/office/officeart/2005/8/layout/pyramid2"/>
    <dgm:cxn modelId="{6BF4AE74-E0D0-4982-9442-D7DCC4CD942C}" srcId="{2C018FC4-9A52-4AA9-99F6-26DC8FFF6F72}" destId="{32D53A98-1DC5-4D61-A18E-A01664951CCF}" srcOrd="2" destOrd="0" parTransId="{88010335-8F53-467B-A8C8-977E52000373}" sibTransId="{0945AEDD-EA5E-4B8B-A433-E0EEED46FB96}"/>
    <dgm:cxn modelId="{32FF7D87-5908-9A49-8CFC-6751D21226B9}" type="presOf" srcId="{FF7F7DC8-4A00-4980-9607-D30888812A89}" destId="{6C1D2668-1455-4D15-AC35-1ACFEDAB0365}" srcOrd="0" destOrd="0" presId="urn:microsoft.com/office/officeart/2005/8/layout/pyramid2"/>
    <dgm:cxn modelId="{D8BD4289-C5BA-AC47-8458-0FC7F80C63C9}" type="presOf" srcId="{2C018FC4-9A52-4AA9-99F6-26DC8FFF6F72}" destId="{A7D76E96-0C64-4A4F-8318-D6B735D1EB9F}" srcOrd="0" destOrd="0" presId="urn:microsoft.com/office/officeart/2005/8/layout/pyramid2"/>
    <dgm:cxn modelId="{0090A6A8-5207-4169-92C6-40DE4BAF7D21}" srcId="{2C018FC4-9A52-4AA9-99F6-26DC8FFF6F72}" destId="{34E85D9B-F2B8-42CC-A49D-1B94352349BB}" srcOrd="1" destOrd="0" parTransId="{F1D47A24-2B75-4378-9260-2764E82951D2}" sibTransId="{98762EED-6D3C-4A2B-BF83-A6F9889AEB04}"/>
    <dgm:cxn modelId="{D34D34AD-7E8D-F146-B437-3833E82227D6}" type="presOf" srcId="{628A9B1F-EC6A-47A5-B73F-9BFE6970A6D6}" destId="{A283A8B7-A5F8-4B0F-8DE5-6AD32D246FDB}" srcOrd="0" destOrd="0" presId="urn:microsoft.com/office/officeart/2005/8/layout/pyramid2"/>
    <dgm:cxn modelId="{833719C6-4EEF-42A1-94DD-BE1F49764DB1}" srcId="{2C018FC4-9A52-4AA9-99F6-26DC8FFF6F72}" destId="{628A9B1F-EC6A-47A5-B73F-9BFE6970A6D6}" srcOrd="5" destOrd="0" parTransId="{7A8196C5-D3F3-4C66-A79F-00DAF0C04CF6}" sibTransId="{DDF7D422-73F6-4289-BA75-C3E3AD86E3A8}"/>
    <dgm:cxn modelId="{FA673CD0-34B0-430C-B846-4FFB5F5192F1}" srcId="{2C018FC4-9A52-4AA9-99F6-26DC8FFF6F72}" destId="{21100BF2-8843-4512-BE58-7D3C4681DACD}" srcOrd="4" destOrd="0" parTransId="{BA77B1CF-542D-4ADF-8E58-27CF9CB72F1A}" sibTransId="{DAF66C2E-AD62-42DC-B1D0-8BD7F7B673AA}"/>
    <dgm:cxn modelId="{0B5387D1-41A6-4698-8D10-C227D770CF3A}" srcId="{2C018FC4-9A52-4AA9-99F6-26DC8FFF6F72}" destId="{FF7F7DC8-4A00-4980-9607-D30888812A89}" srcOrd="0" destOrd="0" parTransId="{46C8E26F-3F97-4CA5-8AA8-3F6C39357EFD}" sibTransId="{14A81946-4B8C-499C-A017-10E30819CEF3}"/>
    <dgm:cxn modelId="{80E8EAD3-0106-E44A-8CC4-B0242D27DD21}" type="presOf" srcId="{34E85D9B-F2B8-42CC-A49D-1B94352349BB}" destId="{E0CEE4F2-48DB-4F04-8C77-8EA24757FAF6}" srcOrd="0" destOrd="0" presId="urn:microsoft.com/office/officeart/2005/8/layout/pyramid2"/>
    <dgm:cxn modelId="{203ED5E0-222F-2440-8094-FC12D7A4F6F8}" type="presOf" srcId="{32D53A98-1DC5-4D61-A18E-A01664951CCF}" destId="{2D267157-D6F8-405F-AB15-2534724E0A6B}" srcOrd="0" destOrd="0" presId="urn:microsoft.com/office/officeart/2005/8/layout/pyramid2"/>
    <dgm:cxn modelId="{9A862FEF-575F-7A49-9E51-2134D12F5DA1}" type="presOf" srcId="{2A32FAC2-5CB5-4D9D-835B-B99A9959A4D8}" destId="{FA5F6E08-7376-4A4E-8A5E-F0FD573EE6D9}" srcOrd="0" destOrd="0" presId="urn:microsoft.com/office/officeart/2005/8/layout/pyramid2"/>
    <dgm:cxn modelId="{06A94DF5-74CF-4EFF-8BCF-3E68874FA2FA}" srcId="{2C018FC4-9A52-4AA9-99F6-26DC8FFF6F72}" destId="{2A32FAC2-5CB5-4D9D-835B-B99A9959A4D8}" srcOrd="6" destOrd="0" parTransId="{C6620BD7-FE56-4FA7-A073-6ACB31FB67EB}" sibTransId="{0970FEFF-E874-4E25-9B1F-B135235A2BE4}"/>
    <dgm:cxn modelId="{01D5D2C1-EC6D-0C43-B0B7-9CAAFD91B7C4}" type="presParOf" srcId="{A7D76E96-0C64-4A4F-8318-D6B735D1EB9F}" destId="{4F7BDD57-7EA2-4B1A-958D-D815BEA15D8F}" srcOrd="0" destOrd="0" presId="urn:microsoft.com/office/officeart/2005/8/layout/pyramid2"/>
    <dgm:cxn modelId="{33CC98A0-51E4-9347-BD69-A190429F09ED}" type="presParOf" srcId="{A7D76E96-0C64-4A4F-8318-D6B735D1EB9F}" destId="{6B0607D4-C696-4B7E-A175-037511183D06}" srcOrd="1" destOrd="0" presId="urn:microsoft.com/office/officeart/2005/8/layout/pyramid2"/>
    <dgm:cxn modelId="{04650C47-4495-D54F-9660-AB183EB8CF59}" type="presParOf" srcId="{6B0607D4-C696-4B7E-A175-037511183D06}" destId="{6C1D2668-1455-4D15-AC35-1ACFEDAB0365}" srcOrd="0" destOrd="0" presId="urn:microsoft.com/office/officeart/2005/8/layout/pyramid2"/>
    <dgm:cxn modelId="{94C0ADCC-EE8B-9146-9020-686468227DD1}" type="presParOf" srcId="{6B0607D4-C696-4B7E-A175-037511183D06}" destId="{93EE810D-617C-4B37-B809-B9A437FA0FA7}" srcOrd="1" destOrd="0" presId="urn:microsoft.com/office/officeart/2005/8/layout/pyramid2"/>
    <dgm:cxn modelId="{D7098CBB-0F79-3343-82C8-2B19BB194266}" type="presParOf" srcId="{6B0607D4-C696-4B7E-A175-037511183D06}" destId="{E0CEE4F2-48DB-4F04-8C77-8EA24757FAF6}" srcOrd="2" destOrd="0" presId="urn:microsoft.com/office/officeart/2005/8/layout/pyramid2"/>
    <dgm:cxn modelId="{70B21F47-18ED-1F42-806D-8369D7CC7CC3}" type="presParOf" srcId="{6B0607D4-C696-4B7E-A175-037511183D06}" destId="{5990FA5C-917D-4EB8-BBDC-280869FBA7EA}" srcOrd="3" destOrd="0" presId="urn:microsoft.com/office/officeart/2005/8/layout/pyramid2"/>
    <dgm:cxn modelId="{CF533444-90C8-9D4F-8031-31EF0D59007E}" type="presParOf" srcId="{6B0607D4-C696-4B7E-A175-037511183D06}" destId="{2D267157-D6F8-405F-AB15-2534724E0A6B}" srcOrd="4" destOrd="0" presId="urn:microsoft.com/office/officeart/2005/8/layout/pyramid2"/>
    <dgm:cxn modelId="{34FD15F1-3786-1946-8420-28A2ACA72B11}" type="presParOf" srcId="{6B0607D4-C696-4B7E-A175-037511183D06}" destId="{77B43C8E-6711-4EE6-997F-582F902E802A}" srcOrd="5" destOrd="0" presId="urn:microsoft.com/office/officeart/2005/8/layout/pyramid2"/>
    <dgm:cxn modelId="{4B89F32A-D68D-2543-9C5B-A25035B10A5A}" type="presParOf" srcId="{6B0607D4-C696-4B7E-A175-037511183D06}" destId="{76035D92-18F9-4E3D-A772-73C7750DCFB4}" srcOrd="6" destOrd="0" presId="urn:microsoft.com/office/officeart/2005/8/layout/pyramid2"/>
    <dgm:cxn modelId="{30B032D0-7A5F-C14A-97AE-69D257E48CE6}" type="presParOf" srcId="{6B0607D4-C696-4B7E-A175-037511183D06}" destId="{46E62191-E7A2-4811-8CC9-605D78514769}" srcOrd="7" destOrd="0" presId="urn:microsoft.com/office/officeart/2005/8/layout/pyramid2"/>
    <dgm:cxn modelId="{B979B5B0-2DE6-5847-BC9D-DC87C7E40EAF}" type="presParOf" srcId="{6B0607D4-C696-4B7E-A175-037511183D06}" destId="{31CD98B9-EB11-494D-BED6-B702E5854D85}" srcOrd="8" destOrd="0" presId="urn:microsoft.com/office/officeart/2005/8/layout/pyramid2"/>
    <dgm:cxn modelId="{48AFB527-3764-184C-939B-CB761455CC24}" type="presParOf" srcId="{6B0607D4-C696-4B7E-A175-037511183D06}" destId="{B5A6E2D5-D11C-4055-B505-540C67AF3DDD}" srcOrd="9" destOrd="0" presId="urn:microsoft.com/office/officeart/2005/8/layout/pyramid2"/>
    <dgm:cxn modelId="{AF1E7288-6DA7-5542-9025-9EEFED1AC0B3}" type="presParOf" srcId="{6B0607D4-C696-4B7E-A175-037511183D06}" destId="{A283A8B7-A5F8-4B0F-8DE5-6AD32D246FDB}" srcOrd="10" destOrd="0" presId="urn:microsoft.com/office/officeart/2005/8/layout/pyramid2"/>
    <dgm:cxn modelId="{E1A9DC04-ADF0-204E-B6F0-8BCB67696B2F}" type="presParOf" srcId="{6B0607D4-C696-4B7E-A175-037511183D06}" destId="{D844A616-E456-47EA-8060-207D48B043C5}" srcOrd="11" destOrd="0" presId="urn:microsoft.com/office/officeart/2005/8/layout/pyramid2"/>
    <dgm:cxn modelId="{932E0386-4CF3-0E4D-B4FA-25AE5B30F1ED}" type="presParOf" srcId="{6B0607D4-C696-4B7E-A175-037511183D06}" destId="{FA5F6E08-7376-4A4E-8A5E-F0FD573EE6D9}" srcOrd="12" destOrd="0" presId="urn:microsoft.com/office/officeart/2005/8/layout/pyramid2"/>
    <dgm:cxn modelId="{8BC187C9-4672-9547-8ED3-905B314853D1}" type="presParOf" srcId="{6B0607D4-C696-4B7E-A175-037511183D06}" destId="{35E0EE01-0C01-4FB7-8D33-D9ECB9671641}"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169672-9B54-4EA1-8C93-58249E8210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CC0A4961-4EDA-4231-B419-165F9E5709C9}" type="pres">
      <dgm:prSet presAssocID="{68169672-9B54-4EA1-8C93-58249E8210CE}" presName="linear" presStyleCnt="0">
        <dgm:presLayoutVars>
          <dgm:animLvl val="lvl"/>
          <dgm:resizeHandles val="exact"/>
        </dgm:presLayoutVars>
      </dgm:prSet>
      <dgm:spPr/>
    </dgm:pt>
  </dgm:ptLst>
  <dgm:cxnLst>
    <dgm:cxn modelId="{C2465E4A-4445-0045-B7B8-EA0CE6CF248C}" type="presOf" srcId="{68169672-9B54-4EA1-8C93-58249E8210CE}" destId="{CC0A4961-4EDA-4231-B419-165F9E5709C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018FC4-9A52-4AA9-99F6-26DC8FFF6F72}" type="doc">
      <dgm:prSet loTypeId="urn:microsoft.com/office/officeart/2005/8/layout/pyramid2" loCatId="pyramid" qsTypeId="urn:microsoft.com/office/officeart/2005/8/quickstyle/simple1" qsCatId="simple" csTypeId="urn:microsoft.com/office/officeart/2005/8/colors/accent1_2" csCatId="accent1" phldr="1"/>
      <dgm:spPr/>
    </dgm:pt>
    <dgm:pt modelId="{628A9B1F-EC6A-47A5-B73F-9BFE6970A6D6}">
      <dgm:prSet phldrT="[Text]" custT="1"/>
      <dgm:spPr>
        <a:noFill/>
        <a:ln>
          <a:noFill/>
        </a:ln>
      </dgm:spPr>
      <dgm:t>
        <a:bodyPr/>
        <a:lstStyle/>
        <a:p>
          <a:r>
            <a:rPr lang="de-CH" sz="3200" dirty="0">
              <a:solidFill>
                <a:schemeClr val="bg1"/>
              </a:solidFill>
            </a:rPr>
            <a:t>Fonds</a:t>
          </a:r>
        </a:p>
        <a:p>
          <a:r>
            <a:rPr lang="de-CH" sz="2400" dirty="0">
              <a:solidFill>
                <a:schemeClr val="bg1"/>
              </a:solidFill>
            </a:rPr>
            <a:t>(CHF</a:t>
          </a:r>
          <a:r>
            <a:rPr lang="de-CH" sz="2400" baseline="0" dirty="0">
              <a:solidFill>
                <a:schemeClr val="bg1"/>
              </a:solidFill>
            </a:rPr>
            <a:t> 1 368</a:t>
          </a:r>
          <a:r>
            <a:rPr lang="de-CH" sz="2400" dirty="0">
              <a:solidFill>
                <a:schemeClr val="bg1"/>
              </a:solidFill>
            </a:rPr>
            <a:t> Milliarden, </a:t>
          </a:r>
        </a:p>
        <a:p>
          <a:r>
            <a:rPr lang="de-CH" sz="2400" dirty="0">
              <a:solidFill>
                <a:schemeClr val="bg1"/>
              </a:solidFill>
            </a:rPr>
            <a:t>662 CH-Fonds, 706 ausl. Fonds)</a:t>
          </a:r>
        </a:p>
      </dgm:t>
    </dgm:pt>
    <dgm:pt modelId="{7A8196C5-D3F3-4C66-A79F-00DAF0C04CF6}" type="parTrans" cxnId="{833719C6-4EEF-42A1-94DD-BE1F49764DB1}">
      <dgm:prSet/>
      <dgm:spPr/>
      <dgm:t>
        <a:bodyPr/>
        <a:lstStyle/>
        <a:p>
          <a:endParaRPr lang="de-CH"/>
        </a:p>
      </dgm:t>
    </dgm:pt>
    <dgm:pt modelId="{DDF7D422-73F6-4289-BA75-C3E3AD86E3A8}" type="sibTrans" cxnId="{833719C6-4EEF-42A1-94DD-BE1F49764DB1}">
      <dgm:prSet/>
      <dgm:spPr/>
      <dgm:t>
        <a:bodyPr/>
        <a:lstStyle/>
        <a:p>
          <a:endParaRPr lang="de-CH"/>
        </a:p>
      </dgm:t>
    </dgm:pt>
    <dgm:pt modelId="{A7D76E96-0C64-4A4F-8318-D6B735D1EB9F}" type="pres">
      <dgm:prSet presAssocID="{2C018FC4-9A52-4AA9-99F6-26DC8FFF6F72}" presName="compositeShape" presStyleCnt="0">
        <dgm:presLayoutVars>
          <dgm:dir/>
          <dgm:resizeHandles/>
        </dgm:presLayoutVars>
      </dgm:prSet>
      <dgm:spPr/>
    </dgm:pt>
    <dgm:pt modelId="{4F7BDD57-7EA2-4B1A-958D-D815BEA15D8F}" type="pres">
      <dgm:prSet presAssocID="{2C018FC4-9A52-4AA9-99F6-26DC8FFF6F72}" presName="pyramid" presStyleLbl="node1" presStyleIdx="0" presStyleCnt="1" custScaleX="211359" custLinFactNeighborX="-4660"/>
      <dgm:spPr>
        <a:solidFill>
          <a:srgbClr val="8EB6E7"/>
        </a:solidFill>
      </dgm:spPr>
    </dgm:pt>
    <dgm:pt modelId="{6B0607D4-C696-4B7E-A175-037511183D06}" type="pres">
      <dgm:prSet presAssocID="{2C018FC4-9A52-4AA9-99F6-26DC8FFF6F72}" presName="theList" presStyleCnt="0"/>
      <dgm:spPr/>
    </dgm:pt>
    <dgm:pt modelId="{A283A8B7-A5F8-4B0F-8DE5-6AD32D246FDB}" type="pres">
      <dgm:prSet presAssocID="{628A9B1F-EC6A-47A5-B73F-9BFE6970A6D6}" presName="aNode" presStyleLbl="fgAcc1" presStyleIdx="0" presStyleCnt="1" custScaleX="252038" custLinFactY="14080" custLinFactNeighborX="-55724" custLinFactNeighborY="100000">
        <dgm:presLayoutVars>
          <dgm:bulletEnabled val="1"/>
        </dgm:presLayoutVars>
      </dgm:prSet>
      <dgm:spPr/>
    </dgm:pt>
    <dgm:pt modelId="{D844A616-E456-47EA-8060-207D48B043C5}" type="pres">
      <dgm:prSet presAssocID="{628A9B1F-EC6A-47A5-B73F-9BFE6970A6D6}" presName="aSpace" presStyleCnt="0"/>
      <dgm:spPr/>
    </dgm:pt>
  </dgm:ptLst>
  <dgm:cxnLst>
    <dgm:cxn modelId="{DDEE084B-E807-0D47-A392-E2E1B0789CA8}" type="presOf" srcId="{628A9B1F-EC6A-47A5-B73F-9BFE6970A6D6}" destId="{A283A8B7-A5F8-4B0F-8DE5-6AD32D246FDB}" srcOrd="0" destOrd="0" presId="urn:microsoft.com/office/officeart/2005/8/layout/pyramid2"/>
    <dgm:cxn modelId="{D58B9272-EE8D-AD44-9ADA-0C59C56B5588}" type="presOf" srcId="{2C018FC4-9A52-4AA9-99F6-26DC8FFF6F72}" destId="{A7D76E96-0C64-4A4F-8318-D6B735D1EB9F}" srcOrd="0" destOrd="0" presId="urn:microsoft.com/office/officeart/2005/8/layout/pyramid2"/>
    <dgm:cxn modelId="{833719C6-4EEF-42A1-94DD-BE1F49764DB1}" srcId="{2C018FC4-9A52-4AA9-99F6-26DC8FFF6F72}" destId="{628A9B1F-EC6A-47A5-B73F-9BFE6970A6D6}" srcOrd="0" destOrd="0" parTransId="{7A8196C5-D3F3-4C66-A79F-00DAF0C04CF6}" sibTransId="{DDF7D422-73F6-4289-BA75-C3E3AD86E3A8}"/>
    <dgm:cxn modelId="{79492311-3BD8-204F-956F-2EB4200155A6}" type="presParOf" srcId="{A7D76E96-0C64-4A4F-8318-D6B735D1EB9F}" destId="{4F7BDD57-7EA2-4B1A-958D-D815BEA15D8F}" srcOrd="0" destOrd="0" presId="urn:microsoft.com/office/officeart/2005/8/layout/pyramid2"/>
    <dgm:cxn modelId="{DDC91F64-0725-1E41-84CD-91AA3B6CC517}" type="presParOf" srcId="{A7D76E96-0C64-4A4F-8318-D6B735D1EB9F}" destId="{6B0607D4-C696-4B7E-A175-037511183D06}" srcOrd="1" destOrd="0" presId="urn:microsoft.com/office/officeart/2005/8/layout/pyramid2"/>
    <dgm:cxn modelId="{4658F86C-4178-1C40-9869-16F358B34897}" type="presParOf" srcId="{6B0607D4-C696-4B7E-A175-037511183D06}" destId="{A283A8B7-A5F8-4B0F-8DE5-6AD32D246FDB}" srcOrd="0" destOrd="0" presId="urn:microsoft.com/office/officeart/2005/8/layout/pyramid2"/>
    <dgm:cxn modelId="{A00F2FE6-9A0E-1548-A662-7F21C51656A1}" type="presParOf" srcId="{6B0607D4-C696-4B7E-A175-037511183D06}" destId="{D844A616-E456-47EA-8060-207D48B043C5}"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169672-9B54-4EA1-8C93-58249E8210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CC0A4961-4EDA-4231-B419-165F9E5709C9}" type="pres">
      <dgm:prSet presAssocID="{68169672-9B54-4EA1-8C93-58249E8210CE}" presName="linear" presStyleCnt="0">
        <dgm:presLayoutVars>
          <dgm:animLvl val="lvl"/>
          <dgm:resizeHandles val="exact"/>
        </dgm:presLayoutVars>
      </dgm:prSet>
      <dgm:spPr/>
    </dgm:pt>
  </dgm:ptLst>
  <dgm:cxnLst>
    <dgm:cxn modelId="{38157289-F108-7749-91E0-49A6107EE2EB}" type="presOf" srcId="{68169672-9B54-4EA1-8C93-58249E8210CE}" destId="{CC0A4961-4EDA-4231-B419-165F9E5709C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018FC4-9A52-4AA9-99F6-26DC8FFF6F72}" type="doc">
      <dgm:prSet loTypeId="urn:microsoft.com/office/officeart/2005/8/layout/pyramid2" loCatId="pyramid" qsTypeId="urn:microsoft.com/office/officeart/2005/8/quickstyle/simple1" qsCatId="simple" csTypeId="urn:microsoft.com/office/officeart/2005/8/colors/accent1_2" csCatId="accent1" phldr="1"/>
      <dgm:spPr/>
    </dgm:pt>
    <dgm:pt modelId="{628A9B1F-EC6A-47A5-B73F-9BFE6970A6D6}">
      <dgm:prSet phldrT="[Text]" custT="1"/>
      <dgm:spPr>
        <a:noFill/>
        <a:ln>
          <a:noFill/>
        </a:ln>
      </dgm:spPr>
      <dgm:t>
        <a:bodyPr/>
        <a:lstStyle/>
        <a:p>
          <a:r>
            <a:rPr lang="de-CH" sz="3200" dirty="0">
              <a:solidFill>
                <a:schemeClr val="bg1"/>
              </a:solidFill>
            </a:rPr>
            <a:t>Institutionelle</a:t>
          </a:r>
          <a:r>
            <a:rPr lang="de-CH" sz="3200" baseline="0" dirty="0">
              <a:solidFill>
                <a:schemeClr val="bg1"/>
              </a:solidFill>
            </a:rPr>
            <a:t> </a:t>
          </a:r>
        </a:p>
        <a:p>
          <a:r>
            <a:rPr lang="de-CH" sz="3200" dirty="0">
              <a:solidFill>
                <a:schemeClr val="bg1"/>
              </a:solidFill>
            </a:rPr>
            <a:t>Fonds</a:t>
          </a:r>
        </a:p>
        <a:p>
          <a:r>
            <a:rPr lang="de-CH" sz="2400" dirty="0">
              <a:solidFill>
                <a:schemeClr val="bg1"/>
              </a:solidFill>
            </a:rPr>
            <a:t>(CHF</a:t>
          </a:r>
          <a:r>
            <a:rPr lang="de-CH" sz="2400" baseline="0" dirty="0">
              <a:solidFill>
                <a:schemeClr val="bg1"/>
              </a:solidFill>
            </a:rPr>
            <a:t> 447</a:t>
          </a:r>
          <a:r>
            <a:rPr lang="de-CH" sz="2400" dirty="0">
              <a:solidFill>
                <a:schemeClr val="bg1"/>
              </a:solidFill>
            </a:rPr>
            <a:t> Milliarden)</a:t>
          </a:r>
        </a:p>
      </dgm:t>
    </dgm:pt>
    <dgm:pt modelId="{7A8196C5-D3F3-4C66-A79F-00DAF0C04CF6}" type="parTrans" cxnId="{833719C6-4EEF-42A1-94DD-BE1F49764DB1}">
      <dgm:prSet/>
      <dgm:spPr/>
      <dgm:t>
        <a:bodyPr/>
        <a:lstStyle/>
        <a:p>
          <a:endParaRPr lang="de-CH"/>
        </a:p>
      </dgm:t>
    </dgm:pt>
    <dgm:pt modelId="{DDF7D422-73F6-4289-BA75-C3E3AD86E3A8}" type="sibTrans" cxnId="{833719C6-4EEF-42A1-94DD-BE1F49764DB1}">
      <dgm:prSet/>
      <dgm:spPr/>
      <dgm:t>
        <a:bodyPr/>
        <a:lstStyle/>
        <a:p>
          <a:endParaRPr lang="de-CH"/>
        </a:p>
      </dgm:t>
    </dgm:pt>
    <dgm:pt modelId="{A7D76E96-0C64-4A4F-8318-D6B735D1EB9F}" type="pres">
      <dgm:prSet presAssocID="{2C018FC4-9A52-4AA9-99F6-26DC8FFF6F72}" presName="compositeShape" presStyleCnt="0">
        <dgm:presLayoutVars>
          <dgm:dir/>
          <dgm:resizeHandles/>
        </dgm:presLayoutVars>
      </dgm:prSet>
      <dgm:spPr/>
    </dgm:pt>
    <dgm:pt modelId="{4F7BDD57-7EA2-4B1A-958D-D815BEA15D8F}" type="pres">
      <dgm:prSet presAssocID="{2C018FC4-9A52-4AA9-99F6-26DC8FFF6F72}" presName="pyramid" presStyleLbl="node1" presStyleIdx="0" presStyleCnt="1" custScaleX="211359" custLinFactNeighborX="-4660"/>
      <dgm:spPr>
        <a:solidFill>
          <a:srgbClr val="8EB6E7"/>
        </a:solidFill>
      </dgm:spPr>
    </dgm:pt>
    <dgm:pt modelId="{6B0607D4-C696-4B7E-A175-037511183D06}" type="pres">
      <dgm:prSet presAssocID="{2C018FC4-9A52-4AA9-99F6-26DC8FFF6F72}" presName="theList" presStyleCnt="0"/>
      <dgm:spPr/>
    </dgm:pt>
    <dgm:pt modelId="{A283A8B7-A5F8-4B0F-8DE5-6AD32D246FDB}" type="pres">
      <dgm:prSet presAssocID="{628A9B1F-EC6A-47A5-B73F-9BFE6970A6D6}" presName="aNode" presStyleLbl="fgAcc1" presStyleIdx="0" presStyleCnt="1" custScaleX="252038" custLinFactY="14080" custLinFactNeighborX="-55724" custLinFactNeighborY="100000">
        <dgm:presLayoutVars>
          <dgm:bulletEnabled val="1"/>
        </dgm:presLayoutVars>
      </dgm:prSet>
      <dgm:spPr/>
    </dgm:pt>
    <dgm:pt modelId="{D844A616-E456-47EA-8060-207D48B043C5}" type="pres">
      <dgm:prSet presAssocID="{628A9B1F-EC6A-47A5-B73F-9BFE6970A6D6}" presName="aSpace" presStyleCnt="0"/>
      <dgm:spPr/>
    </dgm:pt>
  </dgm:ptLst>
  <dgm:cxnLst>
    <dgm:cxn modelId="{CDB3EC56-FE84-494E-9011-EB46CA93F096}" type="presOf" srcId="{2C018FC4-9A52-4AA9-99F6-26DC8FFF6F72}" destId="{A7D76E96-0C64-4A4F-8318-D6B735D1EB9F}" srcOrd="0" destOrd="0" presId="urn:microsoft.com/office/officeart/2005/8/layout/pyramid2"/>
    <dgm:cxn modelId="{61A984A2-9C45-1C40-ABF8-19DEDBB456E4}" type="presOf" srcId="{628A9B1F-EC6A-47A5-B73F-9BFE6970A6D6}" destId="{A283A8B7-A5F8-4B0F-8DE5-6AD32D246FDB}" srcOrd="0" destOrd="0" presId="urn:microsoft.com/office/officeart/2005/8/layout/pyramid2"/>
    <dgm:cxn modelId="{833719C6-4EEF-42A1-94DD-BE1F49764DB1}" srcId="{2C018FC4-9A52-4AA9-99F6-26DC8FFF6F72}" destId="{628A9B1F-EC6A-47A5-B73F-9BFE6970A6D6}" srcOrd="0" destOrd="0" parTransId="{7A8196C5-D3F3-4C66-A79F-00DAF0C04CF6}" sibTransId="{DDF7D422-73F6-4289-BA75-C3E3AD86E3A8}"/>
    <dgm:cxn modelId="{EE2F933C-0283-A746-895B-BBDD9644DF86}" type="presParOf" srcId="{A7D76E96-0C64-4A4F-8318-D6B735D1EB9F}" destId="{4F7BDD57-7EA2-4B1A-958D-D815BEA15D8F}" srcOrd="0" destOrd="0" presId="urn:microsoft.com/office/officeart/2005/8/layout/pyramid2"/>
    <dgm:cxn modelId="{5D143E39-686E-0644-B578-BCDF4D3C6B8F}" type="presParOf" srcId="{A7D76E96-0C64-4A4F-8318-D6B735D1EB9F}" destId="{6B0607D4-C696-4B7E-A175-037511183D06}" srcOrd="1" destOrd="0" presId="urn:microsoft.com/office/officeart/2005/8/layout/pyramid2"/>
    <dgm:cxn modelId="{3C34F517-0D90-9B40-A0BD-A3E1486EC578}" type="presParOf" srcId="{6B0607D4-C696-4B7E-A175-037511183D06}" destId="{A283A8B7-A5F8-4B0F-8DE5-6AD32D246FDB}" srcOrd="0" destOrd="0" presId="urn:microsoft.com/office/officeart/2005/8/layout/pyramid2"/>
    <dgm:cxn modelId="{9D5D701D-2CEA-5A4A-AE34-418F650F7442}" type="presParOf" srcId="{6B0607D4-C696-4B7E-A175-037511183D06}" destId="{D844A616-E456-47EA-8060-207D48B043C5}"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169672-9B54-4EA1-8C93-58249E8210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CC0A4961-4EDA-4231-B419-165F9E5709C9}" type="pres">
      <dgm:prSet presAssocID="{68169672-9B54-4EA1-8C93-58249E8210CE}" presName="linear" presStyleCnt="0">
        <dgm:presLayoutVars>
          <dgm:animLvl val="lvl"/>
          <dgm:resizeHandles val="exact"/>
        </dgm:presLayoutVars>
      </dgm:prSet>
      <dgm:spPr/>
    </dgm:pt>
  </dgm:ptLst>
  <dgm:cxnLst>
    <dgm:cxn modelId="{F65C0CB7-B044-D148-B323-3DF8A312FF0B}" type="presOf" srcId="{68169672-9B54-4EA1-8C93-58249E8210CE}" destId="{CC0A4961-4EDA-4231-B419-165F9E5709C9}"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E9511-2A70-40DE-A6D8-55714EBC09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CH"/>
        </a:p>
      </dgm:t>
    </dgm:pt>
    <dgm:pt modelId="{AF9D6F03-5F26-4121-AFF2-11FB7B0B3F5B}">
      <dgm:prSet phldrT="[Text]" custT="1"/>
      <dgm:spPr/>
      <dgm:t>
        <a:bodyPr/>
        <a:lstStyle/>
        <a:p>
          <a:r>
            <a:rPr lang="de-CH" sz="1600" dirty="0"/>
            <a:t>Immobilien</a:t>
          </a:r>
        </a:p>
      </dgm:t>
    </dgm:pt>
    <dgm:pt modelId="{A375D450-221F-4F4F-BF01-A89711DE12E8}" type="parTrans" cxnId="{A56E46F3-9BA3-4D52-B363-399EB2895FD4}">
      <dgm:prSet/>
      <dgm:spPr/>
      <dgm:t>
        <a:bodyPr/>
        <a:lstStyle/>
        <a:p>
          <a:endParaRPr lang="de-CH"/>
        </a:p>
      </dgm:t>
    </dgm:pt>
    <dgm:pt modelId="{229C42F3-87D3-4389-8D34-F37AD02B9033}" type="sibTrans" cxnId="{A56E46F3-9BA3-4D52-B363-399EB2895FD4}">
      <dgm:prSet/>
      <dgm:spPr/>
      <dgm:t>
        <a:bodyPr/>
        <a:lstStyle/>
        <a:p>
          <a:endParaRPr lang="de-CH"/>
        </a:p>
      </dgm:t>
    </dgm:pt>
    <dgm:pt modelId="{874A0437-9319-40E1-AB20-91DA3FEBDE4F}">
      <dgm:prSet phldrT="[Text]"/>
      <dgm:spPr/>
      <dgm:t>
        <a:bodyPr/>
        <a:lstStyle/>
        <a:p>
          <a:pPr marL="114300" lvl="1" indent="0" algn="l" defTabSz="622300">
            <a:lnSpc>
              <a:spcPct val="90000"/>
            </a:lnSpc>
            <a:spcBef>
              <a:spcPct val="0"/>
            </a:spcBef>
            <a:spcAft>
              <a:spcPct val="15000"/>
            </a:spcAft>
            <a:buNone/>
          </a:pPr>
          <a:endParaRPr lang="de-CH" dirty="0"/>
        </a:p>
      </dgm:t>
    </dgm:pt>
    <dgm:pt modelId="{82283CED-DA6D-43D8-8A9A-7600517724A2}" type="parTrans" cxnId="{D8CFE60D-0E7A-4663-85C5-ED41042E05CA}">
      <dgm:prSet/>
      <dgm:spPr/>
      <dgm:t>
        <a:bodyPr/>
        <a:lstStyle/>
        <a:p>
          <a:endParaRPr lang="de-CH"/>
        </a:p>
      </dgm:t>
    </dgm:pt>
    <dgm:pt modelId="{6AAF6795-D9C6-44EB-9DF3-29C6399B3B47}" type="sibTrans" cxnId="{D8CFE60D-0E7A-4663-85C5-ED41042E05CA}">
      <dgm:prSet/>
      <dgm:spPr/>
      <dgm:t>
        <a:bodyPr/>
        <a:lstStyle/>
        <a:p>
          <a:endParaRPr lang="de-CH"/>
        </a:p>
      </dgm:t>
    </dgm:pt>
    <dgm:pt modelId="{39BC51FA-D61C-42E6-8727-FE648A51ACD6}">
      <dgm:prSet phldrT="[Text]"/>
      <dgm:spPr/>
      <dgm: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dirty="0"/>
        </a:p>
      </dgm:t>
    </dgm:pt>
    <dgm:pt modelId="{5BAB478E-EC8F-420A-A20A-18A4A8BFE8BE}" type="parTrans" cxnId="{55165806-6C03-4714-B00B-304263C4FDC5}">
      <dgm:prSet/>
      <dgm:spPr/>
      <dgm:t>
        <a:bodyPr/>
        <a:lstStyle/>
        <a:p>
          <a:endParaRPr lang="de-CH"/>
        </a:p>
      </dgm:t>
    </dgm:pt>
    <dgm:pt modelId="{0C143B89-DD25-44C3-825F-BF75D2313A30}" type="sibTrans" cxnId="{55165806-6C03-4714-B00B-304263C4FDC5}">
      <dgm:prSet/>
      <dgm:spPr/>
      <dgm:t>
        <a:bodyPr/>
        <a:lstStyle/>
        <a:p>
          <a:endParaRPr lang="de-CH"/>
        </a:p>
      </dgm:t>
    </dgm:pt>
    <dgm:pt modelId="{D2E1EBC4-CB55-423C-A126-05A32DF29054}">
      <dgm:prSet phldrT="[Text]" custT="1"/>
      <dgm:spPr/>
      <dgm:t>
        <a:bodyPr/>
        <a:lstStyle/>
        <a:p>
          <a:r>
            <a:rPr lang="de-CH" sz="1600" dirty="0"/>
            <a:t>Traditionelle</a:t>
          </a:r>
        </a:p>
      </dgm:t>
    </dgm:pt>
    <dgm:pt modelId="{022CCFC4-DAE6-4F34-962C-59CB686BA4E5}" type="parTrans" cxnId="{AF56CA63-E6BA-45EE-A800-9A2AE4221DB8}">
      <dgm:prSet/>
      <dgm:spPr/>
      <dgm:t>
        <a:bodyPr/>
        <a:lstStyle/>
        <a:p>
          <a:endParaRPr lang="de-CH"/>
        </a:p>
      </dgm:t>
    </dgm:pt>
    <dgm:pt modelId="{ED5C09AE-0AC4-488B-A72E-81E34400EC6D}" type="sibTrans" cxnId="{AF56CA63-E6BA-45EE-A800-9A2AE4221DB8}">
      <dgm:prSet/>
      <dgm:spPr/>
      <dgm:t>
        <a:bodyPr/>
        <a:lstStyle/>
        <a:p>
          <a:endParaRPr lang="de-CH"/>
        </a:p>
      </dgm:t>
    </dgm:pt>
    <dgm:pt modelId="{7B05A850-71C0-4619-9234-152172782DF4}">
      <dgm:prSet phldrT="[Text]" custT="1"/>
      <dgm:spPr/>
      <dgm:t>
        <a:bodyPr/>
        <a:lstStyle/>
        <a:p>
          <a:r>
            <a:rPr lang="de-CH" sz="1600" dirty="0"/>
            <a:t>Nicht-traditionelle</a:t>
          </a:r>
        </a:p>
      </dgm:t>
    </dgm:pt>
    <dgm:pt modelId="{2FE2A0B4-CF53-4947-8A9F-9BB012037EA8}" type="sibTrans" cxnId="{FA3B7885-2A2C-43AB-9C1E-67867F867F23}">
      <dgm:prSet/>
      <dgm:spPr/>
      <dgm:t>
        <a:bodyPr/>
        <a:lstStyle/>
        <a:p>
          <a:endParaRPr lang="de-CH"/>
        </a:p>
      </dgm:t>
    </dgm:pt>
    <dgm:pt modelId="{A2DA6DE8-79FF-485E-86FC-CF0D48CB9894}" type="parTrans" cxnId="{FA3B7885-2A2C-43AB-9C1E-67867F867F23}">
      <dgm:prSet/>
      <dgm:spPr/>
      <dgm:t>
        <a:bodyPr/>
        <a:lstStyle/>
        <a:p>
          <a:endParaRPr lang="de-CH"/>
        </a:p>
      </dgm:t>
    </dgm:pt>
    <dgm:pt modelId="{3CDBD1DB-3961-4642-B76C-CF7B0246189F}">
      <dgm:prSet phldrT="[Text]" custT="1"/>
      <dgm:spPr/>
      <dgm:t>
        <a:bodyPr/>
        <a:lstStyle/>
        <a:p>
          <a:r>
            <a:rPr lang="de-CH" sz="1400" dirty="0"/>
            <a:t>Mischvermögen</a:t>
          </a:r>
        </a:p>
      </dgm:t>
    </dgm:pt>
    <dgm:pt modelId="{828597A5-2547-423A-A840-053EFABC3D72}" type="sibTrans" cxnId="{4DA2A11B-6A9B-4F48-994E-3DA647D105E3}">
      <dgm:prSet/>
      <dgm:spPr/>
      <dgm:t>
        <a:bodyPr/>
        <a:lstStyle/>
        <a:p>
          <a:endParaRPr lang="de-CH"/>
        </a:p>
      </dgm:t>
    </dgm:pt>
    <dgm:pt modelId="{7021DA1C-8019-4C78-B51C-3CA0F98783D9}" type="parTrans" cxnId="{4DA2A11B-6A9B-4F48-994E-3DA647D105E3}">
      <dgm:prSet/>
      <dgm:spPr/>
      <dgm:t>
        <a:bodyPr/>
        <a:lstStyle/>
        <a:p>
          <a:endParaRPr lang="de-CH"/>
        </a:p>
      </dgm:t>
    </dgm:pt>
    <dgm:pt modelId="{0F901162-41B1-4C80-BC70-E524E9E4B2E2}">
      <dgm:prSet phldrT="[Text]"/>
      <dgm:spPr/>
      <dgm:t>
        <a:bodyPr anchor="t"/>
        <a:lstStyle/>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dirty="0"/>
        </a:p>
      </dgm:t>
    </dgm:pt>
    <dgm:pt modelId="{8A947DB0-DC06-4F7D-A284-6E8AEBF3DF71}" type="sibTrans" cxnId="{6C9490AD-174B-4850-A713-4C144B03C405}">
      <dgm:prSet/>
      <dgm:spPr/>
      <dgm:t>
        <a:bodyPr/>
        <a:lstStyle/>
        <a:p>
          <a:endParaRPr lang="de-CH"/>
        </a:p>
      </dgm:t>
    </dgm:pt>
    <dgm:pt modelId="{A4D389E4-E602-4B4B-AB76-75372EA6E404}" type="parTrans" cxnId="{6C9490AD-174B-4850-A713-4C144B03C405}">
      <dgm:prSet/>
      <dgm:spPr/>
      <dgm:t>
        <a:bodyPr/>
        <a:lstStyle/>
        <a:p>
          <a:endParaRPr lang="de-CH"/>
        </a:p>
      </dgm:t>
    </dgm:pt>
    <dgm:pt modelId="{224437BC-E388-4D01-AE94-F4E8C592EE3D}">
      <dgm:prSet phldrT="[Text]"/>
      <dgm:spPr/>
      <dgm:t>
        <a:bodyPr anchor="t"/>
        <a:lstStyle/>
        <a:p>
          <a:pPr marL="114300" lvl="1" indent="0" algn="l" defTabSz="622300">
            <a:lnSpc>
              <a:spcPct val="90000"/>
            </a:lnSpc>
            <a:spcBef>
              <a:spcPct val="0"/>
            </a:spcBef>
            <a:spcAft>
              <a:spcPct val="15000"/>
            </a:spcAft>
            <a:buNone/>
          </a:pPr>
          <a:endParaRPr lang="de-CH" dirty="0"/>
        </a:p>
      </dgm:t>
    </dgm:pt>
    <dgm:pt modelId="{2D4E50EB-793D-4005-BC2B-38921ED16AE5}" type="sibTrans" cxnId="{0D4E37A8-66E0-4D1F-8E77-0BD024682E39}">
      <dgm:prSet/>
      <dgm:spPr/>
      <dgm:t>
        <a:bodyPr/>
        <a:lstStyle/>
        <a:p>
          <a:endParaRPr lang="de-CH"/>
        </a:p>
      </dgm:t>
    </dgm:pt>
    <dgm:pt modelId="{A994CBB2-A743-43D2-8526-B835708D51CD}" type="parTrans" cxnId="{0D4E37A8-66E0-4D1F-8E77-0BD024682E39}">
      <dgm:prSet/>
      <dgm:spPr/>
      <dgm:t>
        <a:bodyPr/>
        <a:lstStyle/>
        <a:p>
          <a:endParaRPr lang="de-CH"/>
        </a:p>
      </dgm:t>
    </dgm:pt>
    <dgm:pt modelId="{08172835-3945-4D64-8346-A78B3C79A04C}">
      <dgm:prSet phldrT="[Text]"/>
      <dgm:spPr/>
      <dgm:t>
        <a:bodyPr anchor="t"/>
        <a:lstStyle/>
        <a:p>
          <a:pPr marL="114300" lvl="1" indent="0" algn="l" defTabSz="622300">
            <a:lnSpc>
              <a:spcPct val="90000"/>
            </a:lnSpc>
            <a:spcBef>
              <a:spcPct val="0"/>
            </a:spcBef>
            <a:spcAft>
              <a:spcPct val="15000"/>
            </a:spcAft>
            <a:buNone/>
          </a:pPr>
          <a:endParaRPr lang="de-CH" dirty="0"/>
        </a:p>
      </dgm:t>
    </dgm:pt>
    <dgm:pt modelId="{281454F7-2B2A-4B00-8611-21ECE806321C}" type="sibTrans" cxnId="{EF694C47-F3F3-40E4-9421-481746B8D388}">
      <dgm:prSet/>
      <dgm:spPr/>
      <dgm:t>
        <a:bodyPr/>
        <a:lstStyle/>
        <a:p>
          <a:endParaRPr lang="de-CH"/>
        </a:p>
      </dgm:t>
    </dgm:pt>
    <dgm:pt modelId="{8EDEC21A-2E37-4D37-9BDE-2FCA6D0DFAFF}" type="parTrans" cxnId="{EF694C47-F3F3-40E4-9421-481746B8D388}">
      <dgm:prSet/>
      <dgm:spPr/>
      <dgm:t>
        <a:bodyPr/>
        <a:lstStyle/>
        <a:p>
          <a:endParaRPr lang="de-CH"/>
        </a:p>
      </dgm:t>
    </dgm:pt>
    <dgm:pt modelId="{F4FBC62E-B191-42E4-93AD-2E8D136A4A0C}">
      <dgm:prSet phldrT="[Text]"/>
      <dgm:spPr/>
      <dgm:t>
        <a:bodyPr anchor="t"/>
        <a:lstStyle/>
        <a:p>
          <a:pPr marL="114300" lvl="1" indent="0" algn="l" defTabSz="622300">
            <a:lnSpc>
              <a:spcPct val="90000"/>
            </a:lnSpc>
            <a:spcBef>
              <a:spcPct val="0"/>
            </a:spcBef>
            <a:spcAft>
              <a:spcPct val="15000"/>
            </a:spcAft>
            <a:buNone/>
          </a:pPr>
          <a:endParaRPr lang="de-CH" dirty="0"/>
        </a:p>
      </dgm:t>
    </dgm:pt>
    <dgm:pt modelId="{33E77B2B-5FD5-4CDD-95A4-01F95F20C488}" type="sibTrans" cxnId="{FA82E456-BB58-45F5-9CEE-929503F86215}">
      <dgm:prSet/>
      <dgm:spPr/>
      <dgm:t>
        <a:bodyPr/>
        <a:lstStyle/>
        <a:p>
          <a:endParaRPr lang="de-CH"/>
        </a:p>
      </dgm:t>
    </dgm:pt>
    <dgm:pt modelId="{2E79CA30-7782-42D9-9EA6-6DABEE43F42D}" type="parTrans" cxnId="{FA82E456-BB58-45F5-9CEE-929503F86215}">
      <dgm:prSet/>
      <dgm:spPr/>
      <dgm:t>
        <a:bodyPr/>
        <a:lstStyle/>
        <a:p>
          <a:endParaRPr lang="de-CH"/>
        </a:p>
      </dgm:t>
    </dgm:pt>
    <dgm:pt modelId="{1C5121F0-F63B-4DBD-9411-3050DB6BF4EF}">
      <dgm:prSet phldrT="[Text]"/>
      <dgm:spPr/>
      <dgm:t>
        <a:bodyPr anchor="t"/>
        <a:lstStyle/>
        <a:p>
          <a:pPr marL="114300" lvl="1" indent="0" algn="l" defTabSz="622300">
            <a:lnSpc>
              <a:spcPct val="90000"/>
            </a:lnSpc>
            <a:spcBef>
              <a:spcPct val="0"/>
            </a:spcBef>
            <a:spcAft>
              <a:spcPct val="15000"/>
            </a:spcAft>
            <a:buNone/>
          </a:pPr>
          <a:endParaRPr lang="de-CH" dirty="0"/>
        </a:p>
      </dgm:t>
    </dgm:pt>
    <dgm:pt modelId="{A50BEE5D-B011-4C87-8F67-BF437E88867A}" type="sibTrans" cxnId="{D12952A0-CC41-4FB6-9D7F-142DE3A0C269}">
      <dgm:prSet/>
      <dgm:spPr/>
      <dgm:t>
        <a:bodyPr/>
        <a:lstStyle/>
        <a:p>
          <a:endParaRPr lang="de-CH"/>
        </a:p>
      </dgm:t>
    </dgm:pt>
    <dgm:pt modelId="{598FD526-0A1D-40B5-B40B-9FCFCB844FA4}" type="parTrans" cxnId="{D12952A0-CC41-4FB6-9D7F-142DE3A0C269}">
      <dgm:prSet/>
      <dgm:spPr/>
      <dgm:t>
        <a:bodyPr/>
        <a:lstStyle/>
        <a:p>
          <a:endParaRPr lang="de-CH"/>
        </a:p>
      </dgm:t>
    </dgm:pt>
    <dgm:pt modelId="{E03608F8-04A6-43A0-868C-7EA0462AE08D}" type="pres">
      <dgm:prSet presAssocID="{640E9511-2A70-40DE-A6D8-55714EBC0950}" presName="Name0" presStyleCnt="0">
        <dgm:presLayoutVars>
          <dgm:dir/>
          <dgm:animLvl val="lvl"/>
          <dgm:resizeHandles val="exact"/>
        </dgm:presLayoutVars>
      </dgm:prSet>
      <dgm:spPr/>
    </dgm:pt>
    <dgm:pt modelId="{D35A587C-F03A-47A0-AC13-02876E7D249F}" type="pres">
      <dgm:prSet presAssocID="{AF9D6F03-5F26-4121-AFF2-11FB7B0B3F5B}" presName="composite" presStyleCnt="0"/>
      <dgm:spPr/>
    </dgm:pt>
    <dgm:pt modelId="{DC562F87-B297-4EE3-925E-7974EA7AB08D}" type="pres">
      <dgm:prSet presAssocID="{AF9D6F03-5F26-4121-AFF2-11FB7B0B3F5B}" presName="parTx" presStyleLbl="alignNode1" presStyleIdx="0" presStyleCnt="4">
        <dgm:presLayoutVars>
          <dgm:chMax val="0"/>
          <dgm:chPref val="0"/>
          <dgm:bulletEnabled val="1"/>
        </dgm:presLayoutVars>
      </dgm:prSet>
      <dgm:spPr/>
    </dgm:pt>
    <dgm:pt modelId="{7F2444E5-C341-44DE-B6C5-82105962718E}" type="pres">
      <dgm:prSet presAssocID="{AF9D6F03-5F26-4121-AFF2-11FB7B0B3F5B}" presName="desTx" presStyleLbl="alignAccFollowNode1" presStyleIdx="0" presStyleCnt="4">
        <dgm:presLayoutVars>
          <dgm:bulletEnabled val="1"/>
        </dgm:presLayoutVars>
      </dgm:prSet>
      <dgm:spPr/>
    </dgm:pt>
    <dgm:pt modelId="{9DB99883-51B2-4DDE-A4EF-C46609396793}" type="pres">
      <dgm:prSet presAssocID="{229C42F3-87D3-4389-8D34-F37AD02B9033}" presName="space" presStyleCnt="0"/>
      <dgm:spPr/>
    </dgm:pt>
    <dgm:pt modelId="{D13F7333-3181-414D-9138-E6E217F0771D}" type="pres">
      <dgm:prSet presAssocID="{D2E1EBC4-CB55-423C-A126-05A32DF29054}" presName="composite" presStyleCnt="0"/>
      <dgm:spPr/>
    </dgm:pt>
    <dgm:pt modelId="{FE50DCDE-D403-4F3B-863B-8EB07461C2E7}" type="pres">
      <dgm:prSet presAssocID="{D2E1EBC4-CB55-423C-A126-05A32DF29054}" presName="parTx" presStyleLbl="alignNode1" presStyleIdx="1" presStyleCnt="4">
        <dgm:presLayoutVars>
          <dgm:chMax val="0"/>
          <dgm:chPref val="0"/>
          <dgm:bulletEnabled val="1"/>
        </dgm:presLayoutVars>
      </dgm:prSet>
      <dgm:spPr/>
    </dgm:pt>
    <dgm:pt modelId="{0CE73BED-78AA-4FB3-9899-CF68ADD68188}" type="pres">
      <dgm:prSet presAssocID="{D2E1EBC4-CB55-423C-A126-05A32DF29054}" presName="desTx" presStyleLbl="alignAccFollowNode1" presStyleIdx="1" presStyleCnt="4">
        <dgm:presLayoutVars>
          <dgm:bulletEnabled val="1"/>
        </dgm:presLayoutVars>
      </dgm:prSet>
      <dgm:spPr/>
    </dgm:pt>
    <dgm:pt modelId="{AEA007D5-01BE-4E8E-BF9A-A1B5460BCADA}" type="pres">
      <dgm:prSet presAssocID="{ED5C09AE-0AC4-488B-A72E-81E34400EC6D}" presName="space" presStyleCnt="0"/>
      <dgm:spPr/>
    </dgm:pt>
    <dgm:pt modelId="{E187CE8D-769C-4899-80F0-F8DFA94838CB}" type="pres">
      <dgm:prSet presAssocID="{7B05A850-71C0-4619-9234-152172782DF4}" presName="composite" presStyleCnt="0"/>
      <dgm:spPr/>
    </dgm:pt>
    <dgm:pt modelId="{19602C98-8AFA-4996-968F-27BACCCE7F2C}" type="pres">
      <dgm:prSet presAssocID="{7B05A850-71C0-4619-9234-152172782DF4}" presName="parTx" presStyleLbl="alignNode1" presStyleIdx="2" presStyleCnt="4">
        <dgm:presLayoutVars>
          <dgm:chMax val="0"/>
          <dgm:chPref val="0"/>
          <dgm:bulletEnabled val="1"/>
        </dgm:presLayoutVars>
      </dgm:prSet>
      <dgm:spPr/>
    </dgm:pt>
    <dgm:pt modelId="{CD9DDFA5-65F4-48D3-AB34-988EEC7E796F}" type="pres">
      <dgm:prSet presAssocID="{7B05A850-71C0-4619-9234-152172782DF4}" presName="desTx" presStyleLbl="alignAccFollowNode1" presStyleIdx="2" presStyleCnt="4">
        <dgm:presLayoutVars>
          <dgm:bulletEnabled val="1"/>
        </dgm:presLayoutVars>
      </dgm:prSet>
      <dgm:spPr>
        <a:blipFill rotWithShape="0">
          <a:blip xmlns:r="http://schemas.openxmlformats.org/officeDocument/2006/relationships" r:embed="rId1"/>
          <a:stretch>
            <a:fillRect/>
          </a:stretch>
        </a:blipFill>
      </dgm:spPr>
    </dgm:pt>
    <dgm:pt modelId="{614F2F07-C359-4E73-AAFA-838736367EE9}" type="pres">
      <dgm:prSet presAssocID="{2FE2A0B4-CF53-4947-8A9F-9BB012037EA8}" presName="space" presStyleCnt="0"/>
      <dgm:spPr/>
    </dgm:pt>
    <dgm:pt modelId="{187BAA65-65D8-4011-B0E5-C4D9AEDDDED8}" type="pres">
      <dgm:prSet presAssocID="{3CDBD1DB-3961-4642-B76C-CF7B0246189F}" presName="composite" presStyleCnt="0"/>
      <dgm:spPr/>
    </dgm:pt>
    <dgm:pt modelId="{3D98022B-73F8-4B75-9AB7-BBFFB0C0A994}" type="pres">
      <dgm:prSet presAssocID="{3CDBD1DB-3961-4642-B76C-CF7B0246189F}" presName="parTx" presStyleLbl="alignNode1" presStyleIdx="3" presStyleCnt="4">
        <dgm:presLayoutVars>
          <dgm:chMax val="0"/>
          <dgm:chPref val="0"/>
          <dgm:bulletEnabled val="1"/>
        </dgm:presLayoutVars>
      </dgm:prSet>
      <dgm:spPr/>
    </dgm:pt>
    <dgm:pt modelId="{EBCB6C49-FA13-4FBE-B271-128024B52EDE}" type="pres">
      <dgm:prSet presAssocID="{3CDBD1DB-3961-4642-B76C-CF7B0246189F}" presName="desTx" presStyleLbl="alignAccFollowNode1" presStyleIdx="3" presStyleCnt="4">
        <dgm:presLayoutVars>
          <dgm:bulletEnabled val="1"/>
        </dgm:presLayoutVars>
      </dgm:prSet>
      <dgm:spPr/>
    </dgm:pt>
  </dgm:ptLst>
  <dgm:cxnLst>
    <dgm:cxn modelId="{55165806-6C03-4714-B00B-304263C4FDC5}" srcId="{AF9D6F03-5F26-4121-AFF2-11FB7B0B3F5B}" destId="{39BC51FA-D61C-42E6-8727-FE648A51ACD6}" srcOrd="1" destOrd="0" parTransId="{5BAB478E-EC8F-420A-A20A-18A4A8BFE8BE}" sibTransId="{0C143B89-DD25-44C3-825F-BF75D2313A30}"/>
    <dgm:cxn modelId="{878F2408-C293-AA46-BB94-19C26B798337}" type="presOf" srcId="{39BC51FA-D61C-42E6-8727-FE648A51ACD6}" destId="{7F2444E5-C341-44DE-B6C5-82105962718E}" srcOrd="0" destOrd="1" presId="urn:microsoft.com/office/officeart/2005/8/layout/hList1"/>
    <dgm:cxn modelId="{D8CFE60D-0E7A-4663-85C5-ED41042E05CA}" srcId="{AF9D6F03-5F26-4121-AFF2-11FB7B0B3F5B}" destId="{874A0437-9319-40E1-AB20-91DA3FEBDE4F}" srcOrd="0" destOrd="0" parTransId="{82283CED-DA6D-43D8-8A9A-7600517724A2}" sibTransId="{6AAF6795-D9C6-44EB-9DF3-29C6399B3B47}"/>
    <dgm:cxn modelId="{4DA2A11B-6A9B-4F48-994E-3DA647D105E3}" srcId="{640E9511-2A70-40DE-A6D8-55714EBC0950}" destId="{3CDBD1DB-3961-4642-B76C-CF7B0246189F}" srcOrd="3" destOrd="0" parTransId="{7021DA1C-8019-4C78-B51C-3CA0F98783D9}" sibTransId="{828597A5-2547-423A-A840-053EFABC3D72}"/>
    <dgm:cxn modelId="{72EFB91C-3926-704A-997A-2B93AF78B71C}" type="presOf" srcId="{AF9D6F03-5F26-4121-AFF2-11FB7B0B3F5B}" destId="{DC562F87-B297-4EE3-925E-7974EA7AB08D}" srcOrd="0" destOrd="0" presId="urn:microsoft.com/office/officeart/2005/8/layout/hList1"/>
    <dgm:cxn modelId="{8BBDD92C-07F9-DD44-8ED3-D42C68AB9B2F}" type="presOf" srcId="{7B05A850-71C0-4619-9234-152172782DF4}" destId="{19602C98-8AFA-4996-968F-27BACCCE7F2C}" srcOrd="0" destOrd="0" presId="urn:microsoft.com/office/officeart/2005/8/layout/hList1"/>
    <dgm:cxn modelId="{A192AB2F-B5AC-0648-A6EE-E733B7852EFC}" type="presOf" srcId="{224437BC-E388-4D01-AE94-F4E8C592EE3D}" destId="{EBCB6C49-FA13-4FBE-B271-128024B52EDE}" srcOrd="0" destOrd="3" presId="urn:microsoft.com/office/officeart/2005/8/layout/hList1"/>
    <dgm:cxn modelId="{52CEE631-C845-4045-8124-EEF0772949D3}" type="presOf" srcId="{640E9511-2A70-40DE-A6D8-55714EBC0950}" destId="{E03608F8-04A6-43A0-868C-7EA0462AE08D}" srcOrd="0" destOrd="0" presId="urn:microsoft.com/office/officeart/2005/8/layout/hList1"/>
    <dgm:cxn modelId="{EF694C47-F3F3-40E4-9421-481746B8D388}" srcId="{3CDBD1DB-3961-4642-B76C-CF7B0246189F}" destId="{08172835-3945-4D64-8346-A78B3C79A04C}" srcOrd="2" destOrd="0" parTransId="{8EDEC21A-2E37-4D37-9BDE-2FCA6D0DFAFF}" sibTransId="{281454F7-2B2A-4B00-8611-21ECE806321C}"/>
    <dgm:cxn modelId="{D451FF50-F275-4943-9E98-18429E5131E1}" type="presOf" srcId="{1C5121F0-F63B-4DBD-9411-3050DB6BF4EF}" destId="{EBCB6C49-FA13-4FBE-B271-128024B52EDE}" srcOrd="0" destOrd="0" presId="urn:microsoft.com/office/officeart/2005/8/layout/hList1"/>
    <dgm:cxn modelId="{FA82E456-BB58-45F5-9CEE-929503F86215}" srcId="{3CDBD1DB-3961-4642-B76C-CF7B0246189F}" destId="{F4FBC62E-B191-42E4-93AD-2E8D136A4A0C}" srcOrd="1" destOrd="0" parTransId="{2E79CA30-7782-42D9-9EA6-6DABEE43F42D}" sibTransId="{33E77B2B-5FD5-4CDD-95A4-01F95F20C488}"/>
    <dgm:cxn modelId="{AF56CA63-E6BA-45EE-A800-9A2AE4221DB8}" srcId="{640E9511-2A70-40DE-A6D8-55714EBC0950}" destId="{D2E1EBC4-CB55-423C-A126-05A32DF29054}" srcOrd="1" destOrd="0" parTransId="{022CCFC4-DAE6-4F34-962C-59CB686BA4E5}" sibTransId="{ED5C09AE-0AC4-488B-A72E-81E34400EC6D}"/>
    <dgm:cxn modelId="{8DC6716F-EAC5-BD40-8720-032734BC6264}" type="presOf" srcId="{D2E1EBC4-CB55-423C-A126-05A32DF29054}" destId="{FE50DCDE-D403-4F3B-863B-8EB07461C2E7}" srcOrd="0" destOrd="0" presId="urn:microsoft.com/office/officeart/2005/8/layout/hList1"/>
    <dgm:cxn modelId="{FA3B7885-2A2C-43AB-9C1E-67867F867F23}" srcId="{640E9511-2A70-40DE-A6D8-55714EBC0950}" destId="{7B05A850-71C0-4619-9234-152172782DF4}" srcOrd="2" destOrd="0" parTransId="{A2DA6DE8-79FF-485E-86FC-CF0D48CB9894}" sibTransId="{2FE2A0B4-CF53-4947-8A9F-9BB012037EA8}"/>
    <dgm:cxn modelId="{505DF88D-E442-214D-BBBD-260D07A35FBE}" type="presOf" srcId="{874A0437-9319-40E1-AB20-91DA3FEBDE4F}" destId="{7F2444E5-C341-44DE-B6C5-82105962718E}" srcOrd="0" destOrd="0" presId="urn:microsoft.com/office/officeart/2005/8/layout/hList1"/>
    <dgm:cxn modelId="{D12952A0-CC41-4FB6-9D7F-142DE3A0C269}" srcId="{3CDBD1DB-3961-4642-B76C-CF7B0246189F}" destId="{1C5121F0-F63B-4DBD-9411-3050DB6BF4EF}" srcOrd="0" destOrd="0" parTransId="{598FD526-0A1D-40B5-B40B-9FCFCB844FA4}" sibTransId="{A50BEE5D-B011-4C87-8F67-BF437E88867A}"/>
    <dgm:cxn modelId="{0D4E37A8-66E0-4D1F-8E77-0BD024682E39}" srcId="{3CDBD1DB-3961-4642-B76C-CF7B0246189F}" destId="{224437BC-E388-4D01-AE94-F4E8C592EE3D}" srcOrd="3" destOrd="0" parTransId="{A994CBB2-A743-43D2-8526-B835708D51CD}" sibTransId="{2D4E50EB-793D-4005-BC2B-38921ED16AE5}"/>
    <dgm:cxn modelId="{6C9490AD-174B-4850-A713-4C144B03C405}" srcId="{3CDBD1DB-3961-4642-B76C-CF7B0246189F}" destId="{0F901162-41B1-4C80-BC70-E524E9E4B2E2}" srcOrd="4" destOrd="0" parTransId="{A4D389E4-E602-4B4B-AB76-75372EA6E404}" sibTransId="{8A947DB0-DC06-4F7D-A284-6E8AEBF3DF71}"/>
    <dgm:cxn modelId="{F0AB95B0-3B8C-5B45-B507-7548922225EE}" type="presOf" srcId="{F4FBC62E-B191-42E4-93AD-2E8D136A4A0C}" destId="{EBCB6C49-FA13-4FBE-B271-128024B52EDE}" srcOrd="0" destOrd="1" presId="urn:microsoft.com/office/officeart/2005/8/layout/hList1"/>
    <dgm:cxn modelId="{CEAE99BB-2BA9-A04E-B771-BA9F9E93FEF5}" type="presOf" srcId="{0F901162-41B1-4C80-BC70-E524E9E4B2E2}" destId="{EBCB6C49-FA13-4FBE-B271-128024B52EDE}" srcOrd="0" destOrd="4" presId="urn:microsoft.com/office/officeart/2005/8/layout/hList1"/>
    <dgm:cxn modelId="{26278CCB-926F-4D44-9978-EB09E44CB08D}" type="presOf" srcId="{08172835-3945-4D64-8346-A78B3C79A04C}" destId="{EBCB6C49-FA13-4FBE-B271-128024B52EDE}" srcOrd="0" destOrd="2" presId="urn:microsoft.com/office/officeart/2005/8/layout/hList1"/>
    <dgm:cxn modelId="{0DD20CEC-6658-CF47-8ED3-2D7A32E8C4CA}" type="presOf" srcId="{3CDBD1DB-3961-4642-B76C-CF7B0246189F}" destId="{3D98022B-73F8-4B75-9AB7-BBFFB0C0A994}" srcOrd="0" destOrd="0" presId="urn:microsoft.com/office/officeart/2005/8/layout/hList1"/>
    <dgm:cxn modelId="{A56E46F3-9BA3-4D52-B363-399EB2895FD4}" srcId="{640E9511-2A70-40DE-A6D8-55714EBC0950}" destId="{AF9D6F03-5F26-4121-AFF2-11FB7B0B3F5B}" srcOrd="0" destOrd="0" parTransId="{A375D450-221F-4F4F-BF01-A89711DE12E8}" sibTransId="{229C42F3-87D3-4389-8D34-F37AD02B9033}"/>
    <dgm:cxn modelId="{DF4E0A1A-2673-FC42-B91E-0199B954B397}" type="presParOf" srcId="{E03608F8-04A6-43A0-868C-7EA0462AE08D}" destId="{D35A587C-F03A-47A0-AC13-02876E7D249F}" srcOrd="0" destOrd="0" presId="urn:microsoft.com/office/officeart/2005/8/layout/hList1"/>
    <dgm:cxn modelId="{7E8F0DFF-1FD7-124E-B884-893A35E02A82}" type="presParOf" srcId="{D35A587C-F03A-47A0-AC13-02876E7D249F}" destId="{DC562F87-B297-4EE3-925E-7974EA7AB08D}" srcOrd="0" destOrd="0" presId="urn:microsoft.com/office/officeart/2005/8/layout/hList1"/>
    <dgm:cxn modelId="{0B8E9B4B-6FAD-1040-B986-BFA97D5ADFDF}" type="presParOf" srcId="{D35A587C-F03A-47A0-AC13-02876E7D249F}" destId="{7F2444E5-C341-44DE-B6C5-82105962718E}" srcOrd="1" destOrd="0" presId="urn:microsoft.com/office/officeart/2005/8/layout/hList1"/>
    <dgm:cxn modelId="{7421B424-0F88-4042-B546-B1A2C40B173C}" type="presParOf" srcId="{E03608F8-04A6-43A0-868C-7EA0462AE08D}" destId="{9DB99883-51B2-4DDE-A4EF-C46609396793}" srcOrd="1" destOrd="0" presId="urn:microsoft.com/office/officeart/2005/8/layout/hList1"/>
    <dgm:cxn modelId="{A2D1B6E0-42C8-724E-9642-CDB05E2A7737}" type="presParOf" srcId="{E03608F8-04A6-43A0-868C-7EA0462AE08D}" destId="{D13F7333-3181-414D-9138-E6E217F0771D}" srcOrd="2" destOrd="0" presId="urn:microsoft.com/office/officeart/2005/8/layout/hList1"/>
    <dgm:cxn modelId="{83F69010-9731-804E-9724-245E89FCC9EC}" type="presParOf" srcId="{D13F7333-3181-414D-9138-E6E217F0771D}" destId="{FE50DCDE-D403-4F3B-863B-8EB07461C2E7}" srcOrd="0" destOrd="0" presId="urn:microsoft.com/office/officeart/2005/8/layout/hList1"/>
    <dgm:cxn modelId="{C455CE8C-AA4D-4242-B0EC-4E1D89CEDE34}" type="presParOf" srcId="{D13F7333-3181-414D-9138-E6E217F0771D}" destId="{0CE73BED-78AA-4FB3-9899-CF68ADD68188}" srcOrd="1" destOrd="0" presId="urn:microsoft.com/office/officeart/2005/8/layout/hList1"/>
    <dgm:cxn modelId="{9D3DC756-3120-4848-BACC-08E1E3ADD764}" type="presParOf" srcId="{E03608F8-04A6-43A0-868C-7EA0462AE08D}" destId="{AEA007D5-01BE-4E8E-BF9A-A1B5460BCADA}" srcOrd="3" destOrd="0" presId="urn:microsoft.com/office/officeart/2005/8/layout/hList1"/>
    <dgm:cxn modelId="{12AC18D7-EBB4-7947-93E5-6E8CFA38D2D3}" type="presParOf" srcId="{E03608F8-04A6-43A0-868C-7EA0462AE08D}" destId="{E187CE8D-769C-4899-80F0-F8DFA94838CB}" srcOrd="4" destOrd="0" presId="urn:microsoft.com/office/officeart/2005/8/layout/hList1"/>
    <dgm:cxn modelId="{55BE93C8-BE20-7D4E-A0BE-D7B763FB7F67}" type="presParOf" srcId="{E187CE8D-769C-4899-80F0-F8DFA94838CB}" destId="{19602C98-8AFA-4996-968F-27BACCCE7F2C}" srcOrd="0" destOrd="0" presId="urn:microsoft.com/office/officeart/2005/8/layout/hList1"/>
    <dgm:cxn modelId="{5C62CA2B-2AE2-AC40-89B0-076D6E934EE6}" type="presParOf" srcId="{E187CE8D-769C-4899-80F0-F8DFA94838CB}" destId="{CD9DDFA5-65F4-48D3-AB34-988EEC7E796F}" srcOrd="1" destOrd="0" presId="urn:microsoft.com/office/officeart/2005/8/layout/hList1"/>
    <dgm:cxn modelId="{1CC5083D-5E35-4040-BF19-4F047E0A6704}" type="presParOf" srcId="{E03608F8-04A6-43A0-868C-7EA0462AE08D}" destId="{614F2F07-C359-4E73-AAFA-838736367EE9}" srcOrd="5" destOrd="0" presId="urn:microsoft.com/office/officeart/2005/8/layout/hList1"/>
    <dgm:cxn modelId="{3EC680D3-F0CC-6E48-AA22-164345E86D64}" type="presParOf" srcId="{E03608F8-04A6-43A0-868C-7EA0462AE08D}" destId="{187BAA65-65D8-4011-B0E5-C4D9AEDDDED8}" srcOrd="6" destOrd="0" presId="urn:microsoft.com/office/officeart/2005/8/layout/hList1"/>
    <dgm:cxn modelId="{881EBC5C-4D9C-B547-B1D7-AB697B60DADA}" type="presParOf" srcId="{187BAA65-65D8-4011-B0E5-C4D9AEDDDED8}" destId="{3D98022B-73F8-4B75-9AB7-BBFFB0C0A994}" srcOrd="0" destOrd="0" presId="urn:microsoft.com/office/officeart/2005/8/layout/hList1"/>
    <dgm:cxn modelId="{5BEC169F-98E5-B94C-9D63-941F2C97061E}" type="presParOf" srcId="{187BAA65-65D8-4011-B0E5-C4D9AEDDDED8}" destId="{EBCB6C49-FA13-4FBE-B271-128024B52EDE}"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69672-9B54-4EA1-8C93-58249E8210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CC0A4961-4EDA-4231-B419-165F9E5709C9}" type="pres">
      <dgm:prSet presAssocID="{68169672-9B54-4EA1-8C93-58249E8210CE}" presName="linear" presStyleCnt="0">
        <dgm:presLayoutVars>
          <dgm:animLvl val="lvl"/>
          <dgm:resizeHandles val="exact"/>
        </dgm:presLayoutVars>
      </dgm:prSet>
      <dgm:spPr/>
    </dgm:pt>
  </dgm:ptLst>
  <dgm:cxnLst>
    <dgm:cxn modelId="{D1EFD831-C867-0B4C-A430-1E9E8A0EE07B}" type="presOf" srcId="{68169672-9B54-4EA1-8C93-58249E8210CE}" destId="{CC0A4961-4EDA-4231-B419-165F9E5709C9}"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018FC4-9A52-4AA9-99F6-26DC8FFF6F72}" type="doc">
      <dgm:prSet loTypeId="urn:microsoft.com/office/officeart/2005/8/layout/pyramid2" loCatId="pyramid" qsTypeId="urn:microsoft.com/office/officeart/2005/8/quickstyle/simple1" qsCatId="simple" csTypeId="urn:microsoft.com/office/officeart/2005/8/colors/accent1_2" csCatId="accent1" phldr="1"/>
      <dgm:spPr/>
    </dgm:pt>
    <dgm:pt modelId="{FF7F7DC8-4A00-4980-9607-D30888812A89}">
      <dgm:prSet phldrT="[Text]" custT="1"/>
      <dgm:spPr>
        <a:noFill/>
        <a:ln>
          <a:noFill/>
        </a:ln>
      </dgm:spPr>
      <dgm:t>
        <a:bodyPr/>
        <a:lstStyle/>
        <a:p>
          <a:endParaRPr lang="de-CH" sz="1600" dirty="0">
            <a:solidFill>
              <a:schemeClr val="bg1"/>
            </a:solidFill>
          </a:endParaRPr>
        </a:p>
      </dgm:t>
    </dgm:pt>
    <dgm:pt modelId="{46C8E26F-3F97-4CA5-8AA8-3F6C39357EFD}" type="parTrans" cxnId="{0B5387D1-41A6-4698-8D10-C227D770CF3A}">
      <dgm:prSet/>
      <dgm:spPr/>
      <dgm:t>
        <a:bodyPr/>
        <a:lstStyle/>
        <a:p>
          <a:endParaRPr lang="de-CH"/>
        </a:p>
      </dgm:t>
    </dgm:pt>
    <dgm:pt modelId="{14A81946-4B8C-499C-A017-10E30819CEF3}" type="sibTrans" cxnId="{0B5387D1-41A6-4698-8D10-C227D770CF3A}">
      <dgm:prSet/>
      <dgm:spPr/>
      <dgm:t>
        <a:bodyPr/>
        <a:lstStyle/>
        <a:p>
          <a:endParaRPr lang="de-CH"/>
        </a:p>
      </dgm:t>
    </dgm:pt>
    <dgm:pt modelId="{32D53A98-1DC5-4D61-A18E-A01664951CCF}">
      <dgm:prSet phldrT="[Text]" custT="1"/>
      <dgm:spPr>
        <a:noFill/>
        <a:ln>
          <a:noFill/>
        </a:ln>
      </dgm:spPr>
      <dgm:t>
        <a:bodyPr/>
        <a:lstStyle/>
        <a:p>
          <a:endParaRPr lang="de-CH" sz="1600" dirty="0">
            <a:solidFill>
              <a:schemeClr val="bg1"/>
            </a:solidFill>
          </a:endParaRPr>
        </a:p>
      </dgm:t>
    </dgm:pt>
    <dgm:pt modelId="{88010335-8F53-467B-A8C8-977E52000373}" type="parTrans" cxnId="{6BF4AE74-E0D0-4982-9442-D7DCC4CD942C}">
      <dgm:prSet/>
      <dgm:spPr/>
      <dgm:t>
        <a:bodyPr/>
        <a:lstStyle/>
        <a:p>
          <a:endParaRPr lang="de-CH"/>
        </a:p>
      </dgm:t>
    </dgm:pt>
    <dgm:pt modelId="{0945AEDD-EA5E-4B8B-A433-E0EEED46FB96}" type="sibTrans" cxnId="{6BF4AE74-E0D0-4982-9442-D7DCC4CD942C}">
      <dgm:prSet/>
      <dgm:spPr/>
      <dgm:t>
        <a:bodyPr/>
        <a:lstStyle/>
        <a:p>
          <a:endParaRPr lang="de-CH"/>
        </a:p>
      </dgm:t>
    </dgm:pt>
    <dgm:pt modelId="{2A32FAC2-5CB5-4D9D-835B-B99A9959A4D8}">
      <dgm:prSet phldrT="[Text]" custT="1"/>
      <dgm:spPr>
        <a:noFill/>
        <a:ln>
          <a:noFill/>
        </a:ln>
      </dgm:spPr>
      <dgm:t>
        <a:bodyPr/>
        <a:lstStyle/>
        <a:p>
          <a:endParaRPr lang="de-CH" sz="1600" dirty="0">
            <a:solidFill>
              <a:schemeClr val="bg1"/>
            </a:solidFill>
          </a:endParaRPr>
        </a:p>
      </dgm:t>
    </dgm:pt>
    <dgm:pt modelId="{C6620BD7-FE56-4FA7-A073-6ACB31FB67EB}" type="parTrans" cxnId="{06A94DF5-74CF-4EFF-8BCF-3E68874FA2FA}">
      <dgm:prSet/>
      <dgm:spPr/>
      <dgm:t>
        <a:bodyPr/>
        <a:lstStyle/>
        <a:p>
          <a:endParaRPr lang="de-CH"/>
        </a:p>
      </dgm:t>
    </dgm:pt>
    <dgm:pt modelId="{0970FEFF-E874-4E25-9B1F-B135235A2BE4}" type="sibTrans" cxnId="{06A94DF5-74CF-4EFF-8BCF-3E68874FA2FA}">
      <dgm:prSet/>
      <dgm:spPr/>
      <dgm:t>
        <a:bodyPr/>
        <a:lstStyle/>
        <a:p>
          <a:endParaRPr lang="de-CH"/>
        </a:p>
      </dgm:t>
    </dgm:pt>
    <dgm:pt modelId="{21100BF2-8843-4512-BE58-7D3C4681DACD}">
      <dgm:prSet phldrT="[Text]" custT="1"/>
      <dgm:spPr>
        <a:noFill/>
        <a:ln>
          <a:noFill/>
        </a:ln>
      </dgm:spPr>
      <dgm:t>
        <a:bodyPr/>
        <a:lstStyle/>
        <a:p>
          <a:endParaRPr lang="de-CH" sz="1600" dirty="0">
            <a:solidFill>
              <a:schemeClr val="bg1"/>
            </a:solidFill>
          </a:endParaRPr>
        </a:p>
      </dgm:t>
    </dgm:pt>
    <dgm:pt modelId="{BA77B1CF-542D-4ADF-8E58-27CF9CB72F1A}" type="parTrans" cxnId="{FA673CD0-34B0-430C-B846-4FFB5F5192F1}">
      <dgm:prSet/>
      <dgm:spPr/>
      <dgm:t>
        <a:bodyPr/>
        <a:lstStyle/>
        <a:p>
          <a:endParaRPr lang="de-CH"/>
        </a:p>
      </dgm:t>
    </dgm:pt>
    <dgm:pt modelId="{DAF66C2E-AD62-42DC-B1D0-8BD7F7B673AA}" type="sibTrans" cxnId="{FA673CD0-34B0-430C-B846-4FFB5F5192F1}">
      <dgm:prSet/>
      <dgm:spPr/>
      <dgm:t>
        <a:bodyPr/>
        <a:lstStyle/>
        <a:p>
          <a:endParaRPr lang="de-CH"/>
        </a:p>
      </dgm:t>
    </dgm:pt>
    <dgm:pt modelId="{A7D76E96-0C64-4A4F-8318-D6B735D1EB9F}" type="pres">
      <dgm:prSet presAssocID="{2C018FC4-9A52-4AA9-99F6-26DC8FFF6F72}" presName="compositeShape" presStyleCnt="0">
        <dgm:presLayoutVars>
          <dgm:dir/>
          <dgm:resizeHandles/>
        </dgm:presLayoutVars>
      </dgm:prSet>
      <dgm:spPr/>
    </dgm:pt>
    <dgm:pt modelId="{4F7BDD57-7EA2-4B1A-958D-D815BEA15D8F}" type="pres">
      <dgm:prSet presAssocID="{2C018FC4-9A52-4AA9-99F6-26DC8FFF6F72}" presName="pyramid" presStyleLbl="node1" presStyleIdx="0" presStyleCnt="1" custScaleX="211359" custLinFactNeighborX="1432"/>
      <dgm:spPr>
        <a:solidFill>
          <a:srgbClr val="B4A997"/>
        </a:solidFill>
      </dgm:spPr>
    </dgm:pt>
    <dgm:pt modelId="{6B0607D4-C696-4B7E-A175-037511183D06}" type="pres">
      <dgm:prSet presAssocID="{2C018FC4-9A52-4AA9-99F6-26DC8FFF6F72}" presName="theList" presStyleCnt="0"/>
      <dgm:spPr/>
    </dgm:pt>
    <dgm:pt modelId="{6C1D2668-1455-4D15-AC35-1ACFEDAB0365}" type="pres">
      <dgm:prSet presAssocID="{FF7F7DC8-4A00-4980-9607-D30888812A89}" presName="aNode" presStyleLbl="fgAcc1" presStyleIdx="0" presStyleCnt="4" custLinFactY="13924" custLinFactNeighborX="-50222" custLinFactNeighborY="100000">
        <dgm:presLayoutVars>
          <dgm:bulletEnabled val="1"/>
        </dgm:presLayoutVars>
      </dgm:prSet>
      <dgm:spPr/>
    </dgm:pt>
    <dgm:pt modelId="{93EE810D-617C-4B37-B809-B9A437FA0FA7}" type="pres">
      <dgm:prSet presAssocID="{FF7F7DC8-4A00-4980-9607-D30888812A89}" presName="aSpace" presStyleCnt="0"/>
      <dgm:spPr/>
    </dgm:pt>
    <dgm:pt modelId="{2D267157-D6F8-405F-AB15-2534724E0A6B}" type="pres">
      <dgm:prSet presAssocID="{32D53A98-1DC5-4D61-A18E-A01664951CCF}" presName="aNode" presStyleLbl="fgAcc1" presStyleIdx="1" presStyleCnt="4" custLinFactY="38874" custLinFactNeighborX="-47794" custLinFactNeighborY="100000">
        <dgm:presLayoutVars>
          <dgm:bulletEnabled val="1"/>
        </dgm:presLayoutVars>
      </dgm:prSet>
      <dgm:spPr/>
    </dgm:pt>
    <dgm:pt modelId="{77B43C8E-6711-4EE6-997F-582F902E802A}" type="pres">
      <dgm:prSet presAssocID="{32D53A98-1DC5-4D61-A18E-A01664951CCF}" presName="aSpace" presStyleCnt="0"/>
      <dgm:spPr/>
    </dgm:pt>
    <dgm:pt modelId="{31CD98B9-EB11-494D-BED6-B702E5854D85}" type="pres">
      <dgm:prSet presAssocID="{21100BF2-8843-4512-BE58-7D3C4681DACD}" presName="aNode" presStyleLbl="fgAcc1" presStyleIdx="2" presStyleCnt="4" custScaleX="253355" custLinFactY="63838" custLinFactNeighborX="-49563" custLinFactNeighborY="100000">
        <dgm:presLayoutVars>
          <dgm:bulletEnabled val="1"/>
        </dgm:presLayoutVars>
      </dgm:prSet>
      <dgm:spPr/>
    </dgm:pt>
    <dgm:pt modelId="{B5A6E2D5-D11C-4055-B505-540C67AF3DDD}" type="pres">
      <dgm:prSet presAssocID="{21100BF2-8843-4512-BE58-7D3C4681DACD}" presName="aSpace" presStyleCnt="0"/>
      <dgm:spPr/>
    </dgm:pt>
    <dgm:pt modelId="{FA5F6E08-7376-4A4E-8A5E-F0FD573EE6D9}" type="pres">
      <dgm:prSet presAssocID="{2A32FAC2-5CB5-4D9D-835B-B99A9959A4D8}" presName="aNode" presStyleLbl="fgAcc1" presStyleIdx="3" presStyleCnt="4" custScaleX="289252" custLinFactY="88801" custLinFactNeighborX="-46819" custLinFactNeighborY="100000">
        <dgm:presLayoutVars>
          <dgm:bulletEnabled val="1"/>
        </dgm:presLayoutVars>
      </dgm:prSet>
      <dgm:spPr/>
    </dgm:pt>
    <dgm:pt modelId="{35E0EE01-0C01-4FB7-8D33-D9ECB9671641}" type="pres">
      <dgm:prSet presAssocID="{2A32FAC2-5CB5-4D9D-835B-B99A9959A4D8}" presName="aSpace" presStyleCnt="0"/>
      <dgm:spPr/>
    </dgm:pt>
  </dgm:ptLst>
  <dgm:cxnLst>
    <dgm:cxn modelId="{B7567F4D-1C35-0E41-B90D-18DA1A1AA9B7}" type="presOf" srcId="{FF7F7DC8-4A00-4980-9607-D30888812A89}" destId="{6C1D2668-1455-4D15-AC35-1ACFEDAB0365}" srcOrd="0" destOrd="0" presId="urn:microsoft.com/office/officeart/2005/8/layout/pyramid2"/>
    <dgm:cxn modelId="{6BF4AE74-E0D0-4982-9442-D7DCC4CD942C}" srcId="{2C018FC4-9A52-4AA9-99F6-26DC8FFF6F72}" destId="{32D53A98-1DC5-4D61-A18E-A01664951CCF}" srcOrd="1" destOrd="0" parTransId="{88010335-8F53-467B-A8C8-977E52000373}" sibTransId="{0945AEDD-EA5E-4B8B-A433-E0EEED46FB96}"/>
    <dgm:cxn modelId="{004DEA82-A62E-6141-9E94-F18297C38AA8}" type="presOf" srcId="{21100BF2-8843-4512-BE58-7D3C4681DACD}" destId="{31CD98B9-EB11-494D-BED6-B702E5854D85}" srcOrd="0" destOrd="0" presId="urn:microsoft.com/office/officeart/2005/8/layout/pyramid2"/>
    <dgm:cxn modelId="{B0526FB8-F3C7-644F-AC59-6A3FC5260A1C}" type="presOf" srcId="{2A32FAC2-5CB5-4D9D-835B-B99A9959A4D8}" destId="{FA5F6E08-7376-4A4E-8A5E-F0FD573EE6D9}" srcOrd="0" destOrd="0" presId="urn:microsoft.com/office/officeart/2005/8/layout/pyramid2"/>
    <dgm:cxn modelId="{FA673CD0-34B0-430C-B846-4FFB5F5192F1}" srcId="{2C018FC4-9A52-4AA9-99F6-26DC8FFF6F72}" destId="{21100BF2-8843-4512-BE58-7D3C4681DACD}" srcOrd="2" destOrd="0" parTransId="{BA77B1CF-542D-4ADF-8E58-27CF9CB72F1A}" sibTransId="{DAF66C2E-AD62-42DC-B1D0-8BD7F7B673AA}"/>
    <dgm:cxn modelId="{0B5387D1-41A6-4698-8D10-C227D770CF3A}" srcId="{2C018FC4-9A52-4AA9-99F6-26DC8FFF6F72}" destId="{FF7F7DC8-4A00-4980-9607-D30888812A89}" srcOrd="0" destOrd="0" parTransId="{46C8E26F-3F97-4CA5-8AA8-3F6C39357EFD}" sibTransId="{14A81946-4B8C-499C-A017-10E30819CEF3}"/>
    <dgm:cxn modelId="{CE8F0AE6-2C1E-4349-85B0-EF6BA70CEC7D}" type="presOf" srcId="{32D53A98-1DC5-4D61-A18E-A01664951CCF}" destId="{2D267157-D6F8-405F-AB15-2534724E0A6B}" srcOrd="0" destOrd="0" presId="urn:microsoft.com/office/officeart/2005/8/layout/pyramid2"/>
    <dgm:cxn modelId="{06A94DF5-74CF-4EFF-8BCF-3E68874FA2FA}" srcId="{2C018FC4-9A52-4AA9-99F6-26DC8FFF6F72}" destId="{2A32FAC2-5CB5-4D9D-835B-B99A9959A4D8}" srcOrd="3" destOrd="0" parTransId="{C6620BD7-FE56-4FA7-A073-6ACB31FB67EB}" sibTransId="{0970FEFF-E874-4E25-9B1F-B135235A2BE4}"/>
    <dgm:cxn modelId="{C11661F8-A557-1148-A508-8940E5BF280F}" type="presOf" srcId="{2C018FC4-9A52-4AA9-99F6-26DC8FFF6F72}" destId="{A7D76E96-0C64-4A4F-8318-D6B735D1EB9F}" srcOrd="0" destOrd="0" presId="urn:microsoft.com/office/officeart/2005/8/layout/pyramid2"/>
    <dgm:cxn modelId="{98A35815-8A96-AB49-8DDD-EBD9DEE80032}" type="presParOf" srcId="{A7D76E96-0C64-4A4F-8318-D6B735D1EB9F}" destId="{4F7BDD57-7EA2-4B1A-958D-D815BEA15D8F}" srcOrd="0" destOrd="0" presId="urn:microsoft.com/office/officeart/2005/8/layout/pyramid2"/>
    <dgm:cxn modelId="{3F76B81C-3DD7-684C-A411-E2E8C8B3363D}" type="presParOf" srcId="{A7D76E96-0C64-4A4F-8318-D6B735D1EB9F}" destId="{6B0607D4-C696-4B7E-A175-037511183D06}" srcOrd="1" destOrd="0" presId="urn:microsoft.com/office/officeart/2005/8/layout/pyramid2"/>
    <dgm:cxn modelId="{D11C41C7-C77B-7B41-9FC0-0F3BC6F235C3}" type="presParOf" srcId="{6B0607D4-C696-4B7E-A175-037511183D06}" destId="{6C1D2668-1455-4D15-AC35-1ACFEDAB0365}" srcOrd="0" destOrd="0" presId="urn:microsoft.com/office/officeart/2005/8/layout/pyramid2"/>
    <dgm:cxn modelId="{9FF15F96-5279-D641-B46B-7B47AC156B17}" type="presParOf" srcId="{6B0607D4-C696-4B7E-A175-037511183D06}" destId="{93EE810D-617C-4B37-B809-B9A437FA0FA7}" srcOrd="1" destOrd="0" presId="urn:microsoft.com/office/officeart/2005/8/layout/pyramid2"/>
    <dgm:cxn modelId="{F4258536-6270-3145-927F-9B8E9029C814}" type="presParOf" srcId="{6B0607D4-C696-4B7E-A175-037511183D06}" destId="{2D267157-D6F8-405F-AB15-2534724E0A6B}" srcOrd="2" destOrd="0" presId="urn:microsoft.com/office/officeart/2005/8/layout/pyramid2"/>
    <dgm:cxn modelId="{2FD00CEF-74CE-564C-BEE1-A38A8E02D588}" type="presParOf" srcId="{6B0607D4-C696-4B7E-A175-037511183D06}" destId="{77B43C8E-6711-4EE6-997F-582F902E802A}" srcOrd="3" destOrd="0" presId="urn:microsoft.com/office/officeart/2005/8/layout/pyramid2"/>
    <dgm:cxn modelId="{2F0D098D-C321-8E41-98BB-C25BA6B81CBE}" type="presParOf" srcId="{6B0607D4-C696-4B7E-A175-037511183D06}" destId="{31CD98B9-EB11-494D-BED6-B702E5854D85}" srcOrd="4" destOrd="0" presId="urn:microsoft.com/office/officeart/2005/8/layout/pyramid2"/>
    <dgm:cxn modelId="{AE8C2114-F41B-2F44-8061-C76982E847E0}" type="presParOf" srcId="{6B0607D4-C696-4B7E-A175-037511183D06}" destId="{B5A6E2D5-D11C-4055-B505-540C67AF3DDD}" srcOrd="5" destOrd="0" presId="urn:microsoft.com/office/officeart/2005/8/layout/pyramid2"/>
    <dgm:cxn modelId="{8AC0807A-E218-4B4A-B7F6-433F4511ABA1}" type="presParOf" srcId="{6B0607D4-C696-4B7E-A175-037511183D06}" destId="{FA5F6E08-7376-4A4E-8A5E-F0FD573EE6D9}" srcOrd="6" destOrd="0" presId="urn:microsoft.com/office/officeart/2005/8/layout/pyramid2"/>
    <dgm:cxn modelId="{FF30156F-06FB-9F46-B36D-5AD1EECB774E}" type="presParOf" srcId="{6B0607D4-C696-4B7E-A175-037511183D06}" destId="{35E0EE01-0C01-4FB7-8D33-D9ECB967164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0E9511-2A70-40DE-A6D8-55714EBC09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CH"/>
        </a:p>
      </dgm:t>
    </dgm:pt>
    <dgm:pt modelId="{AF9D6F03-5F26-4121-AFF2-11FB7B0B3F5B}">
      <dgm:prSet phldrT="[Text]" custT="1"/>
      <dgm:spPr/>
      <dgm:t>
        <a:bodyPr/>
        <a:lstStyle/>
        <a:p>
          <a:r>
            <a:rPr lang="de-CH" sz="1600" dirty="0"/>
            <a:t>Immobilien</a:t>
          </a:r>
        </a:p>
      </dgm:t>
    </dgm:pt>
    <dgm:pt modelId="{A375D450-221F-4F4F-BF01-A89711DE12E8}" type="parTrans" cxnId="{A56E46F3-9BA3-4D52-B363-399EB2895FD4}">
      <dgm:prSet/>
      <dgm:spPr/>
      <dgm:t>
        <a:bodyPr/>
        <a:lstStyle/>
        <a:p>
          <a:endParaRPr lang="de-CH"/>
        </a:p>
      </dgm:t>
    </dgm:pt>
    <dgm:pt modelId="{229C42F3-87D3-4389-8D34-F37AD02B9033}" type="sibTrans" cxnId="{A56E46F3-9BA3-4D52-B363-399EB2895FD4}">
      <dgm:prSet/>
      <dgm:spPr/>
      <dgm:t>
        <a:bodyPr/>
        <a:lstStyle/>
        <a:p>
          <a:endParaRPr lang="de-CH"/>
        </a:p>
      </dgm:t>
    </dgm:pt>
    <dgm:pt modelId="{874A0437-9319-40E1-AB20-91DA3FEBDE4F}">
      <dgm:prSet phldrT="[Text]"/>
      <dgm:spPr/>
      <dgm:t>
        <a:bodyPr/>
        <a:lstStyle/>
        <a:p>
          <a:pPr marL="114300" lvl="1" indent="0" algn="l" defTabSz="622300">
            <a:lnSpc>
              <a:spcPct val="90000"/>
            </a:lnSpc>
            <a:spcBef>
              <a:spcPct val="0"/>
            </a:spcBef>
            <a:spcAft>
              <a:spcPct val="15000"/>
            </a:spcAft>
            <a:buNone/>
          </a:pPr>
          <a:endParaRPr lang="de-CH" dirty="0"/>
        </a:p>
      </dgm:t>
    </dgm:pt>
    <dgm:pt modelId="{82283CED-DA6D-43D8-8A9A-7600517724A2}" type="parTrans" cxnId="{D8CFE60D-0E7A-4663-85C5-ED41042E05CA}">
      <dgm:prSet/>
      <dgm:spPr/>
      <dgm:t>
        <a:bodyPr/>
        <a:lstStyle/>
        <a:p>
          <a:endParaRPr lang="de-CH"/>
        </a:p>
      </dgm:t>
    </dgm:pt>
    <dgm:pt modelId="{6AAF6795-D9C6-44EB-9DF3-29C6399B3B47}" type="sibTrans" cxnId="{D8CFE60D-0E7A-4663-85C5-ED41042E05CA}">
      <dgm:prSet/>
      <dgm:spPr/>
      <dgm:t>
        <a:bodyPr/>
        <a:lstStyle/>
        <a:p>
          <a:endParaRPr lang="de-CH"/>
        </a:p>
      </dgm:t>
    </dgm:pt>
    <dgm:pt modelId="{39BC51FA-D61C-42E6-8727-FE648A51ACD6}">
      <dgm:prSet phldrT="[Text]"/>
      <dgm:spPr/>
      <dgm: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dirty="0"/>
        </a:p>
      </dgm:t>
    </dgm:pt>
    <dgm:pt modelId="{5BAB478E-EC8F-420A-A20A-18A4A8BFE8BE}" type="parTrans" cxnId="{55165806-6C03-4714-B00B-304263C4FDC5}">
      <dgm:prSet/>
      <dgm:spPr/>
      <dgm:t>
        <a:bodyPr/>
        <a:lstStyle/>
        <a:p>
          <a:endParaRPr lang="de-CH"/>
        </a:p>
      </dgm:t>
    </dgm:pt>
    <dgm:pt modelId="{0C143B89-DD25-44C3-825F-BF75D2313A30}" type="sibTrans" cxnId="{55165806-6C03-4714-B00B-304263C4FDC5}">
      <dgm:prSet/>
      <dgm:spPr/>
      <dgm:t>
        <a:bodyPr/>
        <a:lstStyle/>
        <a:p>
          <a:endParaRPr lang="de-CH"/>
        </a:p>
      </dgm:t>
    </dgm:pt>
    <dgm:pt modelId="{D2E1EBC4-CB55-423C-A126-05A32DF29054}">
      <dgm:prSet phldrT="[Text]" custT="1"/>
      <dgm:spPr/>
      <dgm:t>
        <a:bodyPr/>
        <a:lstStyle/>
        <a:p>
          <a:r>
            <a:rPr lang="de-CH" sz="1600" dirty="0"/>
            <a:t>Traditionelle</a:t>
          </a:r>
        </a:p>
      </dgm:t>
    </dgm:pt>
    <dgm:pt modelId="{022CCFC4-DAE6-4F34-962C-59CB686BA4E5}" type="parTrans" cxnId="{AF56CA63-E6BA-45EE-A800-9A2AE4221DB8}">
      <dgm:prSet/>
      <dgm:spPr/>
      <dgm:t>
        <a:bodyPr/>
        <a:lstStyle/>
        <a:p>
          <a:endParaRPr lang="de-CH"/>
        </a:p>
      </dgm:t>
    </dgm:pt>
    <dgm:pt modelId="{ED5C09AE-0AC4-488B-A72E-81E34400EC6D}" type="sibTrans" cxnId="{AF56CA63-E6BA-45EE-A800-9A2AE4221DB8}">
      <dgm:prSet/>
      <dgm:spPr/>
      <dgm:t>
        <a:bodyPr/>
        <a:lstStyle/>
        <a:p>
          <a:endParaRPr lang="de-CH"/>
        </a:p>
      </dgm:t>
    </dgm:pt>
    <dgm:pt modelId="{7B05A850-71C0-4619-9234-152172782DF4}">
      <dgm:prSet phldrT="[Text]" custT="1"/>
      <dgm:spPr/>
      <dgm:t>
        <a:bodyPr/>
        <a:lstStyle/>
        <a:p>
          <a:r>
            <a:rPr lang="de-CH" sz="1600" dirty="0"/>
            <a:t>Nicht-traditionelle</a:t>
          </a:r>
        </a:p>
      </dgm:t>
    </dgm:pt>
    <dgm:pt modelId="{2FE2A0B4-CF53-4947-8A9F-9BB012037EA8}" type="sibTrans" cxnId="{FA3B7885-2A2C-43AB-9C1E-67867F867F23}">
      <dgm:prSet/>
      <dgm:spPr/>
      <dgm:t>
        <a:bodyPr/>
        <a:lstStyle/>
        <a:p>
          <a:endParaRPr lang="de-CH"/>
        </a:p>
      </dgm:t>
    </dgm:pt>
    <dgm:pt modelId="{A2DA6DE8-79FF-485E-86FC-CF0D48CB9894}" type="parTrans" cxnId="{FA3B7885-2A2C-43AB-9C1E-67867F867F23}">
      <dgm:prSet/>
      <dgm:spPr/>
      <dgm:t>
        <a:bodyPr/>
        <a:lstStyle/>
        <a:p>
          <a:endParaRPr lang="de-CH"/>
        </a:p>
      </dgm:t>
    </dgm:pt>
    <dgm:pt modelId="{3CDBD1DB-3961-4642-B76C-CF7B0246189F}">
      <dgm:prSet phldrT="[Text]" custT="1"/>
      <dgm:spPr/>
      <dgm:t>
        <a:bodyPr/>
        <a:lstStyle/>
        <a:p>
          <a:r>
            <a:rPr lang="de-CH" sz="1400" dirty="0"/>
            <a:t>Mischvermögen</a:t>
          </a:r>
        </a:p>
      </dgm:t>
    </dgm:pt>
    <dgm:pt modelId="{828597A5-2547-423A-A840-053EFABC3D72}" type="sibTrans" cxnId="{4DA2A11B-6A9B-4F48-994E-3DA647D105E3}">
      <dgm:prSet/>
      <dgm:spPr/>
      <dgm:t>
        <a:bodyPr/>
        <a:lstStyle/>
        <a:p>
          <a:endParaRPr lang="de-CH"/>
        </a:p>
      </dgm:t>
    </dgm:pt>
    <dgm:pt modelId="{7021DA1C-8019-4C78-B51C-3CA0F98783D9}" type="parTrans" cxnId="{4DA2A11B-6A9B-4F48-994E-3DA647D105E3}">
      <dgm:prSet/>
      <dgm:spPr/>
      <dgm:t>
        <a:bodyPr/>
        <a:lstStyle/>
        <a:p>
          <a:endParaRPr lang="de-CH"/>
        </a:p>
      </dgm:t>
    </dgm:pt>
    <dgm:pt modelId="{0F901162-41B1-4C80-BC70-E524E9E4B2E2}">
      <dgm:prSet phldrT="[Text]"/>
      <dgm:spPr/>
      <dgm:t>
        <a:bodyPr anchor="t"/>
        <a:lstStyle/>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dirty="0"/>
        </a:p>
      </dgm:t>
    </dgm:pt>
    <dgm:pt modelId="{8A947DB0-DC06-4F7D-A284-6E8AEBF3DF71}" type="sibTrans" cxnId="{6C9490AD-174B-4850-A713-4C144B03C405}">
      <dgm:prSet/>
      <dgm:spPr/>
      <dgm:t>
        <a:bodyPr/>
        <a:lstStyle/>
        <a:p>
          <a:endParaRPr lang="de-CH"/>
        </a:p>
      </dgm:t>
    </dgm:pt>
    <dgm:pt modelId="{A4D389E4-E602-4B4B-AB76-75372EA6E404}" type="parTrans" cxnId="{6C9490AD-174B-4850-A713-4C144B03C405}">
      <dgm:prSet/>
      <dgm:spPr/>
      <dgm:t>
        <a:bodyPr/>
        <a:lstStyle/>
        <a:p>
          <a:endParaRPr lang="de-CH"/>
        </a:p>
      </dgm:t>
    </dgm:pt>
    <dgm:pt modelId="{224437BC-E388-4D01-AE94-F4E8C592EE3D}">
      <dgm:prSet phldrT="[Text]"/>
      <dgm:spPr/>
      <dgm:t>
        <a:bodyPr anchor="t"/>
        <a:lstStyle/>
        <a:p>
          <a:pPr marL="114300" lvl="1" indent="0" algn="l" defTabSz="622300">
            <a:lnSpc>
              <a:spcPct val="90000"/>
            </a:lnSpc>
            <a:spcBef>
              <a:spcPct val="0"/>
            </a:spcBef>
            <a:spcAft>
              <a:spcPct val="15000"/>
            </a:spcAft>
            <a:buNone/>
          </a:pPr>
          <a:endParaRPr lang="de-CH" dirty="0"/>
        </a:p>
      </dgm:t>
    </dgm:pt>
    <dgm:pt modelId="{2D4E50EB-793D-4005-BC2B-38921ED16AE5}" type="sibTrans" cxnId="{0D4E37A8-66E0-4D1F-8E77-0BD024682E39}">
      <dgm:prSet/>
      <dgm:spPr/>
      <dgm:t>
        <a:bodyPr/>
        <a:lstStyle/>
        <a:p>
          <a:endParaRPr lang="de-CH"/>
        </a:p>
      </dgm:t>
    </dgm:pt>
    <dgm:pt modelId="{A994CBB2-A743-43D2-8526-B835708D51CD}" type="parTrans" cxnId="{0D4E37A8-66E0-4D1F-8E77-0BD024682E39}">
      <dgm:prSet/>
      <dgm:spPr/>
      <dgm:t>
        <a:bodyPr/>
        <a:lstStyle/>
        <a:p>
          <a:endParaRPr lang="de-CH"/>
        </a:p>
      </dgm:t>
    </dgm:pt>
    <dgm:pt modelId="{08172835-3945-4D64-8346-A78B3C79A04C}">
      <dgm:prSet phldrT="[Text]"/>
      <dgm:spPr/>
      <dgm:t>
        <a:bodyPr anchor="t"/>
        <a:lstStyle/>
        <a:p>
          <a:pPr marL="114300" lvl="1" indent="0" algn="l" defTabSz="622300">
            <a:lnSpc>
              <a:spcPct val="90000"/>
            </a:lnSpc>
            <a:spcBef>
              <a:spcPct val="0"/>
            </a:spcBef>
            <a:spcAft>
              <a:spcPct val="15000"/>
            </a:spcAft>
            <a:buNone/>
          </a:pPr>
          <a:endParaRPr lang="de-CH" dirty="0"/>
        </a:p>
      </dgm:t>
    </dgm:pt>
    <dgm:pt modelId="{281454F7-2B2A-4B00-8611-21ECE806321C}" type="sibTrans" cxnId="{EF694C47-F3F3-40E4-9421-481746B8D388}">
      <dgm:prSet/>
      <dgm:spPr/>
      <dgm:t>
        <a:bodyPr/>
        <a:lstStyle/>
        <a:p>
          <a:endParaRPr lang="de-CH"/>
        </a:p>
      </dgm:t>
    </dgm:pt>
    <dgm:pt modelId="{8EDEC21A-2E37-4D37-9BDE-2FCA6D0DFAFF}" type="parTrans" cxnId="{EF694C47-F3F3-40E4-9421-481746B8D388}">
      <dgm:prSet/>
      <dgm:spPr/>
      <dgm:t>
        <a:bodyPr/>
        <a:lstStyle/>
        <a:p>
          <a:endParaRPr lang="de-CH"/>
        </a:p>
      </dgm:t>
    </dgm:pt>
    <dgm:pt modelId="{F4FBC62E-B191-42E4-93AD-2E8D136A4A0C}">
      <dgm:prSet phldrT="[Text]"/>
      <dgm:spPr/>
      <dgm:t>
        <a:bodyPr anchor="t"/>
        <a:lstStyle/>
        <a:p>
          <a:pPr marL="114300" lvl="1" indent="0" algn="l" defTabSz="622300">
            <a:lnSpc>
              <a:spcPct val="90000"/>
            </a:lnSpc>
            <a:spcBef>
              <a:spcPct val="0"/>
            </a:spcBef>
            <a:spcAft>
              <a:spcPct val="15000"/>
            </a:spcAft>
            <a:buNone/>
          </a:pPr>
          <a:endParaRPr lang="de-CH" dirty="0"/>
        </a:p>
      </dgm:t>
    </dgm:pt>
    <dgm:pt modelId="{33E77B2B-5FD5-4CDD-95A4-01F95F20C488}" type="sibTrans" cxnId="{FA82E456-BB58-45F5-9CEE-929503F86215}">
      <dgm:prSet/>
      <dgm:spPr/>
      <dgm:t>
        <a:bodyPr/>
        <a:lstStyle/>
        <a:p>
          <a:endParaRPr lang="de-CH"/>
        </a:p>
      </dgm:t>
    </dgm:pt>
    <dgm:pt modelId="{2E79CA30-7782-42D9-9EA6-6DABEE43F42D}" type="parTrans" cxnId="{FA82E456-BB58-45F5-9CEE-929503F86215}">
      <dgm:prSet/>
      <dgm:spPr/>
      <dgm:t>
        <a:bodyPr/>
        <a:lstStyle/>
        <a:p>
          <a:endParaRPr lang="de-CH"/>
        </a:p>
      </dgm:t>
    </dgm:pt>
    <dgm:pt modelId="{1C5121F0-F63B-4DBD-9411-3050DB6BF4EF}">
      <dgm:prSet phldrT="[Text]"/>
      <dgm:spPr/>
      <dgm:t>
        <a:bodyPr anchor="t"/>
        <a:lstStyle/>
        <a:p>
          <a:pPr marL="114300" lvl="1" indent="0" algn="l" defTabSz="622300">
            <a:lnSpc>
              <a:spcPct val="90000"/>
            </a:lnSpc>
            <a:spcBef>
              <a:spcPct val="0"/>
            </a:spcBef>
            <a:spcAft>
              <a:spcPct val="15000"/>
            </a:spcAft>
            <a:buNone/>
          </a:pPr>
          <a:endParaRPr lang="de-CH" dirty="0"/>
        </a:p>
      </dgm:t>
    </dgm:pt>
    <dgm:pt modelId="{A50BEE5D-B011-4C87-8F67-BF437E88867A}" type="sibTrans" cxnId="{D12952A0-CC41-4FB6-9D7F-142DE3A0C269}">
      <dgm:prSet/>
      <dgm:spPr/>
      <dgm:t>
        <a:bodyPr/>
        <a:lstStyle/>
        <a:p>
          <a:endParaRPr lang="de-CH"/>
        </a:p>
      </dgm:t>
    </dgm:pt>
    <dgm:pt modelId="{598FD526-0A1D-40B5-B40B-9FCFCB844FA4}" type="parTrans" cxnId="{D12952A0-CC41-4FB6-9D7F-142DE3A0C269}">
      <dgm:prSet/>
      <dgm:spPr/>
      <dgm:t>
        <a:bodyPr/>
        <a:lstStyle/>
        <a:p>
          <a:endParaRPr lang="de-CH"/>
        </a:p>
      </dgm:t>
    </dgm:pt>
    <dgm:pt modelId="{E03608F8-04A6-43A0-868C-7EA0462AE08D}" type="pres">
      <dgm:prSet presAssocID="{640E9511-2A70-40DE-A6D8-55714EBC0950}" presName="Name0" presStyleCnt="0">
        <dgm:presLayoutVars>
          <dgm:dir/>
          <dgm:animLvl val="lvl"/>
          <dgm:resizeHandles val="exact"/>
        </dgm:presLayoutVars>
      </dgm:prSet>
      <dgm:spPr/>
    </dgm:pt>
    <dgm:pt modelId="{D35A587C-F03A-47A0-AC13-02876E7D249F}" type="pres">
      <dgm:prSet presAssocID="{AF9D6F03-5F26-4121-AFF2-11FB7B0B3F5B}" presName="composite" presStyleCnt="0"/>
      <dgm:spPr/>
    </dgm:pt>
    <dgm:pt modelId="{DC562F87-B297-4EE3-925E-7974EA7AB08D}" type="pres">
      <dgm:prSet presAssocID="{AF9D6F03-5F26-4121-AFF2-11FB7B0B3F5B}" presName="parTx" presStyleLbl="alignNode1" presStyleIdx="0" presStyleCnt="4">
        <dgm:presLayoutVars>
          <dgm:chMax val="0"/>
          <dgm:chPref val="0"/>
          <dgm:bulletEnabled val="1"/>
        </dgm:presLayoutVars>
      </dgm:prSet>
      <dgm:spPr/>
    </dgm:pt>
    <dgm:pt modelId="{7F2444E5-C341-44DE-B6C5-82105962718E}" type="pres">
      <dgm:prSet presAssocID="{AF9D6F03-5F26-4121-AFF2-11FB7B0B3F5B}" presName="desTx" presStyleLbl="alignAccFollowNode1" presStyleIdx="0" presStyleCnt="4">
        <dgm:presLayoutVars>
          <dgm:bulletEnabled val="1"/>
        </dgm:presLayoutVars>
      </dgm:prSet>
      <dgm:spPr/>
    </dgm:pt>
    <dgm:pt modelId="{9DB99883-51B2-4DDE-A4EF-C46609396793}" type="pres">
      <dgm:prSet presAssocID="{229C42F3-87D3-4389-8D34-F37AD02B9033}" presName="space" presStyleCnt="0"/>
      <dgm:spPr/>
    </dgm:pt>
    <dgm:pt modelId="{D13F7333-3181-414D-9138-E6E217F0771D}" type="pres">
      <dgm:prSet presAssocID="{D2E1EBC4-CB55-423C-A126-05A32DF29054}" presName="composite" presStyleCnt="0"/>
      <dgm:spPr/>
    </dgm:pt>
    <dgm:pt modelId="{FE50DCDE-D403-4F3B-863B-8EB07461C2E7}" type="pres">
      <dgm:prSet presAssocID="{D2E1EBC4-CB55-423C-A126-05A32DF29054}" presName="parTx" presStyleLbl="alignNode1" presStyleIdx="1" presStyleCnt="4">
        <dgm:presLayoutVars>
          <dgm:chMax val="0"/>
          <dgm:chPref val="0"/>
          <dgm:bulletEnabled val="1"/>
        </dgm:presLayoutVars>
      </dgm:prSet>
      <dgm:spPr/>
    </dgm:pt>
    <dgm:pt modelId="{0CE73BED-78AA-4FB3-9899-CF68ADD68188}" type="pres">
      <dgm:prSet presAssocID="{D2E1EBC4-CB55-423C-A126-05A32DF29054}" presName="desTx" presStyleLbl="alignAccFollowNode1" presStyleIdx="1" presStyleCnt="4">
        <dgm:presLayoutVars>
          <dgm:bulletEnabled val="1"/>
        </dgm:presLayoutVars>
      </dgm:prSet>
      <dgm:spPr/>
    </dgm:pt>
    <dgm:pt modelId="{AEA007D5-01BE-4E8E-BF9A-A1B5460BCADA}" type="pres">
      <dgm:prSet presAssocID="{ED5C09AE-0AC4-488B-A72E-81E34400EC6D}" presName="space" presStyleCnt="0"/>
      <dgm:spPr/>
    </dgm:pt>
    <dgm:pt modelId="{E187CE8D-769C-4899-80F0-F8DFA94838CB}" type="pres">
      <dgm:prSet presAssocID="{7B05A850-71C0-4619-9234-152172782DF4}" presName="composite" presStyleCnt="0"/>
      <dgm:spPr/>
    </dgm:pt>
    <dgm:pt modelId="{19602C98-8AFA-4996-968F-27BACCCE7F2C}" type="pres">
      <dgm:prSet presAssocID="{7B05A850-71C0-4619-9234-152172782DF4}" presName="parTx" presStyleLbl="alignNode1" presStyleIdx="2" presStyleCnt="4">
        <dgm:presLayoutVars>
          <dgm:chMax val="0"/>
          <dgm:chPref val="0"/>
          <dgm:bulletEnabled val="1"/>
        </dgm:presLayoutVars>
      </dgm:prSet>
      <dgm:spPr/>
    </dgm:pt>
    <dgm:pt modelId="{CD9DDFA5-65F4-48D3-AB34-988EEC7E796F}" type="pres">
      <dgm:prSet presAssocID="{7B05A850-71C0-4619-9234-152172782DF4}" presName="desTx" presStyleLbl="alignAccFollowNode1" presStyleIdx="2" presStyleCnt="4">
        <dgm:presLayoutVars>
          <dgm:bulletEnabled val="1"/>
        </dgm:presLayoutVars>
      </dgm:prSet>
      <dgm:spPr>
        <a:blipFill rotWithShape="0">
          <a:blip xmlns:r="http://schemas.openxmlformats.org/officeDocument/2006/relationships" r:embed="rId1"/>
          <a:stretch>
            <a:fillRect/>
          </a:stretch>
        </a:blipFill>
      </dgm:spPr>
    </dgm:pt>
    <dgm:pt modelId="{614F2F07-C359-4E73-AAFA-838736367EE9}" type="pres">
      <dgm:prSet presAssocID="{2FE2A0B4-CF53-4947-8A9F-9BB012037EA8}" presName="space" presStyleCnt="0"/>
      <dgm:spPr/>
    </dgm:pt>
    <dgm:pt modelId="{187BAA65-65D8-4011-B0E5-C4D9AEDDDED8}" type="pres">
      <dgm:prSet presAssocID="{3CDBD1DB-3961-4642-B76C-CF7B0246189F}" presName="composite" presStyleCnt="0"/>
      <dgm:spPr/>
    </dgm:pt>
    <dgm:pt modelId="{3D98022B-73F8-4B75-9AB7-BBFFB0C0A994}" type="pres">
      <dgm:prSet presAssocID="{3CDBD1DB-3961-4642-B76C-CF7B0246189F}" presName="parTx" presStyleLbl="alignNode1" presStyleIdx="3" presStyleCnt="4">
        <dgm:presLayoutVars>
          <dgm:chMax val="0"/>
          <dgm:chPref val="0"/>
          <dgm:bulletEnabled val="1"/>
        </dgm:presLayoutVars>
      </dgm:prSet>
      <dgm:spPr/>
    </dgm:pt>
    <dgm:pt modelId="{EBCB6C49-FA13-4FBE-B271-128024B52EDE}" type="pres">
      <dgm:prSet presAssocID="{3CDBD1DB-3961-4642-B76C-CF7B0246189F}" presName="desTx" presStyleLbl="alignAccFollowNode1" presStyleIdx="3" presStyleCnt="4">
        <dgm:presLayoutVars>
          <dgm:bulletEnabled val="1"/>
        </dgm:presLayoutVars>
      </dgm:prSet>
      <dgm:spPr/>
    </dgm:pt>
  </dgm:ptLst>
  <dgm:cxnLst>
    <dgm:cxn modelId="{55165806-6C03-4714-B00B-304263C4FDC5}" srcId="{AF9D6F03-5F26-4121-AFF2-11FB7B0B3F5B}" destId="{39BC51FA-D61C-42E6-8727-FE648A51ACD6}" srcOrd="1" destOrd="0" parTransId="{5BAB478E-EC8F-420A-A20A-18A4A8BFE8BE}" sibTransId="{0C143B89-DD25-44C3-825F-BF75D2313A30}"/>
    <dgm:cxn modelId="{FB70800A-4E62-804F-9498-AD76078FA7E2}" type="presOf" srcId="{1C5121F0-F63B-4DBD-9411-3050DB6BF4EF}" destId="{EBCB6C49-FA13-4FBE-B271-128024B52EDE}" srcOrd="0" destOrd="0" presId="urn:microsoft.com/office/officeart/2005/8/layout/hList1"/>
    <dgm:cxn modelId="{D8CFE60D-0E7A-4663-85C5-ED41042E05CA}" srcId="{AF9D6F03-5F26-4121-AFF2-11FB7B0B3F5B}" destId="{874A0437-9319-40E1-AB20-91DA3FEBDE4F}" srcOrd="0" destOrd="0" parTransId="{82283CED-DA6D-43D8-8A9A-7600517724A2}" sibTransId="{6AAF6795-D9C6-44EB-9DF3-29C6399B3B47}"/>
    <dgm:cxn modelId="{4DA2A11B-6A9B-4F48-994E-3DA647D105E3}" srcId="{640E9511-2A70-40DE-A6D8-55714EBC0950}" destId="{3CDBD1DB-3961-4642-B76C-CF7B0246189F}" srcOrd="3" destOrd="0" parTransId="{7021DA1C-8019-4C78-B51C-3CA0F98783D9}" sibTransId="{828597A5-2547-423A-A840-053EFABC3D72}"/>
    <dgm:cxn modelId="{4A656920-89B4-4741-90AF-8315E6F161E1}" type="presOf" srcId="{7B05A850-71C0-4619-9234-152172782DF4}" destId="{19602C98-8AFA-4996-968F-27BACCCE7F2C}" srcOrd="0" destOrd="0" presId="urn:microsoft.com/office/officeart/2005/8/layout/hList1"/>
    <dgm:cxn modelId="{6E05A020-DED9-334B-A7DB-58CF399943BA}" type="presOf" srcId="{3CDBD1DB-3961-4642-B76C-CF7B0246189F}" destId="{3D98022B-73F8-4B75-9AB7-BBFFB0C0A994}" srcOrd="0" destOrd="0" presId="urn:microsoft.com/office/officeart/2005/8/layout/hList1"/>
    <dgm:cxn modelId="{EF694C47-F3F3-40E4-9421-481746B8D388}" srcId="{3CDBD1DB-3961-4642-B76C-CF7B0246189F}" destId="{08172835-3945-4D64-8346-A78B3C79A04C}" srcOrd="2" destOrd="0" parTransId="{8EDEC21A-2E37-4D37-9BDE-2FCA6D0DFAFF}" sibTransId="{281454F7-2B2A-4B00-8611-21ECE806321C}"/>
    <dgm:cxn modelId="{11466D4D-5B9A-EB4E-B641-69DF86965B93}" type="presOf" srcId="{D2E1EBC4-CB55-423C-A126-05A32DF29054}" destId="{FE50DCDE-D403-4F3B-863B-8EB07461C2E7}" srcOrd="0" destOrd="0" presId="urn:microsoft.com/office/officeart/2005/8/layout/hList1"/>
    <dgm:cxn modelId="{FA82E456-BB58-45F5-9CEE-929503F86215}" srcId="{3CDBD1DB-3961-4642-B76C-CF7B0246189F}" destId="{F4FBC62E-B191-42E4-93AD-2E8D136A4A0C}" srcOrd="1" destOrd="0" parTransId="{2E79CA30-7782-42D9-9EA6-6DABEE43F42D}" sibTransId="{33E77B2B-5FD5-4CDD-95A4-01F95F20C488}"/>
    <dgm:cxn modelId="{2F5C4060-8027-1F4D-BF97-50BDCD2E77DC}" type="presOf" srcId="{874A0437-9319-40E1-AB20-91DA3FEBDE4F}" destId="{7F2444E5-C341-44DE-B6C5-82105962718E}" srcOrd="0" destOrd="0" presId="urn:microsoft.com/office/officeart/2005/8/layout/hList1"/>
    <dgm:cxn modelId="{AF56CA63-E6BA-45EE-A800-9A2AE4221DB8}" srcId="{640E9511-2A70-40DE-A6D8-55714EBC0950}" destId="{D2E1EBC4-CB55-423C-A126-05A32DF29054}" srcOrd="1" destOrd="0" parTransId="{022CCFC4-DAE6-4F34-962C-59CB686BA4E5}" sibTransId="{ED5C09AE-0AC4-488B-A72E-81E34400EC6D}"/>
    <dgm:cxn modelId="{A06ACC6F-9F4C-5245-AEBA-4782A9B79F05}" type="presOf" srcId="{F4FBC62E-B191-42E4-93AD-2E8D136A4A0C}" destId="{EBCB6C49-FA13-4FBE-B271-128024B52EDE}" srcOrd="0" destOrd="1" presId="urn:microsoft.com/office/officeart/2005/8/layout/hList1"/>
    <dgm:cxn modelId="{56B1AB7B-8857-934B-A1C3-85D4BB4CB26F}" type="presOf" srcId="{640E9511-2A70-40DE-A6D8-55714EBC0950}" destId="{E03608F8-04A6-43A0-868C-7EA0462AE08D}" srcOrd="0" destOrd="0" presId="urn:microsoft.com/office/officeart/2005/8/layout/hList1"/>
    <dgm:cxn modelId="{EA257282-F0B5-C847-9576-46D2BA2D29DD}" type="presOf" srcId="{08172835-3945-4D64-8346-A78B3C79A04C}" destId="{EBCB6C49-FA13-4FBE-B271-128024B52EDE}" srcOrd="0" destOrd="2" presId="urn:microsoft.com/office/officeart/2005/8/layout/hList1"/>
    <dgm:cxn modelId="{FA3B7885-2A2C-43AB-9C1E-67867F867F23}" srcId="{640E9511-2A70-40DE-A6D8-55714EBC0950}" destId="{7B05A850-71C0-4619-9234-152172782DF4}" srcOrd="2" destOrd="0" parTransId="{A2DA6DE8-79FF-485E-86FC-CF0D48CB9894}" sibTransId="{2FE2A0B4-CF53-4947-8A9F-9BB012037EA8}"/>
    <dgm:cxn modelId="{74965B8C-E446-8F4F-A7E7-AE526DE77B83}" type="presOf" srcId="{0F901162-41B1-4C80-BC70-E524E9E4B2E2}" destId="{EBCB6C49-FA13-4FBE-B271-128024B52EDE}" srcOrd="0" destOrd="4" presId="urn:microsoft.com/office/officeart/2005/8/layout/hList1"/>
    <dgm:cxn modelId="{D12952A0-CC41-4FB6-9D7F-142DE3A0C269}" srcId="{3CDBD1DB-3961-4642-B76C-CF7B0246189F}" destId="{1C5121F0-F63B-4DBD-9411-3050DB6BF4EF}" srcOrd="0" destOrd="0" parTransId="{598FD526-0A1D-40B5-B40B-9FCFCB844FA4}" sibTransId="{A50BEE5D-B011-4C87-8F67-BF437E88867A}"/>
    <dgm:cxn modelId="{0D4E37A8-66E0-4D1F-8E77-0BD024682E39}" srcId="{3CDBD1DB-3961-4642-B76C-CF7B0246189F}" destId="{224437BC-E388-4D01-AE94-F4E8C592EE3D}" srcOrd="3" destOrd="0" parTransId="{A994CBB2-A743-43D2-8526-B835708D51CD}" sibTransId="{2D4E50EB-793D-4005-BC2B-38921ED16AE5}"/>
    <dgm:cxn modelId="{6C9490AD-174B-4850-A713-4C144B03C405}" srcId="{3CDBD1DB-3961-4642-B76C-CF7B0246189F}" destId="{0F901162-41B1-4C80-BC70-E524E9E4B2E2}" srcOrd="4" destOrd="0" parTransId="{A4D389E4-E602-4B4B-AB76-75372EA6E404}" sibTransId="{8A947DB0-DC06-4F7D-A284-6E8AEBF3DF71}"/>
    <dgm:cxn modelId="{A56DBEC2-75A6-524C-8AAB-BC45439D1D05}" type="presOf" srcId="{39BC51FA-D61C-42E6-8727-FE648A51ACD6}" destId="{7F2444E5-C341-44DE-B6C5-82105962718E}" srcOrd="0" destOrd="1" presId="urn:microsoft.com/office/officeart/2005/8/layout/hList1"/>
    <dgm:cxn modelId="{A2DEB0C6-5362-A94D-B44F-80AFCABEF586}" type="presOf" srcId="{AF9D6F03-5F26-4121-AFF2-11FB7B0B3F5B}" destId="{DC562F87-B297-4EE3-925E-7974EA7AB08D}" srcOrd="0" destOrd="0" presId="urn:microsoft.com/office/officeart/2005/8/layout/hList1"/>
    <dgm:cxn modelId="{81564BCD-4F81-CA40-96C4-F91E723EDB42}" type="presOf" srcId="{224437BC-E388-4D01-AE94-F4E8C592EE3D}" destId="{EBCB6C49-FA13-4FBE-B271-128024B52EDE}" srcOrd="0" destOrd="3" presId="urn:microsoft.com/office/officeart/2005/8/layout/hList1"/>
    <dgm:cxn modelId="{A56E46F3-9BA3-4D52-B363-399EB2895FD4}" srcId="{640E9511-2A70-40DE-A6D8-55714EBC0950}" destId="{AF9D6F03-5F26-4121-AFF2-11FB7B0B3F5B}" srcOrd="0" destOrd="0" parTransId="{A375D450-221F-4F4F-BF01-A89711DE12E8}" sibTransId="{229C42F3-87D3-4389-8D34-F37AD02B9033}"/>
    <dgm:cxn modelId="{53641913-1B3E-1C46-8923-8FE170E2C760}" type="presParOf" srcId="{E03608F8-04A6-43A0-868C-7EA0462AE08D}" destId="{D35A587C-F03A-47A0-AC13-02876E7D249F}" srcOrd="0" destOrd="0" presId="urn:microsoft.com/office/officeart/2005/8/layout/hList1"/>
    <dgm:cxn modelId="{0C6ED737-FCC3-6447-B189-05070CA22625}" type="presParOf" srcId="{D35A587C-F03A-47A0-AC13-02876E7D249F}" destId="{DC562F87-B297-4EE3-925E-7974EA7AB08D}" srcOrd="0" destOrd="0" presId="urn:microsoft.com/office/officeart/2005/8/layout/hList1"/>
    <dgm:cxn modelId="{99650DEA-1505-2A4F-9C88-026453641A8C}" type="presParOf" srcId="{D35A587C-F03A-47A0-AC13-02876E7D249F}" destId="{7F2444E5-C341-44DE-B6C5-82105962718E}" srcOrd="1" destOrd="0" presId="urn:microsoft.com/office/officeart/2005/8/layout/hList1"/>
    <dgm:cxn modelId="{F8D0F2F2-AFB2-CC46-96E8-D9AC14F8A4F6}" type="presParOf" srcId="{E03608F8-04A6-43A0-868C-7EA0462AE08D}" destId="{9DB99883-51B2-4DDE-A4EF-C46609396793}" srcOrd="1" destOrd="0" presId="urn:microsoft.com/office/officeart/2005/8/layout/hList1"/>
    <dgm:cxn modelId="{96DFF495-B2DE-9A48-9921-BDE6121F32DB}" type="presParOf" srcId="{E03608F8-04A6-43A0-868C-7EA0462AE08D}" destId="{D13F7333-3181-414D-9138-E6E217F0771D}" srcOrd="2" destOrd="0" presId="urn:microsoft.com/office/officeart/2005/8/layout/hList1"/>
    <dgm:cxn modelId="{758D412B-E366-0946-A672-B3430D0FCF03}" type="presParOf" srcId="{D13F7333-3181-414D-9138-E6E217F0771D}" destId="{FE50DCDE-D403-4F3B-863B-8EB07461C2E7}" srcOrd="0" destOrd="0" presId="urn:microsoft.com/office/officeart/2005/8/layout/hList1"/>
    <dgm:cxn modelId="{63127692-F1CA-2C4D-AF17-75A61D7CADD0}" type="presParOf" srcId="{D13F7333-3181-414D-9138-E6E217F0771D}" destId="{0CE73BED-78AA-4FB3-9899-CF68ADD68188}" srcOrd="1" destOrd="0" presId="urn:microsoft.com/office/officeart/2005/8/layout/hList1"/>
    <dgm:cxn modelId="{AD68542C-1F10-4C4A-9DC5-2DFDA46EA80B}" type="presParOf" srcId="{E03608F8-04A6-43A0-868C-7EA0462AE08D}" destId="{AEA007D5-01BE-4E8E-BF9A-A1B5460BCADA}" srcOrd="3" destOrd="0" presId="urn:microsoft.com/office/officeart/2005/8/layout/hList1"/>
    <dgm:cxn modelId="{5DC91795-D335-5D4D-A22A-F9EEB282D690}" type="presParOf" srcId="{E03608F8-04A6-43A0-868C-7EA0462AE08D}" destId="{E187CE8D-769C-4899-80F0-F8DFA94838CB}" srcOrd="4" destOrd="0" presId="urn:microsoft.com/office/officeart/2005/8/layout/hList1"/>
    <dgm:cxn modelId="{599142FA-82CF-A74F-A8CE-A8B6C16AFBC9}" type="presParOf" srcId="{E187CE8D-769C-4899-80F0-F8DFA94838CB}" destId="{19602C98-8AFA-4996-968F-27BACCCE7F2C}" srcOrd="0" destOrd="0" presId="urn:microsoft.com/office/officeart/2005/8/layout/hList1"/>
    <dgm:cxn modelId="{489FE502-CCF2-6E4D-BE04-04785EA2FE02}" type="presParOf" srcId="{E187CE8D-769C-4899-80F0-F8DFA94838CB}" destId="{CD9DDFA5-65F4-48D3-AB34-988EEC7E796F}" srcOrd="1" destOrd="0" presId="urn:microsoft.com/office/officeart/2005/8/layout/hList1"/>
    <dgm:cxn modelId="{6F6BD800-DF30-9C43-B3A2-4E41ABE13FD0}" type="presParOf" srcId="{E03608F8-04A6-43A0-868C-7EA0462AE08D}" destId="{614F2F07-C359-4E73-AAFA-838736367EE9}" srcOrd="5" destOrd="0" presId="urn:microsoft.com/office/officeart/2005/8/layout/hList1"/>
    <dgm:cxn modelId="{B9DD16E8-5C7A-EA49-B1B5-5EBBFACB8091}" type="presParOf" srcId="{E03608F8-04A6-43A0-868C-7EA0462AE08D}" destId="{187BAA65-65D8-4011-B0E5-C4D9AEDDDED8}" srcOrd="6" destOrd="0" presId="urn:microsoft.com/office/officeart/2005/8/layout/hList1"/>
    <dgm:cxn modelId="{4C00B3FE-E541-544B-87FC-525022B83332}" type="presParOf" srcId="{187BAA65-65D8-4011-B0E5-C4D9AEDDDED8}" destId="{3D98022B-73F8-4B75-9AB7-BBFFB0C0A994}" srcOrd="0" destOrd="0" presId="urn:microsoft.com/office/officeart/2005/8/layout/hList1"/>
    <dgm:cxn modelId="{854891A5-C52D-224A-9F34-1B30E39FD6DA}" type="presParOf" srcId="{187BAA65-65D8-4011-B0E5-C4D9AEDDDED8}" destId="{EBCB6C49-FA13-4FBE-B271-128024B52EDE}"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169672-9B54-4EA1-8C93-58249E8210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CC0A4961-4EDA-4231-B419-165F9E5709C9}" type="pres">
      <dgm:prSet presAssocID="{68169672-9B54-4EA1-8C93-58249E8210CE}" presName="linear" presStyleCnt="0">
        <dgm:presLayoutVars>
          <dgm:animLvl val="lvl"/>
          <dgm:resizeHandles val="exact"/>
        </dgm:presLayoutVars>
      </dgm:prSet>
      <dgm:spPr/>
    </dgm:pt>
  </dgm:ptLst>
  <dgm:cxnLst>
    <dgm:cxn modelId="{26A478BB-E432-7440-8435-1A618A38A91E}" type="presOf" srcId="{68169672-9B54-4EA1-8C93-58249E8210CE}" destId="{CC0A4961-4EDA-4231-B419-165F9E5709C9}"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018FC4-9A52-4AA9-99F6-26DC8FFF6F72}" type="doc">
      <dgm:prSet loTypeId="urn:microsoft.com/office/officeart/2005/8/layout/pyramid2" loCatId="pyramid" qsTypeId="urn:microsoft.com/office/officeart/2005/8/quickstyle/simple1" qsCatId="simple" csTypeId="urn:microsoft.com/office/officeart/2005/8/colors/accent1_2" csCatId="accent1" phldr="1"/>
      <dgm:spPr/>
    </dgm:pt>
    <dgm:pt modelId="{628A9B1F-EC6A-47A5-B73F-9BFE6970A6D6}">
      <dgm:prSet phldrT="[Text]" custT="1"/>
      <dgm:spPr>
        <a:noFill/>
        <a:ln>
          <a:noFill/>
        </a:ln>
      </dgm:spPr>
      <dgm:t>
        <a:bodyPr/>
        <a:lstStyle/>
        <a:p>
          <a:r>
            <a:rPr lang="de-CH" sz="3200" dirty="0">
              <a:solidFill>
                <a:schemeClr val="bg1"/>
              </a:solidFill>
            </a:rPr>
            <a:t>Anlagestiftungen</a:t>
          </a:r>
          <a:endParaRPr lang="de-CH" sz="1400" dirty="0">
            <a:solidFill>
              <a:schemeClr val="bg1"/>
            </a:solidFill>
          </a:endParaRPr>
        </a:p>
        <a:p>
          <a:r>
            <a:rPr lang="de-CH" sz="2400" dirty="0">
              <a:solidFill>
                <a:schemeClr val="bg1"/>
              </a:solidFill>
            </a:rPr>
            <a:t>CHF 160 Milliarden </a:t>
          </a:r>
          <a:r>
            <a:rPr lang="de-CH" sz="1600" dirty="0">
              <a:solidFill>
                <a:schemeClr val="bg1"/>
              </a:solidFill>
            </a:rPr>
            <a:t>(KGAST)</a:t>
          </a:r>
          <a:br>
            <a:rPr lang="de-CH" sz="2400" dirty="0">
              <a:solidFill>
                <a:schemeClr val="bg1"/>
              </a:solidFill>
            </a:rPr>
          </a:br>
          <a:r>
            <a:rPr lang="de-CH" sz="2400" dirty="0">
              <a:solidFill>
                <a:schemeClr val="bg1"/>
              </a:solidFill>
            </a:rPr>
            <a:t>CHF 190 Milliarden </a:t>
          </a:r>
          <a:r>
            <a:rPr lang="de-CH" sz="1600" dirty="0">
              <a:solidFill>
                <a:schemeClr val="bg1"/>
              </a:solidFill>
            </a:rPr>
            <a:t>(total)</a:t>
          </a:r>
          <a:r>
            <a:rPr lang="de-CH" sz="2400" dirty="0">
              <a:solidFill>
                <a:schemeClr val="bg1"/>
              </a:solidFill>
            </a:rPr>
            <a:t> </a:t>
          </a:r>
        </a:p>
      </dgm:t>
    </dgm:pt>
    <dgm:pt modelId="{7A8196C5-D3F3-4C66-A79F-00DAF0C04CF6}" type="parTrans" cxnId="{833719C6-4EEF-42A1-94DD-BE1F49764DB1}">
      <dgm:prSet/>
      <dgm:spPr/>
      <dgm:t>
        <a:bodyPr/>
        <a:lstStyle/>
        <a:p>
          <a:endParaRPr lang="de-CH"/>
        </a:p>
      </dgm:t>
    </dgm:pt>
    <dgm:pt modelId="{DDF7D422-73F6-4289-BA75-C3E3AD86E3A8}" type="sibTrans" cxnId="{833719C6-4EEF-42A1-94DD-BE1F49764DB1}">
      <dgm:prSet/>
      <dgm:spPr/>
      <dgm:t>
        <a:bodyPr/>
        <a:lstStyle/>
        <a:p>
          <a:endParaRPr lang="de-CH"/>
        </a:p>
      </dgm:t>
    </dgm:pt>
    <dgm:pt modelId="{A7D76E96-0C64-4A4F-8318-D6B735D1EB9F}" type="pres">
      <dgm:prSet presAssocID="{2C018FC4-9A52-4AA9-99F6-26DC8FFF6F72}" presName="compositeShape" presStyleCnt="0">
        <dgm:presLayoutVars>
          <dgm:dir/>
          <dgm:resizeHandles/>
        </dgm:presLayoutVars>
      </dgm:prSet>
      <dgm:spPr/>
    </dgm:pt>
    <dgm:pt modelId="{4F7BDD57-7EA2-4B1A-958D-D815BEA15D8F}" type="pres">
      <dgm:prSet presAssocID="{2C018FC4-9A52-4AA9-99F6-26DC8FFF6F72}" presName="pyramid" presStyleLbl="node1" presStyleIdx="0" presStyleCnt="1" custScaleX="211359" custLinFactNeighborX="-4660"/>
      <dgm:spPr>
        <a:solidFill>
          <a:srgbClr val="B4A997"/>
        </a:solidFill>
      </dgm:spPr>
    </dgm:pt>
    <dgm:pt modelId="{6B0607D4-C696-4B7E-A175-037511183D06}" type="pres">
      <dgm:prSet presAssocID="{2C018FC4-9A52-4AA9-99F6-26DC8FFF6F72}" presName="theList" presStyleCnt="0"/>
      <dgm:spPr/>
    </dgm:pt>
    <dgm:pt modelId="{A283A8B7-A5F8-4B0F-8DE5-6AD32D246FDB}" type="pres">
      <dgm:prSet presAssocID="{628A9B1F-EC6A-47A5-B73F-9BFE6970A6D6}" presName="aNode" presStyleLbl="fgAcc1" presStyleIdx="0" presStyleCnt="1" custScaleX="252038" custLinFactY="14080" custLinFactNeighborX="-55724" custLinFactNeighborY="100000">
        <dgm:presLayoutVars>
          <dgm:bulletEnabled val="1"/>
        </dgm:presLayoutVars>
      </dgm:prSet>
      <dgm:spPr/>
    </dgm:pt>
    <dgm:pt modelId="{D844A616-E456-47EA-8060-207D48B043C5}" type="pres">
      <dgm:prSet presAssocID="{628A9B1F-EC6A-47A5-B73F-9BFE6970A6D6}" presName="aSpace" presStyleCnt="0"/>
      <dgm:spPr/>
    </dgm:pt>
  </dgm:ptLst>
  <dgm:cxnLst>
    <dgm:cxn modelId="{3C57C929-36C6-BC42-A905-F987142CC7A3}" type="presOf" srcId="{628A9B1F-EC6A-47A5-B73F-9BFE6970A6D6}" destId="{A283A8B7-A5F8-4B0F-8DE5-6AD32D246FDB}" srcOrd="0" destOrd="0" presId="urn:microsoft.com/office/officeart/2005/8/layout/pyramid2"/>
    <dgm:cxn modelId="{CEF61E3A-F07C-B142-A244-1FF0BC0E7542}" type="presOf" srcId="{2C018FC4-9A52-4AA9-99F6-26DC8FFF6F72}" destId="{A7D76E96-0C64-4A4F-8318-D6B735D1EB9F}" srcOrd="0" destOrd="0" presId="urn:microsoft.com/office/officeart/2005/8/layout/pyramid2"/>
    <dgm:cxn modelId="{833719C6-4EEF-42A1-94DD-BE1F49764DB1}" srcId="{2C018FC4-9A52-4AA9-99F6-26DC8FFF6F72}" destId="{628A9B1F-EC6A-47A5-B73F-9BFE6970A6D6}" srcOrd="0" destOrd="0" parTransId="{7A8196C5-D3F3-4C66-A79F-00DAF0C04CF6}" sibTransId="{DDF7D422-73F6-4289-BA75-C3E3AD86E3A8}"/>
    <dgm:cxn modelId="{3A9D6D7B-DDD0-AA42-B730-A89990F59D7F}" type="presParOf" srcId="{A7D76E96-0C64-4A4F-8318-D6B735D1EB9F}" destId="{4F7BDD57-7EA2-4B1A-958D-D815BEA15D8F}" srcOrd="0" destOrd="0" presId="urn:microsoft.com/office/officeart/2005/8/layout/pyramid2"/>
    <dgm:cxn modelId="{F839B5C0-4669-4346-9900-972B958F616C}" type="presParOf" srcId="{A7D76E96-0C64-4A4F-8318-D6B735D1EB9F}" destId="{6B0607D4-C696-4B7E-A175-037511183D06}" srcOrd="1" destOrd="0" presId="urn:microsoft.com/office/officeart/2005/8/layout/pyramid2"/>
    <dgm:cxn modelId="{07458693-DDB8-144F-BBB5-006AB48A4ADB}" type="presParOf" srcId="{6B0607D4-C696-4B7E-A175-037511183D06}" destId="{A283A8B7-A5F8-4B0F-8DE5-6AD32D246FDB}" srcOrd="0" destOrd="0" presId="urn:microsoft.com/office/officeart/2005/8/layout/pyramid2"/>
    <dgm:cxn modelId="{64E8EFEA-65B3-F547-B2EF-01A939DC9690}" type="presParOf" srcId="{6B0607D4-C696-4B7E-A175-037511183D06}" destId="{D844A616-E456-47EA-8060-207D48B043C5}"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169672-9B54-4EA1-8C93-58249E8210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CC0A4961-4EDA-4231-B419-165F9E5709C9}" type="pres">
      <dgm:prSet presAssocID="{68169672-9B54-4EA1-8C93-58249E8210CE}" presName="linear" presStyleCnt="0">
        <dgm:presLayoutVars>
          <dgm:animLvl val="lvl"/>
          <dgm:resizeHandles val="exact"/>
        </dgm:presLayoutVars>
      </dgm:prSet>
      <dgm:spPr/>
    </dgm:pt>
  </dgm:ptLst>
  <dgm:cxnLst>
    <dgm:cxn modelId="{D7F888B7-3485-6246-8D13-4931992EF4BE}" type="presOf" srcId="{68169672-9B54-4EA1-8C93-58249E8210CE}" destId="{CC0A4961-4EDA-4231-B419-165F9E5709C9}"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018FC4-9A52-4AA9-99F6-26DC8FFF6F72}" type="doc">
      <dgm:prSet loTypeId="urn:microsoft.com/office/officeart/2005/8/layout/pyramid2" loCatId="pyramid" qsTypeId="urn:microsoft.com/office/officeart/2005/8/quickstyle/simple1" qsCatId="simple" csTypeId="urn:microsoft.com/office/officeart/2005/8/colors/accent1_2" csCatId="accent1" phldr="1"/>
      <dgm:spPr/>
    </dgm:pt>
    <dgm:pt modelId="{628A9B1F-EC6A-47A5-B73F-9BFE6970A6D6}">
      <dgm:prSet phldrT="[Text]" custT="1"/>
      <dgm:spPr>
        <a:noFill/>
        <a:ln>
          <a:noFill/>
        </a:ln>
      </dgm:spPr>
      <dgm:t>
        <a:bodyPr/>
        <a:lstStyle/>
        <a:p>
          <a:r>
            <a:rPr lang="de-CH" sz="3200" dirty="0">
              <a:solidFill>
                <a:schemeClr val="bg1"/>
              </a:solidFill>
            </a:rPr>
            <a:t>Anlagestiftungen</a:t>
          </a:r>
          <a:endParaRPr lang="de-CH" sz="1400" dirty="0">
            <a:solidFill>
              <a:schemeClr val="bg1"/>
            </a:solidFill>
          </a:endParaRPr>
        </a:p>
        <a:p>
          <a:endParaRPr lang="de-CH" sz="1400" dirty="0">
            <a:solidFill>
              <a:schemeClr val="bg1"/>
            </a:solidFill>
          </a:endParaRPr>
        </a:p>
        <a:p>
          <a:r>
            <a:rPr lang="de-CH" sz="2400" dirty="0">
              <a:solidFill>
                <a:schemeClr val="bg1"/>
              </a:solidFill>
            </a:rPr>
            <a:t> </a:t>
          </a:r>
        </a:p>
      </dgm:t>
    </dgm:pt>
    <dgm:pt modelId="{7A8196C5-D3F3-4C66-A79F-00DAF0C04CF6}" type="parTrans" cxnId="{833719C6-4EEF-42A1-94DD-BE1F49764DB1}">
      <dgm:prSet/>
      <dgm:spPr/>
      <dgm:t>
        <a:bodyPr/>
        <a:lstStyle/>
        <a:p>
          <a:endParaRPr lang="de-CH"/>
        </a:p>
      </dgm:t>
    </dgm:pt>
    <dgm:pt modelId="{DDF7D422-73F6-4289-BA75-C3E3AD86E3A8}" type="sibTrans" cxnId="{833719C6-4EEF-42A1-94DD-BE1F49764DB1}">
      <dgm:prSet/>
      <dgm:spPr/>
      <dgm:t>
        <a:bodyPr/>
        <a:lstStyle/>
        <a:p>
          <a:endParaRPr lang="de-CH"/>
        </a:p>
      </dgm:t>
    </dgm:pt>
    <dgm:pt modelId="{A7D76E96-0C64-4A4F-8318-D6B735D1EB9F}" type="pres">
      <dgm:prSet presAssocID="{2C018FC4-9A52-4AA9-99F6-26DC8FFF6F72}" presName="compositeShape" presStyleCnt="0">
        <dgm:presLayoutVars>
          <dgm:dir/>
          <dgm:resizeHandles/>
        </dgm:presLayoutVars>
      </dgm:prSet>
      <dgm:spPr/>
    </dgm:pt>
    <dgm:pt modelId="{4F7BDD57-7EA2-4B1A-958D-D815BEA15D8F}" type="pres">
      <dgm:prSet presAssocID="{2C018FC4-9A52-4AA9-99F6-26DC8FFF6F72}" presName="pyramid" presStyleLbl="node1" presStyleIdx="0" presStyleCnt="1" custScaleX="211359" custLinFactNeighborX="-4660"/>
      <dgm:spPr>
        <a:solidFill>
          <a:srgbClr val="B4A997"/>
        </a:solidFill>
      </dgm:spPr>
    </dgm:pt>
    <dgm:pt modelId="{6B0607D4-C696-4B7E-A175-037511183D06}" type="pres">
      <dgm:prSet presAssocID="{2C018FC4-9A52-4AA9-99F6-26DC8FFF6F72}" presName="theList" presStyleCnt="0"/>
      <dgm:spPr/>
    </dgm:pt>
    <dgm:pt modelId="{A283A8B7-A5F8-4B0F-8DE5-6AD32D246FDB}" type="pres">
      <dgm:prSet presAssocID="{628A9B1F-EC6A-47A5-B73F-9BFE6970A6D6}" presName="aNode" presStyleLbl="fgAcc1" presStyleIdx="0" presStyleCnt="1" custScaleX="252038" custLinFactY="14080" custLinFactNeighborX="-55724" custLinFactNeighborY="100000">
        <dgm:presLayoutVars>
          <dgm:bulletEnabled val="1"/>
        </dgm:presLayoutVars>
      </dgm:prSet>
      <dgm:spPr/>
    </dgm:pt>
    <dgm:pt modelId="{D844A616-E456-47EA-8060-207D48B043C5}" type="pres">
      <dgm:prSet presAssocID="{628A9B1F-EC6A-47A5-B73F-9BFE6970A6D6}" presName="aSpace" presStyleCnt="0"/>
      <dgm:spPr/>
    </dgm:pt>
  </dgm:ptLst>
  <dgm:cxnLst>
    <dgm:cxn modelId="{8546850E-BF1A-0043-B006-6198020EF8C7}" type="presOf" srcId="{628A9B1F-EC6A-47A5-B73F-9BFE6970A6D6}" destId="{A283A8B7-A5F8-4B0F-8DE5-6AD32D246FDB}" srcOrd="0" destOrd="0" presId="urn:microsoft.com/office/officeart/2005/8/layout/pyramid2"/>
    <dgm:cxn modelId="{833719C6-4EEF-42A1-94DD-BE1F49764DB1}" srcId="{2C018FC4-9A52-4AA9-99F6-26DC8FFF6F72}" destId="{628A9B1F-EC6A-47A5-B73F-9BFE6970A6D6}" srcOrd="0" destOrd="0" parTransId="{7A8196C5-D3F3-4C66-A79F-00DAF0C04CF6}" sibTransId="{DDF7D422-73F6-4289-BA75-C3E3AD86E3A8}"/>
    <dgm:cxn modelId="{547865F3-240A-4949-9CCA-A6F92BEF0085}" type="presOf" srcId="{2C018FC4-9A52-4AA9-99F6-26DC8FFF6F72}" destId="{A7D76E96-0C64-4A4F-8318-D6B735D1EB9F}" srcOrd="0" destOrd="0" presId="urn:microsoft.com/office/officeart/2005/8/layout/pyramid2"/>
    <dgm:cxn modelId="{043592C0-0EDC-034E-9AA7-6519851B1A9C}" type="presParOf" srcId="{A7D76E96-0C64-4A4F-8318-D6B735D1EB9F}" destId="{4F7BDD57-7EA2-4B1A-958D-D815BEA15D8F}" srcOrd="0" destOrd="0" presId="urn:microsoft.com/office/officeart/2005/8/layout/pyramid2"/>
    <dgm:cxn modelId="{1394FECF-36E1-D240-B1C7-E7EDDC7A4CC9}" type="presParOf" srcId="{A7D76E96-0C64-4A4F-8318-D6B735D1EB9F}" destId="{6B0607D4-C696-4B7E-A175-037511183D06}" srcOrd="1" destOrd="0" presId="urn:microsoft.com/office/officeart/2005/8/layout/pyramid2"/>
    <dgm:cxn modelId="{10BEE373-9E9C-9141-93F2-BE5035719BC8}" type="presParOf" srcId="{6B0607D4-C696-4B7E-A175-037511183D06}" destId="{A283A8B7-A5F8-4B0F-8DE5-6AD32D246FDB}" srcOrd="0" destOrd="0" presId="urn:microsoft.com/office/officeart/2005/8/layout/pyramid2"/>
    <dgm:cxn modelId="{A801E055-A01E-DC4C-8F9B-F47B805EB1C3}" type="presParOf" srcId="{6B0607D4-C696-4B7E-A175-037511183D06}" destId="{D844A616-E456-47EA-8060-207D48B043C5}"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DD57-7EA2-4B1A-958D-D815BEA15D8F}">
      <dsp:nvSpPr>
        <dsp:cNvPr id="0" name=""/>
        <dsp:cNvSpPr/>
      </dsp:nvSpPr>
      <dsp:spPr>
        <a:xfrm>
          <a:off x="906896" y="0"/>
          <a:ext cx="6160248" cy="2914589"/>
        </a:xfrm>
        <a:prstGeom prst="triangle">
          <a:avLst/>
        </a:prstGeom>
        <a:solidFill>
          <a:srgbClr val="B4A9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D2668-1455-4D15-AC35-1ACFEDAB0365}">
      <dsp:nvSpPr>
        <dsp:cNvPr id="0" name=""/>
        <dsp:cNvSpPr/>
      </dsp:nvSpPr>
      <dsp:spPr>
        <a:xfrm>
          <a:off x="3012409" y="369962"/>
          <a:ext cx="1894483" cy="29601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solidFill>
                <a:schemeClr val="bg1"/>
              </a:solidFill>
            </a:rPr>
            <a:t>1 Qualität</a:t>
          </a:r>
        </a:p>
      </dsp:txBody>
      <dsp:txXfrm>
        <a:off x="3026859" y="384412"/>
        <a:ext cx="1865583" cy="267113"/>
      </dsp:txXfrm>
    </dsp:sp>
    <dsp:sp modelId="{E0CEE4F2-48DB-4F04-8C77-8EA24757FAF6}">
      <dsp:nvSpPr>
        <dsp:cNvPr id="0" name=""/>
        <dsp:cNvSpPr/>
      </dsp:nvSpPr>
      <dsp:spPr>
        <a:xfrm>
          <a:off x="3008677" y="739925"/>
          <a:ext cx="1894483" cy="29601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solidFill>
                <a:schemeClr val="bg1"/>
              </a:solidFill>
            </a:rPr>
            <a:t>2 Transparenz</a:t>
          </a:r>
        </a:p>
      </dsp:txBody>
      <dsp:txXfrm>
        <a:off x="3023127" y="754375"/>
        <a:ext cx="1865583" cy="267113"/>
      </dsp:txXfrm>
    </dsp:sp>
    <dsp:sp modelId="{2D267157-D6F8-405F-AB15-2534724E0A6B}">
      <dsp:nvSpPr>
        <dsp:cNvPr id="0" name=""/>
        <dsp:cNvSpPr/>
      </dsp:nvSpPr>
      <dsp:spPr>
        <a:xfrm>
          <a:off x="3008677" y="1109846"/>
          <a:ext cx="1894483" cy="29601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solidFill>
                <a:schemeClr val="bg1"/>
              </a:solidFill>
            </a:rPr>
            <a:t>3 Sicherheit</a:t>
          </a:r>
        </a:p>
      </dsp:txBody>
      <dsp:txXfrm>
        <a:off x="3023127" y="1124296"/>
        <a:ext cx="1865583" cy="267113"/>
      </dsp:txXfrm>
    </dsp:sp>
    <dsp:sp modelId="{76035D92-18F9-4E3D-A772-73C7750DCFB4}">
      <dsp:nvSpPr>
        <dsp:cNvPr id="0" name=""/>
        <dsp:cNvSpPr/>
      </dsp:nvSpPr>
      <dsp:spPr>
        <a:xfrm>
          <a:off x="1954558" y="1479809"/>
          <a:ext cx="4022537" cy="29601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solidFill>
                <a:schemeClr val="bg1"/>
              </a:solidFill>
            </a:rPr>
            <a:t>4 Mitwirkung</a:t>
          </a:r>
          <a:r>
            <a:rPr lang="de-CH" sz="1600" kern="1200" baseline="0" dirty="0">
              <a:solidFill>
                <a:schemeClr val="bg1"/>
              </a:solidFill>
            </a:rPr>
            <a:t> (AV, SR und Komitees)</a:t>
          </a:r>
          <a:endParaRPr lang="de-CH" sz="1600" kern="1200" dirty="0">
            <a:solidFill>
              <a:schemeClr val="bg1"/>
            </a:solidFill>
          </a:endParaRPr>
        </a:p>
      </dsp:txBody>
      <dsp:txXfrm>
        <a:off x="1969008" y="1494259"/>
        <a:ext cx="3993637" cy="267113"/>
      </dsp:txXfrm>
    </dsp:sp>
    <dsp:sp modelId="{31CD98B9-EB11-494D-BED6-B702E5854D85}">
      <dsp:nvSpPr>
        <dsp:cNvPr id="0" name=""/>
        <dsp:cNvSpPr/>
      </dsp:nvSpPr>
      <dsp:spPr>
        <a:xfrm>
          <a:off x="1522521" y="1849772"/>
          <a:ext cx="4799768" cy="29601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solidFill>
                <a:schemeClr val="bg1"/>
              </a:solidFill>
            </a:rPr>
            <a:t>5 Kosteneffizienz und Kostenoptimierung</a:t>
          </a:r>
        </a:p>
      </dsp:txBody>
      <dsp:txXfrm>
        <a:off x="1536971" y="1864222"/>
        <a:ext cx="4770868" cy="267113"/>
      </dsp:txXfrm>
    </dsp:sp>
    <dsp:sp modelId="{A283A8B7-A5F8-4B0F-8DE5-6AD32D246FDB}">
      <dsp:nvSpPr>
        <dsp:cNvPr id="0" name=""/>
        <dsp:cNvSpPr/>
      </dsp:nvSpPr>
      <dsp:spPr>
        <a:xfrm>
          <a:off x="1572242" y="2204683"/>
          <a:ext cx="4774818" cy="29601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solidFill>
                <a:schemeClr val="bg1"/>
              </a:solidFill>
            </a:rPr>
            <a:t>6 Steueroptimierung (nicht bei Stempelabgabe / MWST)</a:t>
          </a:r>
        </a:p>
      </dsp:txBody>
      <dsp:txXfrm>
        <a:off x="1586692" y="2219133"/>
        <a:ext cx="4745918" cy="267113"/>
      </dsp:txXfrm>
    </dsp:sp>
    <dsp:sp modelId="{FA5F6E08-7376-4A4E-8A5E-F0FD573EE6D9}">
      <dsp:nvSpPr>
        <dsp:cNvPr id="0" name=""/>
        <dsp:cNvSpPr/>
      </dsp:nvSpPr>
      <dsp:spPr>
        <a:xfrm>
          <a:off x="1090465" y="2589695"/>
          <a:ext cx="5767849" cy="29601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solidFill>
                <a:schemeClr val="bg1"/>
              </a:solidFill>
            </a:rPr>
            <a:t>7 Homogener Anlegerkreis von Pensionskassen</a:t>
          </a:r>
          <a:r>
            <a:rPr lang="de-CH" sz="1600" kern="1200" baseline="0" dirty="0">
              <a:solidFill>
                <a:schemeClr val="bg1"/>
              </a:solidFill>
            </a:rPr>
            <a:t> und 3a-Stiftungen</a:t>
          </a:r>
          <a:endParaRPr lang="de-CH" sz="1600" kern="1200" dirty="0">
            <a:solidFill>
              <a:schemeClr val="bg1"/>
            </a:solidFill>
          </a:endParaRPr>
        </a:p>
      </dsp:txBody>
      <dsp:txXfrm>
        <a:off x="1104915" y="2604145"/>
        <a:ext cx="5738949" cy="2671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DD57-7EA2-4B1A-958D-D815BEA15D8F}">
      <dsp:nvSpPr>
        <dsp:cNvPr id="0" name=""/>
        <dsp:cNvSpPr/>
      </dsp:nvSpPr>
      <dsp:spPr>
        <a:xfrm>
          <a:off x="946440" y="0"/>
          <a:ext cx="6160248" cy="2914589"/>
        </a:xfrm>
        <a:prstGeom prst="triangle">
          <a:avLst/>
        </a:prstGeom>
        <a:solidFill>
          <a:srgbClr val="8EB6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3A8B7-A5F8-4B0F-8DE5-6AD32D246FDB}">
      <dsp:nvSpPr>
        <dsp:cNvPr id="0" name=""/>
        <dsp:cNvSpPr/>
      </dsp:nvSpPr>
      <dsp:spPr>
        <a:xfrm>
          <a:off x="1666535" y="842498"/>
          <a:ext cx="4774818" cy="207209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CH" sz="3200" kern="1200" dirty="0">
              <a:solidFill>
                <a:schemeClr val="bg1"/>
              </a:solidFill>
            </a:rPr>
            <a:t>Fonds</a:t>
          </a:r>
        </a:p>
        <a:p>
          <a:pPr marL="0" lvl="0" indent="0" algn="ctr" defTabSz="1422400">
            <a:lnSpc>
              <a:spcPct val="90000"/>
            </a:lnSpc>
            <a:spcBef>
              <a:spcPct val="0"/>
            </a:spcBef>
            <a:spcAft>
              <a:spcPct val="35000"/>
            </a:spcAft>
            <a:buNone/>
          </a:pPr>
          <a:r>
            <a:rPr lang="de-CH" sz="2400" kern="1200" dirty="0">
              <a:solidFill>
                <a:schemeClr val="bg1"/>
              </a:solidFill>
            </a:rPr>
            <a:t>(CHF</a:t>
          </a:r>
          <a:r>
            <a:rPr lang="de-CH" sz="2400" kern="1200" baseline="0" dirty="0">
              <a:solidFill>
                <a:schemeClr val="bg1"/>
              </a:solidFill>
            </a:rPr>
            <a:t> 1 368</a:t>
          </a:r>
          <a:r>
            <a:rPr lang="de-CH" sz="2400" kern="1200" dirty="0">
              <a:solidFill>
                <a:schemeClr val="bg1"/>
              </a:solidFill>
            </a:rPr>
            <a:t> Milliarden, </a:t>
          </a:r>
        </a:p>
        <a:p>
          <a:pPr marL="0" lvl="0" indent="0" algn="ctr" defTabSz="1422400">
            <a:lnSpc>
              <a:spcPct val="90000"/>
            </a:lnSpc>
            <a:spcBef>
              <a:spcPct val="0"/>
            </a:spcBef>
            <a:spcAft>
              <a:spcPct val="35000"/>
            </a:spcAft>
            <a:buNone/>
          </a:pPr>
          <a:r>
            <a:rPr lang="de-CH" sz="2400" kern="1200" dirty="0">
              <a:solidFill>
                <a:schemeClr val="bg1"/>
              </a:solidFill>
            </a:rPr>
            <a:t>662 CH-Fonds, 706 ausl. Fonds)</a:t>
          </a:r>
        </a:p>
      </dsp:txBody>
      <dsp:txXfrm>
        <a:off x="1767686" y="943649"/>
        <a:ext cx="4572516" cy="18697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DD57-7EA2-4B1A-958D-D815BEA15D8F}">
      <dsp:nvSpPr>
        <dsp:cNvPr id="0" name=""/>
        <dsp:cNvSpPr/>
      </dsp:nvSpPr>
      <dsp:spPr>
        <a:xfrm>
          <a:off x="946440" y="0"/>
          <a:ext cx="6160248" cy="2914589"/>
        </a:xfrm>
        <a:prstGeom prst="triangle">
          <a:avLst/>
        </a:prstGeom>
        <a:solidFill>
          <a:srgbClr val="8EB6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3A8B7-A5F8-4B0F-8DE5-6AD32D246FDB}">
      <dsp:nvSpPr>
        <dsp:cNvPr id="0" name=""/>
        <dsp:cNvSpPr/>
      </dsp:nvSpPr>
      <dsp:spPr>
        <a:xfrm>
          <a:off x="1666535" y="842498"/>
          <a:ext cx="4774818" cy="207209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CH" sz="3200" kern="1200" dirty="0">
              <a:solidFill>
                <a:schemeClr val="bg1"/>
              </a:solidFill>
            </a:rPr>
            <a:t>Institutionelle</a:t>
          </a:r>
          <a:r>
            <a:rPr lang="de-CH" sz="3200" kern="1200" baseline="0" dirty="0">
              <a:solidFill>
                <a:schemeClr val="bg1"/>
              </a:solidFill>
            </a:rPr>
            <a:t> </a:t>
          </a:r>
        </a:p>
        <a:p>
          <a:pPr marL="0" lvl="0" indent="0" algn="ctr" defTabSz="1422400">
            <a:lnSpc>
              <a:spcPct val="90000"/>
            </a:lnSpc>
            <a:spcBef>
              <a:spcPct val="0"/>
            </a:spcBef>
            <a:spcAft>
              <a:spcPct val="35000"/>
            </a:spcAft>
            <a:buNone/>
          </a:pPr>
          <a:r>
            <a:rPr lang="de-CH" sz="3200" kern="1200" dirty="0">
              <a:solidFill>
                <a:schemeClr val="bg1"/>
              </a:solidFill>
            </a:rPr>
            <a:t>Fonds</a:t>
          </a:r>
        </a:p>
        <a:p>
          <a:pPr marL="0" lvl="0" indent="0" algn="ctr" defTabSz="1422400">
            <a:lnSpc>
              <a:spcPct val="90000"/>
            </a:lnSpc>
            <a:spcBef>
              <a:spcPct val="0"/>
            </a:spcBef>
            <a:spcAft>
              <a:spcPct val="35000"/>
            </a:spcAft>
            <a:buNone/>
          </a:pPr>
          <a:r>
            <a:rPr lang="de-CH" sz="2400" kern="1200" dirty="0">
              <a:solidFill>
                <a:schemeClr val="bg1"/>
              </a:solidFill>
            </a:rPr>
            <a:t>(CHF</a:t>
          </a:r>
          <a:r>
            <a:rPr lang="de-CH" sz="2400" kern="1200" baseline="0" dirty="0">
              <a:solidFill>
                <a:schemeClr val="bg1"/>
              </a:solidFill>
            </a:rPr>
            <a:t> 447</a:t>
          </a:r>
          <a:r>
            <a:rPr lang="de-CH" sz="2400" kern="1200" dirty="0">
              <a:solidFill>
                <a:schemeClr val="bg1"/>
              </a:solidFill>
            </a:rPr>
            <a:t> Milliarden)</a:t>
          </a:r>
        </a:p>
      </dsp:txBody>
      <dsp:txXfrm>
        <a:off x="1767686" y="943649"/>
        <a:ext cx="4572516" cy="18697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62F87-B297-4EE3-925E-7974EA7AB08D}">
      <dsp:nvSpPr>
        <dsp:cNvPr id="0" name=""/>
        <dsp:cNvSpPr/>
      </dsp:nvSpPr>
      <dsp:spPr>
        <a:xfrm>
          <a:off x="2257"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CH" sz="1600" kern="1200" dirty="0"/>
            <a:t>Immobilien</a:t>
          </a:r>
        </a:p>
      </dsp:txBody>
      <dsp:txXfrm>
        <a:off x="2257" y="44015"/>
        <a:ext cx="1357168" cy="374400"/>
      </dsp:txXfrm>
    </dsp:sp>
    <dsp:sp modelId="{7F2444E5-C341-44DE-B6C5-82105962718E}">
      <dsp:nvSpPr>
        <dsp:cNvPr id="0" name=""/>
        <dsp:cNvSpPr/>
      </dsp:nvSpPr>
      <dsp:spPr>
        <a:xfrm>
          <a:off x="2257" y="418415"/>
          <a:ext cx="1357168" cy="1427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0" algn="l" defTabSz="622300">
            <a:lnSpc>
              <a:spcPct val="90000"/>
            </a:lnSpc>
            <a:spcBef>
              <a:spcPct val="0"/>
            </a:spcBef>
            <a:spcAft>
              <a:spcPct val="15000"/>
            </a:spcAft>
            <a:buNone/>
          </a:pPr>
          <a:endParaRPr lang="de-CH" sz="1300" kern="1200"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sz="1300" kern="1200" dirty="0"/>
        </a:p>
      </dsp:txBody>
      <dsp:txXfrm>
        <a:off x="2257" y="418415"/>
        <a:ext cx="1357168" cy="1427400"/>
      </dsp:txXfrm>
    </dsp:sp>
    <dsp:sp modelId="{FE50DCDE-D403-4F3B-863B-8EB07461C2E7}">
      <dsp:nvSpPr>
        <dsp:cNvPr id="0" name=""/>
        <dsp:cNvSpPr/>
      </dsp:nvSpPr>
      <dsp:spPr>
        <a:xfrm>
          <a:off x="1549429"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CH" sz="1600" kern="1200" dirty="0"/>
            <a:t>Traditionelle</a:t>
          </a:r>
        </a:p>
      </dsp:txBody>
      <dsp:txXfrm>
        <a:off x="1549429" y="44015"/>
        <a:ext cx="1357168" cy="374400"/>
      </dsp:txXfrm>
    </dsp:sp>
    <dsp:sp modelId="{0CE73BED-78AA-4FB3-9899-CF68ADD68188}">
      <dsp:nvSpPr>
        <dsp:cNvPr id="0" name=""/>
        <dsp:cNvSpPr/>
      </dsp:nvSpPr>
      <dsp:spPr>
        <a:xfrm>
          <a:off x="1549429" y="418415"/>
          <a:ext cx="1357168" cy="1427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602C98-8AFA-4996-968F-27BACCCE7F2C}">
      <dsp:nvSpPr>
        <dsp:cNvPr id="0" name=""/>
        <dsp:cNvSpPr/>
      </dsp:nvSpPr>
      <dsp:spPr>
        <a:xfrm>
          <a:off x="3096601"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CH" sz="1600" kern="1200" dirty="0"/>
            <a:t>Nicht-traditionelle</a:t>
          </a:r>
        </a:p>
      </dsp:txBody>
      <dsp:txXfrm>
        <a:off x="3096601" y="44015"/>
        <a:ext cx="1357168" cy="374400"/>
      </dsp:txXfrm>
    </dsp:sp>
    <dsp:sp modelId="{CD9DDFA5-65F4-48D3-AB34-988EEC7E796F}">
      <dsp:nvSpPr>
        <dsp:cNvPr id="0" name=""/>
        <dsp:cNvSpPr/>
      </dsp:nvSpPr>
      <dsp:spPr>
        <a:xfrm>
          <a:off x="3096601" y="418415"/>
          <a:ext cx="1357168" cy="1427400"/>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8022B-73F8-4B75-9AB7-BBFFB0C0A994}">
      <dsp:nvSpPr>
        <dsp:cNvPr id="0" name=""/>
        <dsp:cNvSpPr/>
      </dsp:nvSpPr>
      <dsp:spPr>
        <a:xfrm>
          <a:off x="4643773"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CH" sz="1400" kern="1200" dirty="0"/>
            <a:t>Mischvermögen</a:t>
          </a:r>
        </a:p>
      </dsp:txBody>
      <dsp:txXfrm>
        <a:off x="4643773" y="44015"/>
        <a:ext cx="1357168" cy="374400"/>
      </dsp:txXfrm>
    </dsp:sp>
    <dsp:sp modelId="{EBCB6C49-FA13-4FBE-B271-128024B52EDE}">
      <dsp:nvSpPr>
        <dsp:cNvPr id="0" name=""/>
        <dsp:cNvSpPr/>
      </dsp:nvSpPr>
      <dsp:spPr>
        <a:xfrm>
          <a:off x="4643773" y="418415"/>
          <a:ext cx="1357168" cy="1427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0" algn="l" defTabSz="622300">
            <a:lnSpc>
              <a:spcPct val="90000"/>
            </a:lnSpc>
            <a:spcBef>
              <a:spcPct val="0"/>
            </a:spcBef>
            <a:spcAft>
              <a:spcPct val="15000"/>
            </a:spcAft>
            <a:buNone/>
          </a:pPr>
          <a:endParaRPr lang="de-CH" sz="1300" kern="1200" dirty="0"/>
        </a:p>
        <a:p>
          <a:pPr marL="114300" lvl="1" indent="0" algn="l" defTabSz="622300">
            <a:lnSpc>
              <a:spcPct val="90000"/>
            </a:lnSpc>
            <a:spcBef>
              <a:spcPct val="0"/>
            </a:spcBef>
            <a:spcAft>
              <a:spcPct val="15000"/>
            </a:spcAft>
            <a:buNone/>
          </a:pPr>
          <a:endParaRPr lang="de-CH" sz="1300" kern="1200" dirty="0"/>
        </a:p>
        <a:p>
          <a:pPr marL="114300" lvl="1" indent="0" algn="l" defTabSz="622300">
            <a:lnSpc>
              <a:spcPct val="90000"/>
            </a:lnSpc>
            <a:spcBef>
              <a:spcPct val="0"/>
            </a:spcBef>
            <a:spcAft>
              <a:spcPct val="15000"/>
            </a:spcAft>
            <a:buNone/>
          </a:pPr>
          <a:endParaRPr lang="de-CH" sz="1300" kern="1200" dirty="0"/>
        </a:p>
        <a:p>
          <a:pPr marL="114300" lvl="1" indent="0" algn="l" defTabSz="622300">
            <a:lnSpc>
              <a:spcPct val="90000"/>
            </a:lnSpc>
            <a:spcBef>
              <a:spcPct val="0"/>
            </a:spcBef>
            <a:spcAft>
              <a:spcPct val="15000"/>
            </a:spcAft>
            <a:buNone/>
          </a:pPr>
          <a:endParaRPr lang="de-CH" sz="1300" kern="1200"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sz="1300" kern="1200"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sz="1300" kern="1200" dirty="0"/>
        </a:p>
      </dsp:txBody>
      <dsp:txXfrm>
        <a:off x="4643773" y="418415"/>
        <a:ext cx="1357168" cy="1427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DD57-7EA2-4B1A-958D-D815BEA15D8F}">
      <dsp:nvSpPr>
        <dsp:cNvPr id="0" name=""/>
        <dsp:cNvSpPr/>
      </dsp:nvSpPr>
      <dsp:spPr>
        <a:xfrm>
          <a:off x="947744" y="0"/>
          <a:ext cx="6160248" cy="2914589"/>
        </a:xfrm>
        <a:prstGeom prst="triangle">
          <a:avLst/>
        </a:prstGeom>
        <a:solidFill>
          <a:srgbClr val="B4A9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D2668-1455-4D15-AC35-1ACFEDAB0365}">
      <dsp:nvSpPr>
        <dsp:cNvPr id="0" name=""/>
        <dsp:cNvSpPr/>
      </dsp:nvSpPr>
      <dsp:spPr>
        <a:xfrm>
          <a:off x="3034683" y="428625"/>
          <a:ext cx="1894483" cy="518022"/>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de-CH" sz="1600" kern="1200" dirty="0">
            <a:solidFill>
              <a:schemeClr val="bg1"/>
            </a:solidFill>
          </a:endParaRPr>
        </a:p>
      </dsp:txBody>
      <dsp:txXfrm>
        <a:off x="3059971" y="453913"/>
        <a:ext cx="1843907" cy="467446"/>
      </dsp:txXfrm>
    </dsp:sp>
    <dsp:sp modelId="{2D267157-D6F8-405F-AB15-2534724E0A6B}">
      <dsp:nvSpPr>
        <dsp:cNvPr id="0" name=""/>
        <dsp:cNvSpPr/>
      </dsp:nvSpPr>
      <dsp:spPr>
        <a:xfrm>
          <a:off x="3080681" y="1140648"/>
          <a:ext cx="1894483" cy="518022"/>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de-CH" sz="1600" kern="1200" dirty="0">
            <a:solidFill>
              <a:schemeClr val="bg1"/>
            </a:solidFill>
          </a:endParaRPr>
        </a:p>
      </dsp:txBody>
      <dsp:txXfrm>
        <a:off x="3105969" y="1165936"/>
        <a:ext cx="1843907" cy="467446"/>
      </dsp:txXfrm>
    </dsp:sp>
    <dsp:sp modelId="{31CD98B9-EB11-494D-BED6-B702E5854D85}">
      <dsp:nvSpPr>
        <dsp:cNvPr id="0" name=""/>
        <dsp:cNvSpPr/>
      </dsp:nvSpPr>
      <dsp:spPr>
        <a:xfrm>
          <a:off x="1594525" y="1852743"/>
          <a:ext cx="4799768" cy="518022"/>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de-CH" sz="1600" kern="1200" dirty="0">
            <a:solidFill>
              <a:schemeClr val="bg1"/>
            </a:solidFill>
          </a:endParaRPr>
        </a:p>
      </dsp:txBody>
      <dsp:txXfrm>
        <a:off x="1619813" y="1878031"/>
        <a:ext cx="4749192" cy="467446"/>
      </dsp:txXfrm>
    </dsp:sp>
    <dsp:sp modelId="{FA5F6E08-7376-4A4E-8A5E-F0FD573EE6D9}">
      <dsp:nvSpPr>
        <dsp:cNvPr id="0" name=""/>
        <dsp:cNvSpPr/>
      </dsp:nvSpPr>
      <dsp:spPr>
        <a:xfrm>
          <a:off x="1306479" y="2396567"/>
          <a:ext cx="5479831" cy="518022"/>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de-CH" sz="1600" kern="1200" dirty="0">
            <a:solidFill>
              <a:schemeClr val="bg1"/>
            </a:solidFill>
          </a:endParaRPr>
        </a:p>
      </dsp:txBody>
      <dsp:txXfrm>
        <a:off x="1331767" y="2421855"/>
        <a:ext cx="5429255" cy="46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62F87-B297-4EE3-925E-7974EA7AB08D}">
      <dsp:nvSpPr>
        <dsp:cNvPr id="0" name=""/>
        <dsp:cNvSpPr/>
      </dsp:nvSpPr>
      <dsp:spPr>
        <a:xfrm>
          <a:off x="2257"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CH" sz="1600" kern="1200" dirty="0"/>
            <a:t>Immobilien</a:t>
          </a:r>
        </a:p>
      </dsp:txBody>
      <dsp:txXfrm>
        <a:off x="2257" y="44015"/>
        <a:ext cx="1357168" cy="374400"/>
      </dsp:txXfrm>
    </dsp:sp>
    <dsp:sp modelId="{7F2444E5-C341-44DE-B6C5-82105962718E}">
      <dsp:nvSpPr>
        <dsp:cNvPr id="0" name=""/>
        <dsp:cNvSpPr/>
      </dsp:nvSpPr>
      <dsp:spPr>
        <a:xfrm>
          <a:off x="2257" y="418415"/>
          <a:ext cx="1357168" cy="1427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0" algn="l" defTabSz="622300">
            <a:lnSpc>
              <a:spcPct val="90000"/>
            </a:lnSpc>
            <a:spcBef>
              <a:spcPct val="0"/>
            </a:spcBef>
            <a:spcAft>
              <a:spcPct val="15000"/>
            </a:spcAft>
            <a:buNone/>
          </a:pPr>
          <a:endParaRPr lang="de-CH" sz="1300" kern="1200"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sz="1300" kern="1200" dirty="0"/>
        </a:p>
      </dsp:txBody>
      <dsp:txXfrm>
        <a:off x="2257" y="418415"/>
        <a:ext cx="1357168" cy="1427400"/>
      </dsp:txXfrm>
    </dsp:sp>
    <dsp:sp modelId="{FE50DCDE-D403-4F3B-863B-8EB07461C2E7}">
      <dsp:nvSpPr>
        <dsp:cNvPr id="0" name=""/>
        <dsp:cNvSpPr/>
      </dsp:nvSpPr>
      <dsp:spPr>
        <a:xfrm>
          <a:off x="1549429"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CH" sz="1600" kern="1200" dirty="0"/>
            <a:t>Traditionelle</a:t>
          </a:r>
        </a:p>
      </dsp:txBody>
      <dsp:txXfrm>
        <a:off x="1549429" y="44015"/>
        <a:ext cx="1357168" cy="374400"/>
      </dsp:txXfrm>
    </dsp:sp>
    <dsp:sp modelId="{0CE73BED-78AA-4FB3-9899-CF68ADD68188}">
      <dsp:nvSpPr>
        <dsp:cNvPr id="0" name=""/>
        <dsp:cNvSpPr/>
      </dsp:nvSpPr>
      <dsp:spPr>
        <a:xfrm>
          <a:off x="1549429" y="418415"/>
          <a:ext cx="1357168" cy="1427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602C98-8AFA-4996-968F-27BACCCE7F2C}">
      <dsp:nvSpPr>
        <dsp:cNvPr id="0" name=""/>
        <dsp:cNvSpPr/>
      </dsp:nvSpPr>
      <dsp:spPr>
        <a:xfrm>
          <a:off x="3096601"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CH" sz="1600" kern="1200" dirty="0"/>
            <a:t>Nicht-traditionelle</a:t>
          </a:r>
        </a:p>
      </dsp:txBody>
      <dsp:txXfrm>
        <a:off x="3096601" y="44015"/>
        <a:ext cx="1357168" cy="374400"/>
      </dsp:txXfrm>
    </dsp:sp>
    <dsp:sp modelId="{CD9DDFA5-65F4-48D3-AB34-988EEC7E796F}">
      <dsp:nvSpPr>
        <dsp:cNvPr id="0" name=""/>
        <dsp:cNvSpPr/>
      </dsp:nvSpPr>
      <dsp:spPr>
        <a:xfrm>
          <a:off x="3096601" y="418415"/>
          <a:ext cx="1357168" cy="1427400"/>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8022B-73F8-4B75-9AB7-BBFFB0C0A994}">
      <dsp:nvSpPr>
        <dsp:cNvPr id="0" name=""/>
        <dsp:cNvSpPr/>
      </dsp:nvSpPr>
      <dsp:spPr>
        <a:xfrm>
          <a:off x="4643773" y="44015"/>
          <a:ext cx="135716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CH" sz="1400" kern="1200" dirty="0"/>
            <a:t>Mischvermögen</a:t>
          </a:r>
        </a:p>
      </dsp:txBody>
      <dsp:txXfrm>
        <a:off x="4643773" y="44015"/>
        <a:ext cx="1357168" cy="374400"/>
      </dsp:txXfrm>
    </dsp:sp>
    <dsp:sp modelId="{EBCB6C49-FA13-4FBE-B271-128024B52EDE}">
      <dsp:nvSpPr>
        <dsp:cNvPr id="0" name=""/>
        <dsp:cNvSpPr/>
      </dsp:nvSpPr>
      <dsp:spPr>
        <a:xfrm>
          <a:off x="4643773" y="418415"/>
          <a:ext cx="1357168" cy="1427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0" algn="l" defTabSz="622300">
            <a:lnSpc>
              <a:spcPct val="90000"/>
            </a:lnSpc>
            <a:spcBef>
              <a:spcPct val="0"/>
            </a:spcBef>
            <a:spcAft>
              <a:spcPct val="15000"/>
            </a:spcAft>
            <a:buNone/>
          </a:pPr>
          <a:endParaRPr lang="de-CH" sz="1300" kern="1200" dirty="0"/>
        </a:p>
        <a:p>
          <a:pPr marL="114300" lvl="1" indent="0" algn="l" defTabSz="622300">
            <a:lnSpc>
              <a:spcPct val="90000"/>
            </a:lnSpc>
            <a:spcBef>
              <a:spcPct val="0"/>
            </a:spcBef>
            <a:spcAft>
              <a:spcPct val="15000"/>
            </a:spcAft>
            <a:buNone/>
          </a:pPr>
          <a:endParaRPr lang="de-CH" sz="1300" kern="1200" dirty="0"/>
        </a:p>
        <a:p>
          <a:pPr marL="114300" lvl="1" indent="0" algn="l" defTabSz="622300">
            <a:lnSpc>
              <a:spcPct val="90000"/>
            </a:lnSpc>
            <a:spcBef>
              <a:spcPct val="0"/>
            </a:spcBef>
            <a:spcAft>
              <a:spcPct val="15000"/>
            </a:spcAft>
            <a:buNone/>
          </a:pPr>
          <a:endParaRPr lang="de-CH" sz="1300" kern="1200" dirty="0"/>
        </a:p>
        <a:p>
          <a:pPr marL="114300" lvl="1" indent="0" algn="l" defTabSz="622300">
            <a:lnSpc>
              <a:spcPct val="90000"/>
            </a:lnSpc>
            <a:spcBef>
              <a:spcPct val="0"/>
            </a:spcBef>
            <a:spcAft>
              <a:spcPct val="15000"/>
            </a:spcAft>
            <a:buNone/>
          </a:pPr>
          <a:endParaRPr lang="de-CH" sz="1300" kern="1200"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sz="1300" kern="1200" dirty="0"/>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de-CH" sz="1300" kern="1200" dirty="0"/>
        </a:p>
      </dsp:txBody>
      <dsp:txXfrm>
        <a:off x="4643773" y="418415"/>
        <a:ext cx="1357168" cy="1427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DD57-7EA2-4B1A-958D-D815BEA15D8F}">
      <dsp:nvSpPr>
        <dsp:cNvPr id="0" name=""/>
        <dsp:cNvSpPr/>
      </dsp:nvSpPr>
      <dsp:spPr>
        <a:xfrm>
          <a:off x="946440" y="0"/>
          <a:ext cx="6160248" cy="2914589"/>
        </a:xfrm>
        <a:prstGeom prst="triangle">
          <a:avLst/>
        </a:prstGeom>
        <a:solidFill>
          <a:srgbClr val="B4A9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3A8B7-A5F8-4B0F-8DE5-6AD32D246FDB}">
      <dsp:nvSpPr>
        <dsp:cNvPr id="0" name=""/>
        <dsp:cNvSpPr/>
      </dsp:nvSpPr>
      <dsp:spPr>
        <a:xfrm>
          <a:off x="1666535" y="842498"/>
          <a:ext cx="4774818" cy="207209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CH" sz="3200" kern="1200" dirty="0">
              <a:solidFill>
                <a:schemeClr val="bg1"/>
              </a:solidFill>
            </a:rPr>
            <a:t>Anlagestiftungen</a:t>
          </a:r>
          <a:endParaRPr lang="de-CH" sz="1400" kern="1200" dirty="0">
            <a:solidFill>
              <a:schemeClr val="bg1"/>
            </a:solidFill>
          </a:endParaRPr>
        </a:p>
        <a:p>
          <a:pPr marL="0" lvl="0" indent="0" algn="ctr" defTabSz="1422400">
            <a:lnSpc>
              <a:spcPct val="90000"/>
            </a:lnSpc>
            <a:spcBef>
              <a:spcPct val="0"/>
            </a:spcBef>
            <a:spcAft>
              <a:spcPct val="35000"/>
            </a:spcAft>
            <a:buNone/>
          </a:pPr>
          <a:r>
            <a:rPr lang="de-CH" sz="2400" kern="1200" dirty="0">
              <a:solidFill>
                <a:schemeClr val="bg1"/>
              </a:solidFill>
            </a:rPr>
            <a:t>CHF 160 Milliarden </a:t>
          </a:r>
          <a:r>
            <a:rPr lang="de-CH" sz="1600" kern="1200" dirty="0">
              <a:solidFill>
                <a:schemeClr val="bg1"/>
              </a:solidFill>
            </a:rPr>
            <a:t>(KGAST)</a:t>
          </a:r>
          <a:br>
            <a:rPr lang="de-CH" sz="2400" kern="1200" dirty="0">
              <a:solidFill>
                <a:schemeClr val="bg1"/>
              </a:solidFill>
            </a:rPr>
          </a:br>
          <a:r>
            <a:rPr lang="de-CH" sz="2400" kern="1200" dirty="0">
              <a:solidFill>
                <a:schemeClr val="bg1"/>
              </a:solidFill>
            </a:rPr>
            <a:t>CHF 190 Milliarden </a:t>
          </a:r>
          <a:r>
            <a:rPr lang="de-CH" sz="1600" kern="1200" dirty="0">
              <a:solidFill>
                <a:schemeClr val="bg1"/>
              </a:solidFill>
            </a:rPr>
            <a:t>(total)</a:t>
          </a:r>
          <a:r>
            <a:rPr lang="de-CH" sz="2400" kern="1200" dirty="0">
              <a:solidFill>
                <a:schemeClr val="bg1"/>
              </a:solidFill>
            </a:rPr>
            <a:t> </a:t>
          </a:r>
        </a:p>
      </dsp:txBody>
      <dsp:txXfrm>
        <a:off x="1767686" y="943649"/>
        <a:ext cx="4572516" cy="1869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DD57-7EA2-4B1A-958D-D815BEA15D8F}">
      <dsp:nvSpPr>
        <dsp:cNvPr id="0" name=""/>
        <dsp:cNvSpPr/>
      </dsp:nvSpPr>
      <dsp:spPr>
        <a:xfrm>
          <a:off x="946440" y="0"/>
          <a:ext cx="6160248" cy="2914589"/>
        </a:xfrm>
        <a:prstGeom prst="triangle">
          <a:avLst/>
        </a:prstGeom>
        <a:solidFill>
          <a:srgbClr val="B4A9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3A8B7-A5F8-4B0F-8DE5-6AD32D246FDB}">
      <dsp:nvSpPr>
        <dsp:cNvPr id="0" name=""/>
        <dsp:cNvSpPr/>
      </dsp:nvSpPr>
      <dsp:spPr>
        <a:xfrm>
          <a:off x="1666535" y="842498"/>
          <a:ext cx="4774818" cy="207209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CH" sz="3200" kern="1200" dirty="0">
              <a:solidFill>
                <a:schemeClr val="bg1"/>
              </a:solidFill>
            </a:rPr>
            <a:t>Anlagestiftungen</a:t>
          </a:r>
          <a:endParaRPr lang="de-CH" sz="1400" kern="1200" dirty="0">
            <a:solidFill>
              <a:schemeClr val="bg1"/>
            </a:solidFill>
          </a:endParaRPr>
        </a:p>
        <a:p>
          <a:pPr marL="0" lvl="0" indent="0" algn="ctr" defTabSz="1422400">
            <a:lnSpc>
              <a:spcPct val="90000"/>
            </a:lnSpc>
            <a:spcBef>
              <a:spcPct val="0"/>
            </a:spcBef>
            <a:spcAft>
              <a:spcPct val="35000"/>
            </a:spcAft>
            <a:buNone/>
          </a:pPr>
          <a:endParaRPr lang="de-CH" sz="1400" kern="1200" dirty="0">
            <a:solidFill>
              <a:schemeClr val="bg1"/>
            </a:solidFill>
          </a:endParaRPr>
        </a:p>
        <a:p>
          <a:pPr marL="0" lvl="0" indent="0" algn="ctr" defTabSz="1422400">
            <a:lnSpc>
              <a:spcPct val="90000"/>
            </a:lnSpc>
            <a:spcBef>
              <a:spcPct val="0"/>
            </a:spcBef>
            <a:spcAft>
              <a:spcPct val="35000"/>
            </a:spcAft>
            <a:buNone/>
          </a:pPr>
          <a:r>
            <a:rPr lang="de-CH" sz="2400" kern="1200" dirty="0">
              <a:solidFill>
                <a:schemeClr val="bg1"/>
              </a:solidFill>
            </a:rPr>
            <a:t> </a:t>
          </a:r>
        </a:p>
      </dsp:txBody>
      <dsp:txXfrm>
        <a:off x="1767686" y="943649"/>
        <a:ext cx="4572516" cy="18697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E793908C-FB2D-4D00-A598-DCAD0E109F81}" type="datetimeFigureOut">
              <a:rPr lang="de-CH" smtClean="0"/>
              <a:t>08.06.21</a:t>
            </a:fld>
            <a:endParaRPr lang="de-CH"/>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FD1FA963-D43E-42EF-8777-04F2FBA7BD4A}" type="slidenum">
              <a:rPr lang="de-CH" smtClean="0"/>
              <a:t>‹Nr.›</a:t>
            </a:fld>
            <a:endParaRPr lang="de-CH"/>
          </a:p>
        </p:txBody>
      </p:sp>
    </p:spTree>
    <p:extLst>
      <p:ext uri="{BB962C8B-B14F-4D97-AF65-F5344CB8AC3E}">
        <p14:creationId xmlns:p14="http://schemas.microsoft.com/office/powerpoint/2010/main" val="391705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2C0966D-7CD8-40B5-9B13-9B0CCD456F91}" type="datetimeFigureOut">
              <a:rPr lang="de-CH" smtClean="0"/>
              <a:t>08.06.21</a:t>
            </a:fld>
            <a:endParaRPr lang="de-CH"/>
          </a:p>
        </p:txBody>
      </p:sp>
      <p:sp>
        <p:nvSpPr>
          <p:cNvPr id="4" name="Folienbildplatzhalt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EFF77B4D-6FFD-45C0-AEB5-1C99ECB319BB}" type="slidenum">
              <a:rPr lang="de-CH" smtClean="0"/>
              <a:t>‹Nr.›</a:t>
            </a:fld>
            <a:endParaRPr lang="de-CH"/>
          </a:p>
        </p:txBody>
      </p:sp>
    </p:spTree>
    <p:extLst>
      <p:ext uri="{BB962C8B-B14F-4D97-AF65-F5344CB8AC3E}">
        <p14:creationId xmlns:p14="http://schemas.microsoft.com/office/powerpoint/2010/main" val="410928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Titel des Vortrages leicht korrigieren, und zwar</a:t>
            </a:r>
          </a:p>
          <a:p>
            <a:pPr marL="228600" indent="-228600">
              <a:buAutoNum type="arabicPeriod"/>
            </a:pPr>
            <a:r>
              <a:rPr lang="de-DE" dirty="0"/>
              <a:t>„koll. Kapitalanlagen“.... Anlagegruppen von AST sind auch kollektive Anlagen</a:t>
            </a:r>
          </a:p>
          <a:p>
            <a:pPr marL="228600" indent="-228600">
              <a:buAutoNum type="arabicPeriod"/>
            </a:pPr>
            <a:r>
              <a:rPr lang="de-DE" dirty="0"/>
              <a:t>„als Alternative“... dort, wo AST </a:t>
            </a:r>
            <a:r>
              <a:rPr lang="de-DE" dirty="0" err="1"/>
              <a:t>Marktleader</a:t>
            </a:r>
            <a:r>
              <a:rPr lang="de-DE" dirty="0"/>
              <a:t> sind, sollte man nicht von „Alternativen“ sprechen.</a:t>
            </a:r>
          </a:p>
          <a:p>
            <a:pPr marL="228600" indent="-228600">
              <a:buAutoNum type="arabicPeriod"/>
            </a:pPr>
            <a:endParaRPr lang="de-DE" dirty="0"/>
          </a:p>
          <a:p>
            <a:r>
              <a:rPr lang="de-DE" dirty="0"/>
              <a:t>Beides wird weiter hinten erläutert.</a:t>
            </a:r>
          </a:p>
          <a:p>
            <a:endParaRPr lang="de-DE" dirty="0"/>
          </a:p>
          <a:p>
            <a:r>
              <a:rPr lang="de-DE" dirty="0"/>
              <a:t>Bei Präsentation gehe ich nicht auf alles Details ein. Vor allem die fett markierten Passagen sind die wichtigen.</a:t>
            </a:r>
          </a:p>
        </p:txBody>
      </p:sp>
      <p:sp>
        <p:nvSpPr>
          <p:cNvPr id="4" name="Foliennummernplatzhalter 3"/>
          <p:cNvSpPr>
            <a:spLocks noGrp="1"/>
          </p:cNvSpPr>
          <p:nvPr>
            <p:ph type="sldNum" sz="quarter" idx="10"/>
          </p:nvPr>
        </p:nvSpPr>
        <p:spPr/>
        <p:txBody>
          <a:bodyPr/>
          <a:lstStyle/>
          <a:p>
            <a:fld id="{EFF77B4D-6FFD-45C0-AEB5-1C99ECB319BB}" type="slidenum">
              <a:rPr lang="de-CH" smtClean="0"/>
              <a:t>1</a:t>
            </a:fld>
            <a:endParaRPr lang="de-CH"/>
          </a:p>
        </p:txBody>
      </p:sp>
    </p:spTree>
    <p:extLst>
      <p:ext uri="{BB962C8B-B14F-4D97-AF65-F5344CB8AC3E}">
        <p14:creationId xmlns:p14="http://schemas.microsoft.com/office/powerpoint/2010/main" val="214477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effectLst/>
              </a:rPr>
              <a:t>Schemahafte</a:t>
            </a:r>
            <a:r>
              <a:rPr lang="de-CH" b="1" baseline="0" dirty="0">
                <a:effectLst/>
              </a:rPr>
              <a:t> Darstellung.</a:t>
            </a:r>
          </a:p>
          <a:p>
            <a:endParaRPr lang="de-CH" baseline="0" dirty="0">
              <a:effectLst/>
            </a:endParaRPr>
          </a:p>
          <a:p>
            <a:r>
              <a:rPr lang="de-CH" dirty="0">
                <a:effectLst/>
              </a:rPr>
              <a:t>Fondsleitungen behelfen sich auch damit, ihren Anlegerkreis bei einigen, wenigen Fonds zu beschränken (nur Vorsorgeeinrichtungen zuzulassen) und dadurch die Quellensteuerbefreiung zu erwirken.</a:t>
            </a:r>
          </a:p>
          <a:p>
            <a:endParaRPr lang="de-CH" dirty="0">
              <a:effectLst/>
            </a:endParaRPr>
          </a:p>
          <a:p>
            <a:r>
              <a:rPr lang="de-CH" dirty="0">
                <a:effectLst/>
              </a:rPr>
              <a:t>Es besteht keine Stempelabgabe auf den</a:t>
            </a:r>
            <a:r>
              <a:rPr lang="de-CH" baseline="0" dirty="0">
                <a:effectLst/>
              </a:rPr>
              <a:t> Käufen/Verkäufen </a:t>
            </a:r>
            <a:r>
              <a:rPr lang="de-CH" dirty="0">
                <a:effectLst/>
              </a:rPr>
              <a:t>Anlagegruppenansprüchen (aber auch CH-Fonds-Anteilen). Doch oft gibt es gewisse Fondsstrukturen in der Schweiz nicht (</a:t>
            </a:r>
            <a:r>
              <a:rPr lang="de-CH" dirty="0" err="1">
                <a:effectLst/>
              </a:rPr>
              <a:t>zB</a:t>
            </a:r>
            <a:r>
              <a:rPr lang="de-CH" dirty="0">
                <a:effectLst/>
              </a:rPr>
              <a:t> Private Equity), weshalb dann Fonds stempelpflichtig im Ausland erworben werden müssen</a:t>
            </a:r>
            <a:r>
              <a:rPr lang="de-CH" baseline="0" dirty="0">
                <a:effectLst/>
              </a:rPr>
              <a:t> (</a:t>
            </a:r>
            <a:r>
              <a:rPr lang="de-CH" dirty="0">
                <a:effectLst/>
              </a:rPr>
              <a:t>während der Erwerb von</a:t>
            </a:r>
            <a:r>
              <a:rPr lang="de-CH" baseline="0" dirty="0">
                <a:effectLst/>
              </a:rPr>
              <a:t> AST-Ansprüchen</a:t>
            </a:r>
            <a:r>
              <a:rPr lang="de-CH" dirty="0">
                <a:effectLst/>
              </a:rPr>
              <a:t> befreit ist).</a:t>
            </a:r>
          </a:p>
          <a:p>
            <a:endParaRPr lang="de-CH" dirty="0">
              <a:effectLst/>
            </a:endParaRPr>
          </a:p>
        </p:txBody>
      </p:sp>
      <p:sp>
        <p:nvSpPr>
          <p:cNvPr id="4" name="Foliennummernplatzhalter 3"/>
          <p:cNvSpPr>
            <a:spLocks noGrp="1"/>
          </p:cNvSpPr>
          <p:nvPr>
            <p:ph type="sldNum" sz="quarter" idx="10"/>
          </p:nvPr>
        </p:nvSpPr>
        <p:spPr/>
        <p:txBody>
          <a:bodyPr/>
          <a:lstStyle/>
          <a:p>
            <a:fld id="{EFF77B4D-6FFD-45C0-AEB5-1C99ECB319BB}" type="slidenum">
              <a:rPr lang="de-CH" smtClean="0"/>
              <a:t>10</a:t>
            </a:fld>
            <a:endParaRPr lang="de-CH"/>
          </a:p>
        </p:txBody>
      </p:sp>
    </p:spTree>
    <p:extLst>
      <p:ext uri="{BB962C8B-B14F-4D97-AF65-F5344CB8AC3E}">
        <p14:creationId xmlns:p14="http://schemas.microsoft.com/office/powerpoint/2010/main" val="288787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17 Minuten</a:t>
            </a:r>
          </a:p>
          <a:p>
            <a:endParaRPr lang="de-DE" dirty="0"/>
          </a:p>
          <a:p>
            <a:r>
              <a:rPr lang="de-DE" dirty="0"/>
              <a:t>Grosse Organisationsfreiheit bei AST: Es können, müssen aber nicht, Anlagekomitees gegründet werden mit sehr unterschiedlichen Kompetenzen.</a:t>
            </a:r>
          </a:p>
        </p:txBody>
      </p:sp>
      <p:sp>
        <p:nvSpPr>
          <p:cNvPr id="4" name="Foliennummernplatzhalter 3"/>
          <p:cNvSpPr>
            <a:spLocks noGrp="1"/>
          </p:cNvSpPr>
          <p:nvPr>
            <p:ph type="sldNum" sz="quarter" idx="10"/>
          </p:nvPr>
        </p:nvSpPr>
        <p:spPr/>
        <p:txBody>
          <a:bodyPr/>
          <a:lstStyle/>
          <a:p>
            <a:fld id="{EFF77B4D-6FFD-45C0-AEB5-1C99ECB319BB}" type="slidenum">
              <a:rPr lang="de-CH" smtClean="0"/>
              <a:t>11</a:t>
            </a:fld>
            <a:endParaRPr lang="de-CH"/>
          </a:p>
        </p:txBody>
      </p:sp>
    </p:spTree>
    <p:extLst>
      <p:ext uri="{BB962C8B-B14F-4D97-AF65-F5344CB8AC3E}">
        <p14:creationId xmlns:p14="http://schemas.microsoft.com/office/powerpoint/2010/main" val="326886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Letzter Absatz: Die im KAG vorgesehene Schweiz. Kommanditgesellschaft für kollektive Kapitalanlagen (</a:t>
            </a:r>
            <a:r>
              <a:rPr lang="de-CH" dirty="0" err="1"/>
              <a:t>KmGK</a:t>
            </a:r>
            <a:r>
              <a:rPr lang="de-CH" dirty="0"/>
              <a:t>) hat sich bescheidener entwickelt als erhofft. Die Vorsorgeeinrichtungen kaufen entweder ausländische LPs (Limited </a:t>
            </a:r>
            <a:r>
              <a:rPr lang="de-CH" dirty="0" err="1"/>
              <a:t>Partnerships</a:t>
            </a:r>
            <a:r>
              <a:rPr lang="de-CH" dirty="0"/>
              <a:t>) oder Anlagestiftungslösungen.</a:t>
            </a:r>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12</a:t>
            </a:fld>
            <a:endParaRPr lang="de-CH"/>
          </a:p>
        </p:txBody>
      </p:sp>
    </p:spTree>
    <p:extLst>
      <p:ext uri="{BB962C8B-B14F-4D97-AF65-F5344CB8AC3E}">
        <p14:creationId xmlns:p14="http://schemas.microsoft.com/office/powerpoint/2010/main" val="203263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F77B4D-6FFD-45C0-AEB5-1C99ECB319BB}" type="slidenum">
              <a:rPr lang="de-CH" smtClean="0"/>
              <a:t>13</a:t>
            </a:fld>
            <a:endParaRPr lang="de-CH"/>
          </a:p>
        </p:txBody>
      </p:sp>
    </p:spTree>
    <p:extLst>
      <p:ext uri="{BB962C8B-B14F-4D97-AF65-F5344CB8AC3E}">
        <p14:creationId xmlns:p14="http://schemas.microsoft.com/office/powerpoint/2010/main" val="114934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21 Minuten</a:t>
            </a:r>
          </a:p>
          <a:p>
            <a:endParaRPr lang="de-CH" b="1" dirty="0"/>
          </a:p>
          <a:p>
            <a:r>
              <a:rPr lang="de-CH" dirty="0"/>
              <a:t>Stellung der Anleger bei</a:t>
            </a:r>
            <a:r>
              <a:rPr lang="de-CH" baseline="0" dirty="0"/>
              <a:t> Fonds</a:t>
            </a:r>
            <a:r>
              <a:rPr lang="de-CH" dirty="0"/>
              <a:t>: keine Mitgestaltung, aber Treuepflicht der Fondleitung und Überwachung durch die Depotbank.</a:t>
            </a:r>
          </a:p>
          <a:p>
            <a:endParaRPr lang="de-CH" dirty="0"/>
          </a:p>
          <a:p>
            <a:r>
              <a:rPr lang="de-CH" dirty="0"/>
              <a:t> </a:t>
            </a:r>
          </a:p>
          <a:p>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14</a:t>
            </a:fld>
            <a:endParaRPr lang="de-CH"/>
          </a:p>
        </p:txBody>
      </p:sp>
    </p:spTree>
    <p:extLst>
      <p:ext uri="{BB962C8B-B14F-4D97-AF65-F5344CB8AC3E}">
        <p14:creationId xmlns:p14="http://schemas.microsoft.com/office/powerpoint/2010/main" val="163977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F77B4D-6FFD-45C0-AEB5-1C99ECB319BB}" type="slidenum">
              <a:rPr lang="de-CH" smtClean="0"/>
              <a:t>15</a:t>
            </a:fld>
            <a:endParaRPr lang="de-CH"/>
          </a:p>
        </p:txBody>
      </p:sp>
    </p:spTree>
    <p:extLst>
      <p:ext uri="{BB962C8B-B14F-4D97-AF65-F5344CB8AC3E}">
        <p14:creationId xmlns:p14="http://schemas.microsoft.com/office/powerpoint/2010/main" val="1685743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FF77B4D-6FFD-45C0-AEB5-1C99ECB319BB}" type="slidenum">
              <a:rPr lang="de-CH" smtClean="0"/>
              <a:t>16</a:t>
            </a:fld>
            <a:endParaRPr lang="de-CH"/>
          </a:p>
        </p:txBody>
      </p:sp>
    </p:spTree>
    <p:extLst>
      <p:ext uri="{BB962C8B-B14F-4D97-AF65-F5344CB8AC3E}">
        <p14:creationId xmlns:p14="http://schemas.microsoft.com/office/powerpoint/2010/main" val="263226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24 Minuten</a:t>
            </a:r>
          </a:p>
          <a:p>
            <a:endParaRPr lang="de-DE" dirty="0"/>
          </a:p>
          <a:p>
            <a:r>
              <a:rPr lang="de-DE" dirty="0"/>
              <a:t>Erst gegen Schluss noch ein paar Zahlen, da JUDEX NON CALCULT ;-).</a:t>
            </a:r>
          </a:p>
          <a:p>
            <a:endParaRPr lang="de-DE" dirty="0"/>
          </a:p>
          <a:p>
            <a:r>
              <a:rPr lang="de-DE" dirty="0"/>
              <a:t>Nicht alle AST sind bei der KGAST Mitglied. Total werden CHF 190 Mia über AST investiert. (Tätigkeitsbericht 2019 per 31.12.18: über 180 Mia)</a:t>
            </a:r>
          </a:p>
          <a:p>
            <a:endParaRPr lang="de-DE" dirty="0"/>
          </a:p>
          <a:p>
            <a:r>
              <a:rPr lang="de-DE" dirty="0"/>
              <a:t>Die Vermögen aller Anlagestiftungen entsprechen rund 20% der in Kollektivanlagen investierten BVG-Vermögen.... allerdings managen Anlagestiftungen tendenziell eher die komplexeren Anlagen.  </a:t>
            </a:r>
          </a:p>
        </p:txBody>
      </p:sp>
      <p:sp>
        <p:nvSpPr>
          <p:cNvPr id="4" name="Foliennummernplatzhalter 3"/>
          <p:cNvSpPr>
            <a:spLocks noGrp="1"/>
          </p:cNvSpPr>
          <p:nvPr>
            <p:ph type="sldNum" sz="quarter" idx="5"/>
          </p:nvPr>
        </p:nvSpPr>
        <p:spPr/>
        <p:txBody>
          <a:bodyPr/>
          <a:lstStyle/>
          <a:p>
            <a:fld id="{EFF77B4D-6FFD-45C0-AEB5-1C99ECB319BB}" type="slidenum">
              <a:rPr lang="de-CH" smtClean="0"/>
              <a:t>17</a:t>
            </a:fld>
            <a:endParaRPr lang="de-CH"/>
          </a:p>
        </p:txBody>
      </p:sp>
    </p:spTree>
    <p:extLst>
      <p:ext uri="{BB962C8B-B14F-4D97-AF65-F5344CB8AC3E}">
        <p14:creationId xmlns:p14="http://schemas.microsoft.com/office/powerpoint/2010/main" val="320705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20</a:t>
            </a:fld>
            <a:endParaRPr lang="de-CH"/>
          </a:p>
        </p:txBody>
      </p:sp>
    </p:spTree>
    <p:extLst>
      <p:ext uri="{BB962C8B-B14F-4D97-AF65-F5344CB8AC3E}">
        <p14:creationId xmlns:p14="http://schemas.microsoft.com/office/powerpoint/2010/main" val="2797903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27 Minuten</a:t>
            </a:r>
          </a:p>
        </p:txBody>
      </p:sp>
      <p:sp>
        <p:nvSpPr>
          <p:cNvPr id="4" name="Foliennummernplatzhalter 3"/>
          <p:cNvSpPr>
            <a:spLocks noGrp="1"/>
          </p:cNvSpPr>
          <p:nvPr>
            <p:ph type="sldNum" sz="quarter" idx="5"/>
          </p:nvPr>
        </p:nvSpPr>
        <p:spPr/>
        <p:txBody>
          <a:bodyPr/>
          <a:lstStyle/>
          <a:p>
            <a:fld id="{EFF77B4D-6FFD-45C0-AEB5-1C99ECB319BB}" type="slidenum">
              <a:rPr lang="de-CH" smtClean="0"/>
              <a:t>21</a:t>
            </a:fld>
            <a:endParaRPr lang="de-CH"/>
          </a:p>
        </p:txBody>
      </p:sp>
    </p:spTree>
    <p:extLst>
      <p:ext uri="{BB962C8B-B14F-4D97-AF65-F5344CB8AC3E}">
        <p14:creationId xmlns:p14="http://schemas.microsoft.com/office/powerpoint/2010/main" val="361055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2</a:t>
            </a:fld>
            <a:endParaRPr lang="de-CH"/>
          </a:p>
        </p:txBody>
      </p:sp>
    </p:spTree>
    <p:extLst>
      <p:ext uri="{BB962C8B-B14F-4D97-AF65-F5344CB8AC3E}">
        <p14:creationId xmlns:p14="http://schemas.microsoft.com/office/powerpoint/2010/main" val="1888786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29 Minuten</a:t>
            </a:r>
          </a:p>
        </p:txBody>
      </p:sp>
      <p:sp>
        <p:nvSpPr>
          <p:cNvPr id="4" name="Foliennummernplatzhalter 3"/>
          <p:cNvSpPr>
            <a:spLocks noGrp="1"/>
          </p:cNvSpPr>
          <p:nvPr>
            <p:ph type="sldNum" sz="quarter" idx="5"/>
          </p:nvPr>
        </p:nvSpPr>
        <p:spPr/>
        <p:txBody>
          <a:bodyPr/>
          <a:lstStyle/>
          <a:p>
            <a:fld id="{EFF77B4D-6FFD-45C0-AEB5-1C99ECB319BB}" type="slidenum">
              <a:rPr lang="de-CH" smtClean="0"/>
              <a:t>24</a:t>
            </a:fld>
            <a:endParaRPr lang="de-CH"/>
          </a:p>
        </p:txBody>
      </p:sp>
    </p:spTree>
    <p:extLst>
      <p:ext uri="{BB962C8B-B14F-4D97-AF65-F5344CB8AC3E}">
        <p14:creationId xmlns:p14="http://schemas.microsoft.com/office/powerpoint/2010/main" val="288793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effectLst/>
              </a:rPr>
              <a:t>6 Minuten</a:t>
            </a:r>
          </a:p>
          <a:p>
            <a:endParaRPr lang="de-CH" dirty="0">
              <a:effectLst/>
            </a:endParaRPr>
          </a:p>
          <a:p>
            <a:r>
              <a:rPr lang="de-CH" dirty="0">
                <a:effectLst/>
              </a:rPr>
              <a:t>Stempel auf WS-Transaktionen gab</a:t>
            </a:r>
            <a:r>
              <a:rPr lang="de-CH" baseline="0" dirty="0">
                <a:effectLst/>
              </a:rPr>
              <a:t> es</a:t>
            </a:r>
            <a:r>
              <a:rPr lang="de-CH" dirty="0">
                <a:effectLst/>
              </a:rPr>
              <a:t> ursprünglich auch bei den Fonds. In einem beispiellosen Akt von Ungleichbehandlung wurden dann die Fonds befreit, die AST aber nicht.</a:t>
            </a:r>
            <a:r>
              <a:rPr lang="de-CH" baseline="0" dirty="0">
                <a:effectLst/>
              </a:rPr>
              <a:t> Dies ist unter anderem auch der Grund, weshalb </a:t>
            </a:r>
            <a:r>
              <a:rPr lang="de-CH" dirty="0">
                <a:effectLst/>
              </a:rPr>
              <a:t>es in der CH so viele Institutionelle Fonds gibt</a:t>
            </a:r>
            <a:r>
              <a:rPr lang="de-CH" baseline="0" dirty="0">
                <a:effectLst/>
              </a:rPr>
              <a:t> (</a:t>
            </a:r>
            <a:r>
              <a:rPr lang="de-CH" dirty="0">
                <a:effectLst/>
              </a:rPr>
              <a:t>Stempeloptimierung).</a:t>
            </a:r>
          </a:p>
          <a:p>
            <a:r>
              <a:rPr lang="de-CH" dirty="0">
                <a:effectLst/>
              </a:rPr>
              <a:t>Eine Besonderheit der AST ist auch, dass sie „niemandem</a:t>
            </a:r>
            <a:r>
              <a:rPr lang="de-CH" baseline="0" dirty="0">
                <a:effectLst/>
              </a:rPr>
              <a:t> gehören“ (wie jede Stiftung ein verselbstständigtes Vermögen)</a:t>
            </a:r>
            <a:r>
              <a:rPr lang="de-CH" dirty="0">
                <a:effectLst/>
              </a:rPr>
              <a:t>, während die Fondsleitung vielfach von</a:t>
            </a:r>
            <a:r>
              <a:rPr lang="de-CH" baseline="0" dirty="0">
                <a:effectLst/>
              </a:rPr>
              <a:t> einem e</a:t>
            </a:r>
            <a:r>
              <a:rPr lang="de-CH" dirty="0">
                <a:effectLst/>
              </a:rPr>
              <a:t>inzigen Aktionär</a:t>
            </a:r>
            <a:r>
              <a:rPr lang="de-CH" baseline="0" dirty="0">
                <a:effectLst/>
              </a:rPr>
              <a:t> kontrolliert wird</a:t>
            </a:r>
            <a:r>
              <a:rPr lang="de-CH" dirty="0">
                <a:effectLst/>
              </a:rPr>
              <a:t> (Vertriebskanal oder Asset Manager). Zwar gibt es auch bei der AST einen Sponsor, aber dessen Einfluss ist sehr stark begrenzt. </a:t>
            </a:r>
          </a:p>
          <a:p>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3</a:t>
            </a:fld>
            <a:endParaRPr lang="de-CH"/>
          </a:p>
        </p:txBody>
      </p:sp>
    </p:spTree>
    <p:extLst>
      <p:ext uri="{BB962C8B-B14F-4D97-AF65-F5344CB8AC3E}">
        <p14:creationId xmlns:p14="http://schemas.microsoft.com/office/powerpoint/2010/main" val="198710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Anlagefonds waren ursprünglich für Retail-Anleger gedacht. Der Anlegerschutz ist im KAG daher sehr hoch geschrieben (auch wegen beschränkten Mitwirkungsrechten) und dessen Flexibilisierung für Institutionelle Anleger musste hart erkämpft werden</a:t>
            </a:r>
            <a:r>
              <a:rPr lang="de-CH" baseline="0" dirty="0"/>
              <a:t> und erreicht (selbst bei den SICAVs) nicht das Niveau einer AST.</a:t>
            </a:r>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4</a:t>
            </a:fld>
            <a:endParaRPr lang="de-CH"/>
          </a:p>
        </p:txBody>
      </p:sp>
    </p:spTree>
    <p:extLst>
      <p:ext uri="{BB962C8B-B14F-4D97-AF65-F5344CB8AC3E}">
        <p14:creationId xmlns:p14="http://schemas.microsoft.com/office/powerpoint/2010/main" val="244695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10 Minuten</a:t>
            </a:r>
          </a:p>
        </p:txBody>
      </p:sp>
      <p:sp>
        <p:nvSpPr>
          <p:cNvPr id="4" name="Foliennummernplatzhalter 3"/>
          <p:cNvSpPr>
            <a:spLocks noGrp="1"/>
          </p:cNvSpPr>
          <p:nvPr>
            <p:ph type="sldNum" sz="quarter" idx="10"/>
          </p:nvPr>
        </p:nvSpPr>
        <p:spPr/>
        <p:txBody>
          <a:bodyPr/>
          <a:lstStyle/>
          <a:p>
            <a:fld id="{EFF77B4D-6FFD-45C0-AEB5-1C99ECB319BB}" type="slidenum">
              <a:rPr lang="de-CH" smtClean="0"/>
              <a:t>5</a:t>
            </a:fld>
            <a:endParaRPr lang="de-CH"/>
          </a:p>
        </p:txBody>
      </p:sp>
    </p:spTree>
    <p:extLst>
      <p:ext uri="{BB962C8B-B14F-4D97-AF65-F5344CB8AC3E}">
        <p14:creationId xmlns:p14="http://schemas.microsoft.com/office/powerpoint/2010/main" val="134009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Institutionelle Vorteile </a:t>
            </a:r>
            <a:r>
              <a:rPr lang="de-CH" dirty="0"/>
              <a:t>(1-7): zu 2, 4 und 6 gleich im Anschluss.</a:t>
            </a:r>
          </a:p>
          <a:p>
            <a:endParaRPr lang="de-CH" dirty="0"/>
          </a:p>
          <a:p>
            <a:r>
              <a:rPr lang="de-CH" b="1" dirty="0"/>
              <a:t>Produktevorteile </a:t>
            </a:r>
            <a:r>
              <a:rPr lang="de-CH" dirty="0"/>
              <a:t>(8 massgeschneidert): Insbesondere die Möglichkeit</a:t>
            </a:r>
            <a:br>
              <a:rPr lang="de-CH" dirty="0"/>
            </a:br>
            <a:r>
              <a:rPr lang="de-CH" dirty="0"/>
              <a:t>- Anlagegruppen temporär für (Ausgaben und) Rücknahmen zu schliessen, was bei offenen Anlagefonds immer schwierig ist, da mit Publikation verbunden (Gesichtsverlust)</a:t>
            </a:r>
            <a:br>
              <a:rPr lang="de-CH" dirty="0"/>
            </a:br>
            <a:r>
              <a:rPr lang="de-CH" dirty="0"/>
              <a:t>- Anleger sind bekannt: Damit kann man auch eine Warteliste für Anlagen führen oder Kunden in einer gewissen Reihenfolge aus der Anlagegruppe lassen (beim Fonds gibt’s das nicht bzw. nur </a:t>
            </a:r>
            <a:r>
              <a:rPr lang="de-CH" dirty="0" err="1"/>
              <a:t>Gating</a:t>
            </a:r>
            <a:r>
              <a:rPr lang="de-CH" dirty="0"/>
              <a:t>)</a:t>
            </a:r>
            <a:br>
              <a:rPr lang="de-CH" dirty="0"/>
            </a:br>
            <a:r>
              <a:rPr lang="de-CH" dirty="0"/>
              <a:t>- Aus diesem Grund gibt es auch Evergreen-Strukturen (immer offen), mit illiquiden </a:t>
            </a:r>
            <a:r>
              <a:rPr lang="de-CH" dirty="0" err="1"/>
              <a:t>Assets</a:t>
            </a:r>
            <a:r>
              <a:rPr lang="de-CH" dirty="0"/>
              <a:t> (</a:t>
            </a:r>
            <a:r>
              <a:rPr lang="de-CH" dirty="0" err="1"/>
              <a:t>zB</a:t>
            </a:r>
            <a:r>
              <a:rPr lang="de-CH" dirty="0"/>
              <a:t>. Private Equity oder Insurance </a:t>
            </a:r>
            <a:r>
              <a:rPr lang="de-CH" dirty="0" err="1"/>
              <a:t>Linked</a:t>
            </a:r>
            <a:r>
              <a:rPr lang="de-CH" dirty="0"/>
              <a:t>). Bei Fonds sind solche Lösungen fast nicht anzutreffen. </a:t>
            </a:r>
            <a:br>
              <a:rPr lang="de-CH" dirty="0"/>
            </a:br>
            <a:r>
              <a:rPr lang="de-CH" dirty="0"/>
              <a:t>- Immobilienfonds: Traditionell muss ein Market Making bestehen, was zu unerwünschte Volatilität führt. AST bewerten hingegen mit der </a:t>
            </a:r>
            <a:r>
              <a:rPr lang="de-CH" dirty="0" err="1"/>
              <a:t>Zuschreibemethode</a:t>
            </a:r>
            <a:r>
              <a:rPr lang="de-CH" dirty="0"/>
              <a:t>,</a:t>
            </a:r>
            <a:r>
              <a:rPr lang="de-CH" baseline="0" dirty="0"/>
              <a:t> sind gut planbar</a:t>
            </a:r>
            <a:r>
              <a:rPr lang="de-CH" dirty="0"/>
              <a:t> und „schön“ linear. Allerdings gibt es auch ein paar wenige Fonds, welche mit NAV-Bewertungen arbeiten. </a:t>
            </a:r>
          </a:p>
          <a:p>
            <a:endParaRPr lang="de-CH" dirty="0"/>
          </a:p>
          <a:p>
            <a:r>
              <a:rPr lang="de-CH" b="1" dirty="0"/>
              <a:t>Produktevorteile</a:t>
            </a:r>
            <a:r>
              <a:rPr lang="de-CH" dirty="0"/>
              <a:t> (9 renditeoptimiert): Master-Feeder-Konstruktion</a:t>
            </a:r>
            <a:r>
              <a:rPr lang="de-CH" baseline="0" dirty="0"/>
              <a:t>en oder einfach „Investments in stempel-/</a:t>
            </a:r>
            <a:r>
              <a:rPr lang="de-CH" baseline="0" dirty="0" err="1"/>
              <a:t>mwst</a:t>
            </a:r>
            <a:r>
              <a:rPr lang="de-CH" baseline="0" dirty="0"/>
              <a:t>-befreite Zielfonds“. </a:t>
            </a:r>
            <a:endParaRPr lang="de-DE" dirty="0"/>
          </a:p>
          <a:p>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6</a:t>
            </a:fld>
            <a:endParaRPr lang="de-CH"/>
          </a:p>
        </p:txBody>
      </p:sp>
    </p:spTree>
    <p:extLst>
      <p:ext uri="{BB962C8B-B14F-4D97-AF65-F5344CB8AC3E}">
        <p14:creationId xmlns:p14="http://schemas.microsoft.com/office/powerpoint/2010/main" val="144197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12 Minuten</a:t>
            </a:r>
          </a:p>
        </p:txBody>
      </p:sp>
      <p:sp>
        <p:nvSpPr>
          <p:cNvPr id="4" name="Foliennummernplatzhalter 3"/>
          <p:cNvSpPr>
            <a:spLocks noGrp="1"/>
          </p:cNvSpPr>
          <p:nvPr>
            <p:ph type="sldNum" sz="quarter" idx="10"/>
          </p:nvPr>
        </p:nvSpPr>
        <p:spPr/>
        <p:txBody>
          <a:bodyPr/>
          <a:lstStyle/>
          <a:p>
            <a:fld id="{EFF77B4D-6FFD-45C0-AEB5-1C99ECB319BB}" type="slidenum">
              <a:rPr lang="de-CH" smtClean="0"/>
              <a:t>7</a:t>
            </a:fld>
            <a:endParaRPr lang="de-CH"/>
          </a:p>
        </p:txBody>
      </p:sp>
    </p:spTree>
    <p:extLst>
      <p:ext uri="{BB962C8B-B14F-4D97-AF65-F5344CB8AC3E}">
        <p14:creationId xmlns:p14="http://schemas.microsoft.com/office/powerpoint/2010/main" val="133982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AST:</a:t>
            </a:r>
          </a:p>
          <a:p>
            <a:r>
              <a:rPr lang="de-CH" dirty="0"/>
              <a:t>Bei den Transparenzvorschriften hat sich auch einiges bei den Fonds getan, weil das KAG/FIDLEG faktisch die MIFID-Regeln regeln übernimmt oder übernehmen wird.</a:t>
            </a:r>
          </a:p>
          <a:p>
            <a:endParaRPr lang="de-CH" dirty="0"/>
          </a:p>
          <a:p>
            <a:r>
              <a:rPr lang="de-CH" dirty="0"/>
              <a:t>Es</a:t>
            </a:r>
            <a:r>
              <a:rPr lang="de-CH" baseline="0" dirty="0"/>
              <a:t> gibt ein </a:t>
            </a:r>
            <a:r>
              <a:rPr lang="de-CH" dirty="0"/>
              <a:t>neues PRIP-KIID (</a:t>
            </a:r>
            <a:r>
              <a:rPr lang="de-CH" dirty="0" err="1"/>
              <a:t>Packaged</a:t>
            </a:r>
            <a:r>
              <a:rPr lang="de-CH" dirty="0"/>
              <a:t> Retail </a:t>
            </a:r>
            <a:r>
              <a:rPr lang="de-CH" dirty="0" err="1"/>
              <a:t>and</a:t>
            </a:r>
            <a:r>
              <a:rPr lang="de-CH" dirty="0"/>
              <a:t> Insurance-</a:t>
            </a:r>
            <a:r>
              <a:rPr lang="de-CH" dirty="0" err="1"/>
              <a:t>based</a:t>
            </a:r>
            <a:r>
              <a:rPr lang="de-CH" dirty="0"/>
              <a:t> Investment Products, PRIIPs // Key Investor Information </a:t>
            </a:r>
            <a:r>
              <a:rPr lang="de-CH" dirty="0" err="1"/>
              <a:t>Document</a:t>
            </a:r>
            <a:r>
              <a:rPr lang="de-CH" dirty="0"/>
              <a:t>, KIID) für AIF mit ausgedehntem Reporting bezüglich </a:t>
            </a:r>
            <a:r>
              <a:rPr lang="de-CH" dirty="0" err="1"/>
              <a:t>Cost</a:t>
            </a:r>
            <a:r>
              <a:rPr lang="de-CH" dirty="0"/>
              <a:t> &amp; </a:t>
            </a:r>
            <a:r>
              <a:rPr lang="de-CH" dirty="0" err="1"/>
              <a:t>Charges</a:t>
            </a:r>
            <a:r>
              <a:rPr lang="de-CH" dirty="0"/>
              <a:t>. So</a:t>
            </a:r>
            <a:r>
              <a:rPr lang="de-CH" baseline="0" dirty="0"/>
              <a:t> m</a:t>
            </a:r>
            <a:r>
              <a:rPr lang="de-CH" dirty="0"/>
              <a:t>üssen neu auch die ‘</a:t>
            </a:r>
            <a:r>
              <a:rPr lang="de-CH" dirty="0" err="1"/>
              <a:t>Ongoing</a:t>
            </a:r>
            <a:r>
              <a:rPr lang="de-CH" dirty="0"/>
              <a:t> </a:t>
            </a:r>
            <a:r>
              <a:rPr lang="de-CH" dirty="0" err="1"/>
              <a:t>Charges</a:t>
            </a:r>
            <a:r>
              <a:rPr lang="de-CH" dirty="0"/>
              <a:t>’ ausgewiesen werden, die auch die Transaktionskosten </a:t>
            </a:r>
            <a:r>
              <a:rPr lang="de-CH" dirty="0" err="1"/>
              <a:t>inkl</a:t>
            </a:r>
            <a:r>
              <a:rPr lang="de-CH" dirty="0"/>
              <a:t> </a:t>
            </a:r>
            <a:r>
              <a:rPr lang="de-CH" dirty="0" err="1"/>
              <a:t>Spreads</a:t>
            </a:r>
            <a:r>
              <a:rPr lang="de-CH" dirty="0"/>
              <a:t> und Gebühren ausweisen.</a:t>
            </a:r>
            <a:r>
              <a:rPr lang="de-CH" baseline="0" dirty="0"/>
              <a:t> </a:t>
            </a:r>
          </a:p>
          <a:p>
            <a:endParaRPr lang="de-CH" baseline="0" dirty="0"/>
          </a:p>
          <a:p>
            <a:r>
              <a:rPr lang="de-CH" dirty="0"/>
              <a:t>Zudem verpflichtet auch das PRIP-KIID eine Szenario-Performance Analyse für (i) positive, (ii) normale und (iii) schlechte Märkte für den Fonds zu erstellen (mit manchmal abstrusen Resultaten – rein formelbasiert).</a:t>
            </a:r>
            <a:endParaRPr lang="de-DE" dirty="0"/>
          </a:p>
        </p:txBody>
      </p:sp>
      <p:sp>
        <p:nvSpPr>
          <p:cNvPr id="4" name="Foliennummernplatzhalter 3"/>
          <p:cNvSpPr>
            <a:spLocks noGrp="1"/>
          </p:cNvSpPr>
          <p:nvPr>
            <p:ph type="sldNum" sz="quarter" idx="10"/>
          </p:nvPr>
        </p:nvSpPr>
        <p:spPr/>
        <p:txBody>
          <a:bodyPr/>
          <a:lstStyle/>
          <a:p>
            <a:fld id="{EFF77B4D-6FFD-45C0-AEB5-1C99ECB319BB}" type="slidenum">
              <a:rPr lang="de-CH" smtClean="0"/>
              <a:t>8</a:t>
            </a:fld>
            <a:endParaRPr lang="de-CH"/>
          </a:p>
        </p:txBody>
      </p:sp>
    </p:spTree>
    <p:extLst>
      <p:ext uri="{BB962C8B-B14F-4D97-AF65-F5344CB8AC3E}">
        <p14:creationId xmlns:p14="http://schemas.microsoft.com/office/powerpoint/2010/main" val="39986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baseline="0" dirty="0"/>
              <a:t>Modellhafte Darstellung!:</a:t>
            </a:r>
          </a:p>
          <a:p>
            <a:endParaRPr lang="de-CH" baseline="0" dirty="0"/>
          </a:p>
          <a:p>
            <a:r>
              <a:rPr lang="de-CH" baseline="0" dirty="0"/>
              <a:t>Der Stiftungsrat besteht in der Praxis meist aus Anlagevertretern (ist jedoch keine strikte Vorgabe) und Vertretern des Sponsors (Gründer), die jedoch in der Minderheit sind. </a:t>
            </a:r>
          </a:p>
          <a:p>
            <a:endParaRPr lang="de-CH" baseline="0" dirty="0"/>
          </a:p>
          <a:p>
            <a:r>
              <a:rPr lang="de-CH" baseline="0" dirty="0"/>
              <a:t>Anlagefonds haben als Kernelement die Fremdverwaltung. </a:t>
            </a:r>
            <a:r>
              <a:rPr lang="de-CH" dirty="0"/>
              <a:t>Auf der Ebene der Delegation ist zu beachten, das die Geschäftsführung bei Fonds nicht delegiert werden kann. </a:t>
            </a:r>
            <a:r>
              <a:rPr lang="de-CH" baseline="0" dirty="0"/>
              <a:t>Der Verwaltungsrat einer Fondsgesellschaft besteht aus </a:t>
            </a:r>
            <a:r>
              <a:rPr lang="de-CH" dirty="0"/>
              <a:t>abhängigen und (normalerweise in der Minderheit befindlichen) unabhängigen</a:t>
            </a:r>
            <a:r>
              <a:rPr lang="de-CH" baseline="0" dirty="0"/>
              <a:t> Verwaltungsräten (aber keine PK-Vertreter wie bei AST). </a:t>
            </a:r>
          </a:p>
          <a:p>
            <a:endParaRPr lang="de-CH" dirty="0"/>
          </a:p>
          <a:p>
            <a:r>
              <a:rPr lang="de-CH" dirty="0"/>
              <a:t>Zudem: Die SICAV-Form,</a:t>
            </a:r>
            <a:r>
              <a:rPr lang="de-CH" baseline="0" dirty="0"/>
              <a:t> die </a:t>
            </a:r>
            <a:r>
              <a:rPr lang="de-CH" dirty="0"/>
              <a:t>auch Mitwirkungsrechte ermöglichen würde, hat sich in der Schweiz noch wenig durchgesetzt, weil es einerseits</a:t>
            </a:r>
            <a:r>
              <a:rPr lang="de-CH" baseline="0" dirty="0"/>
              <a:t> für institutionelle Anleger im Vorsorgebereich</a:t>
            </a:r>
            <a:r>
              <a:rPr lang="de-CH" dirty="0"/>
              <a:t> bereits die AST gibt und Retail-Anleger an einer Mitwirkung kein Interesse. Zudem sind die Fondsleitungen selber auch nicht wirklich an einer komplizierten, aufwändigen und daher teuren Mitwirkung ihrer Anleger gem. SCAV-Bestimmungen</a:t>
            </a:r>
            <a:r>
              <a:rPr lang="de-CH" baseline="0" dirty="0"/>
              <a:t> </a:t>
            </a:r>
            <a:r>
              <a:rPr lang="de-CH" dirty="0"/>
              <a:t>interessiert.</a:t>
            </a:r>
          </a:p>
          <a:p>
            <a:endParaRPr lang="de-CH" dirty="0"/>
          </a:p>
        </p:txBody>
      </p:sp>
      <p:sp>
        <p:nvSpPr>
          <p:cNvPr id="4" name="Foliennummernplatzhalter 3"/>
          <p:cNvSpPr>
            <a:spLocks noGrp="1"/>
          </p:cNvSpPr>
          <p:nvPr>
            <p:ph type="sldNum" sz="quarter" idx="10"/>
          </p:nvPr>
        </p:nvSpPr>
        <p:spPr/>
        <p:txBody>
          <a:bodyPr/>
          <a:lstStyle/>
          <a:p>
            <a:fld id="{EFF77B4D-6FFD-45C0-AEB5-1C99ECB319BB}" type="slidenum">
              <a:rPr lang="de-CH" smtClean="0"/>
              <a:t>9</a:t>
            </a:fld>
            <a:endParaRPr lang="de-CH"/>
          </a:p>
        </p:txBody>
      </p:sp>
    </p:spTree>
    <p:extLst>
      <p:ext uri="{BB962C8B-B14F-4D97-AF65-F5344CB8AC3E}">
        <p14:creationId xmlns:p14="http://schemas.microsoft.com/office/powerpoint/2010/main" val="257877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CH" dirty="0"/>
              <a:t>Roland Kriemler</a:t>
            </a:r>
          </a:p>
        </p:txBody>
      </p:sp>
    </p:spTree>
    <p:extLst>
      <p:ext uri="{BB962C8B-B14F-4D97-AF65-F5344CB8AC3E}">
        <p14:creationId xmlns:p14="http://schemas.microsoft.com/office/powerpoint/2010/main" val="74714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CH" dirty="0"/>
              <a:t>Roland Kriemler</a:t>
            </a:r>
          </a:p>
        </p:txBody>
      </p:sp>
      <p:sp>
        <p:nvSpPr>
          <p:cNvPr id="7" name="Foliennummernplatzhalter 6"/>
          <p:cNvSpPr>
            <a:spLocks noGrp="1"/>
          </p:cNvSpPr>
          <p:nvPr>
            <p:ph type="sldNum" sz="quarter" idx="12"/>
          </p:nvPr>
        </p:nvSpPr>
        <p:spPr>
          <a:xfrm>
            <a:off x="4067944" y="6356350"/>
            <a:ext cx="4618856"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8" name="Bild 7"/>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317171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a:xfrm>
            <a:off x="4067944" y="6356350"/>
            <a:ext cx="4618856"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7" name="Bild 6"/>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342443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a:xfrm>
            <a:off x="4067944" y="6356350"/>
            <a:ext cx="4618856"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7" name="Bild 6"/>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55619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a:xfrm>
            <a:off x="4499992" y="6356350"/>
            <a:ext cx="4186808"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68926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a:xfrm>
            <a:off x="4716016" y="6356350"/>
            <a:ext cx="3970784"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0288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568413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7" name="Foliennummernplatzhalter 6"/>
          <p:cNvSpPr>
            <a:spLocks noGrp="1"/>
          </p:cNvSpPr>
          <p:nvPr>
            <p:ph type="sldNum" sz="quarter" idx="12"/>
          </p:nvPr>
        </p:nvSpPr>
        <p:spPr>
          <a:xfrm>
            <a:off x="3851920" y="6356350"/>
            <a:ext cx="483488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99510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CH" dirty="0"/>
              <a:t>Roland Kriemler</a:t>
            </a:r>
          </a:p>
        </p:txBody>
      </p:sp>
      <p:sp>
        <p:nvSpPr>
          <p:cNvPr id="9" name="Foliennummernplatzhalter 8"/>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29153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CH" dirty="0"/>
              <a:t>Roland Kriemler</a:t>
            </a:r>
          </a:p>
        </p:txBody>
      </p:sp>
      <p:sp>
        <p:nvSpPr>
          <p:cNvPr id="5" name="Foliennummernplatzhalter 4"/>
          <p:cNvSpPr>
            <a:spLocks noGrp="1"/>
          </p:cNvSpPr>
          <p:nvPr>
            <p:ph type="sldNum" sz="quarter" idx="12"/>
          </p:nvPr>
        </p:nvSpPr>
        <p:spPr>
          <a:xfrm>
            <a:off x="4355976" y="6356350"/>
            <a:ext cx="4330824"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845107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CH" dirty="0"/>
              <a:t>Roland Kriemler</a:t>
            </a:r>
          </a:p>
        </p:txBody>
      </p:sp>
      <p:sp>
        <p:nvSpPr>
          <p:cNvPr id="4" name="Foliennummernplatzhalter 3"/>
          <p:cNvSpPr>
            <a:spLocks noGrp="1"/>
          </p:cNvSpPr>
          <p:nvPr>
            <p:ph type="sldNum" sz="quarter" idx="12"/>
          </p:nvPr>
        </p:nvSpPr>
        <p:spPr>
          <a:xfrm>
            <a:off x="3779912" y="6356350"/>
            <a:ext cx="4906888"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21615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p:cNvSpPr>
            <a:spLocks noGrp="1"/>
          </p:cNvSpPr>
          <p:nvPr>
            <p:ph type="sldNum" sz="quarter" idx="12"/>
          </p:nvPr>
        </p:nvSpPr>
        <p:spPr>
          <a:xfrm>
            <a:off x="4716016" y="6356350"/>
            <a:ext cx="3970784" cy="365125"/>
          </a:xfrm>
          <a:prstGeom prst="rect">
            <a:avLst/>
          </a:prstGeom>
        </p:spPr>
        <p:txBody>
          <a:bodyPr/>
          <a:lstStyle/>
          <a:p>
            <a:r>
              <a:rPr lang="de-CH" dirty="0">
                <a:solidFill>
                  <a:schemeClr val="bg1">
                    <a:lumMod val="50000"/>
                  </a:schemeClr>
                </a:solidFill>
              </a:rPr>
              <a:t>Aktuelles zum Kollektivanlagenrecht VII</a:t>
            </a:r>
            <a:r>
              <a:rPr lang="de-CH" dirty="0">
                <a:solidFill>
                  <a:schemeClr val="bg1">
                    <a:lumMod val="65000"/>
                  </a:schemeClr>
                </a:solidFill>
              </a:rPr>
              <a:t>I </a:t>
            </a:r>
            <a:r>
              <a:rPr lang="de-CH" dirty="0"/>
              <a:t> -  </a:t>
            </a:r>
            <a:fld id="{9A9B52F9-CF7A-4B4D-AD6B-2FA0F3D8C9E5}" type="slidenum">
              <a:rPr lang="de-CH" smtClean="0"/>
              <a:pPr/>
              <a:t>‹Nr.›</a:t>
            </a:fld>
            <a:endParaRPr lang="de-CH" dirty="0"/>
          </a:p>
        </p:txBody>
      </p:sp>
      <p:sp>
        <p:nvSpPr>
          <p:cNvPr id="8" name="Datumsplatzhalter 3"/>
          <p:cNvSpPr>
            <a:spLocks noGrp="1"/>
          </p:cNvSpPr>
          <p:nvPr>
            <p:ph type="dt" sz="half" idx="10"/>
          </p:nvPr>
        </p:nvSpPr>
        <p:spPr>
          <a:xfrm>
            <a:off x="638200" y="6356350"/>
            <a:ext cx="2133600" cy="365125"/>
          </a:xfrm>
        </p:spPr>
        <p:txBody>
          <a:bodyPr/>
          <a:lstStyle/>
          <a:p>
            <a:r>
              <a:rPr lang="de-CH" dirty="0"/>
              <a:t>Roland Kriemler</a:t>
            </a:r>
          </a:p>
        </p:txBody>
      </p:sp>
      <p:pic>
        <p:nvPicPr>
          <p:cNvPr id="9" name="Bild 8"/>
          <p:cNvPicPr/>
          <p:nvPr userDrawn="1"/>
        </p:nvPicPr>
        <p:blipFill>
          <a:blip r:embed="rId2"/>
          <a:stretch>
            <a:fillRect/>
          </a:stretch>
        </p:blipFill>
        <p:spPr>
          <a:xfrm>
            <a:off x="-8071" y="1"/>
            <a:ext cx="475615" cy="548679"/>
          </a:xfrm>
          <a:prstGeom prst="rect">
            <a:avLst/>
          </a:prstGeom>
        </p:spPr>
      </p:pic>
    </p:spTree>
    <p:extLst>
      <p:ext uri="{BB962C8B-B14F-4D97-AF65-F5344CB8AC3E}">
        <p14:creationId xmlns:p14="http://schemas.microsoft.com/office/powerpoint/2010/main" val="1310237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CH" dirty="0"/>
              <a:t>Roland Kriemler</a:t>
            </a:r>
          </a:p>
        </p:txBody>
      </p:sp>
      <p:sp>
        <p:nvSpPr>
          <p:cNvPr id="7" name="Foliennummernplatzhalter 6"/>
          <p:cNvSpPr>
            <a:spLocks noGrp="1"/>
          </p:cNvSpPr>
          <p:nvPr>
            <p:ph type="sldNum" sz="quarter" idx="12"/>
          </p:nvPr>
        </p:nvSpPr>
        <p:spPr>
          <a:xfrm>
            <a:off x="3779912" y="6356350"/>
            <a:ext cx="4906888"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589719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CH" dirty="0"/>
              <a:t>Roland Kriemler</a:t>
            </a:r>
          </a:p>
        </p:txBody>
      </p:sp>
      <p:sp>
        <p:nvSpPr>
          <p:cNvPr id="7" name="Foliennummernplatzhalter 6"/>
          <p:cNvSpPr>
            <a:spLocks noGrp="1"/>
          </p:cNvSpPr>
          <p:nvPr>
            <p:ph type="sldNum" sz="quarter" idx="12"/>
          </p:nvPr>
        </p:nvSpPr>
        <p:spPr>
          <a:xfrm>
            <a:off x="4067944" y="6356350"/>
            <a:ext cx="4618856"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855647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321338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CH" dirty="0"/>
              <a:t>Roland Kriemler</a:t>
            </a:r>
          </a:p>
          <a:p>
            <a:endParaRPr lang="de-CH" dirty="0"/>
          </a:p>
        </p:txBody>
      </p:sp>
      <p:sp>
        <p:nvSpPr>
          <p:cNvPr id="6" name="Foliennummernplatzhalter 5"/>
          <p:cNvSpPr>
            <a:spLocks noGrp="1"/>
          </p:cNvSpPr>
          <p:nvPr>
            <p:ph type="sldNum" sz="quarter" idx="12"/>
          </p:nvPr>
        </p:nvSpPr>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90804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a:xfrm>
            <a:off x="4499992" y="6356350"/>
            <a:ext cx="4186808"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413790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a:xfrm>
            <a:off x="4716016" y="6356350"/>
            <a:ext cx="3970784"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37800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855583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7" name="Foliennummernplatzhalter 6"/>
          <p:cNvSpPr>
            <a:spLocks noGrp="1"/>
          </p:cNvSpPr>
          <p:nvPr>
            <p:ph type="sldNum" sz="quarter" idx="12"/>
          </p:nvPr>
        </p:nvSpPr>
        <p:spPr>
          <a:xfrm>
            <a:off x="3851920" y="6356350"/>
            <a:ext cx="483488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460545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CH" dirty="0"/>
              <a:t>Roland Kriemler</a:t>
            </a:r>
          </a:p>
        </p:txBody>
      </p:sp>
      <p:sp>
        <p:nvSpPr>
          <p:cNvPr id="9" name="Foliennummernplatzhalter 8"/>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26768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CH" dirty="0"/>
              <a:t>Roland Kriemler</a:t>
            </a:r>
          </a:p>
        </p:txBody>
      </p:sp>
      <p:sp>
        <p:nvSpPr>
          <p:cNvPr id="5" name="Foliennummernplatzhalter 4"/>
          <p:cNvSpPr>
            <a:spLocks noGrp="1"/>
          </p:cNvSpPr>
          <p:nvPr>
            <p:ph type="sldNum" sz="quarter" idx="12"/>
          </p:nvPr>
        </p:nvSpPr>
        <p:spPr>
          <a:xfrm>
            <a:off x="4355976" y="6356350"/>
            <a:ext cx="4330824"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01752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a:xfrm>
            <a:off x="4067944" y="6356350"/>
            <a:ext cx="4618856" cy="365125"/>
          </a:xfrm>
          <a:prstGeom prst="rect">
            <a:avLst/>
          </a:prstGeo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7" name="Bild 6"/>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140210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CH" dirty="0"/>
              <a:t>Roland Kriemler</a:t>
            </a:r>
          </a:p>
        </p:txBody>
      </p:sp>
      <p:sp>
        <p:nvSpPr>
          <p:cNvPr id="4" name="Foliennummernplatzhalter 3"/>
          <p:cNvSpPr>
            <a:spLocks noGrp="1"/>
          </p:cNvSpPr>
          <p:nvPr>
            <p:ph type="sldNum" sz="quarter" idx="12"/>
          </p:nvPr>
        </p:nvSpPr>
        <p:spPr>
          <a:xfrm>
            <a:off x="3779912" y="6356350"/>
            <a:ext cx="4906888"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39612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CH" dirty="0"/>
              <a:t>Roland Kriemler</a:t>
            </a:r>
          </a:p>
        </p:txBody>
      </p:sp>
      <p:sp>
        <p:nvSpPr>
          <p:cNvPr id="7" name="Foliennummernplatzhalter 6"/>
          <p:cNvSpPr>
            <a:spLocks noGrp="1"/>
          </p:cNvSpPr>
          <p:nvPr>
            <p:ph type="sldNum" sz="quarter" idx="12"/>
          </p:nvPr>
        </p:nvSpPr>
        <p:spPr>
          <a:xfrm>
            <a:off x="3779912" y="6356350"/>
            <a:ext cx="4906888" cy="365125"/>
          </a:xfr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1427241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CH" dirty="0"/>
              <a:t>Roland Kriemler</a:t>
            </a:r>
          </a:p>
        </p:txBody>
      </p:sp>
      <p:sp>
        <p:nvSpPr>
          <p:cNvPr id="7" name="Foliennummernplatzhalter 6"/>
          <p:cNvSpPr>
            <a:spLocks noGrp="1"/>
          </p:cNvSpPr>
          <p:nvPr>
            <p:ph type="sldNum" sz="quarter" idx="12"/>
          </p:nvPr>
        </p:nvSpPr>
        <p:spPr>
          <a:xfrm>
            <a:off x="4067944" y="6356350"/>
            <a:ext cx="4618856"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72580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7400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r>
              <a:rPr lang="de-CH" dirty="0"/>
              <a:t>Roland Kriemler</a:t>
            </a:r>
          </a:p>
        </p:txBody>
      </p:sp>
      <p:sp>
        <p:nvSpPr>
          <p:cNvPr id="6" name="Foliennummernplatzhalter 5"/>
          <p:cNvSpPr>
            <a:spLocks noGrp="1"/>
          </p:cNvSpPr>
          <p:nvPr>
            <p:ph type="sldNum" sz="quarter" idx="12"/>
          </p:nvPr>
        </p:nvSpPr>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27103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7" name="Foliennummernplatzhalter 6"/>
          <p:cNvSpPr>
            <a:spLocks noGrp="1"/>
          </p:cNvSpPr>
          <p:nvPr>
            <p:ph type="sldNum" sz="quarter" idx="12"/>
          </p:nvPr>
        </p:nvSpPr>
        <p:spPr>
          <a:xfrm>
            <a:off x="3851920" y="6356350"/>
            <a:ext cx="4834880"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8" name="Bild 7"/>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103161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CH" dirty="0"/>
              <a:t>Roland Kriemler</a:t>
            </a:r>
          </a:p>
        </p:txBody>
      </p:sp>
      <p:sp>
        <p:nvSpPr>
          <p:cNvPr id="9" name="Foliennummernplatzhalter 8"/>
          <p:cNvSpPr>
            <a:spLocks noGrp="1"/>
          </p:cNvSpPr>
          <p:nvPr>
            <p:ph type="sldNum" sz="quarter" idx="12"/>
          </p:nvPr>
        </p:nvSpPr>
        <p:spPr>
          <a:xfrm>
            <a:off x="4067944" y="6356350"/>
            <a:ext cx="4618856"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10" name="Bild 9"/>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355522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CH" dirty="0"/>
              <a:t>Roland Kriemler</a:t>
            </a:r>
          </a:p>
        </p:txBody>
      </p:sp>
      <p:sp>
        <p:nvSpPr>
          <p:cNvPr id="5" name="Foliennummernplatzhalter 4"/>
          <p:cNvSpPr>
            <a:spLocks noGrp="1"/>
          </p:cNvSpPr>
          <p:nvPr>
            <p:ph type="sldNum" sz="quarter" idx="12"/>
          </p:nvPr>
        </p:nvSpPr>
        <p:spPr>
          <a:xfrm>
            <a:off x="4355976" y="6356350"/>
            <a:ext cx="4330824" cy="365125"/>
          </a:xfrm>
          <a:prstGeom prst="rect">
            <a:avLst/>
          </a:prstGeo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6" name="Bild 5"/>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137721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CH" dirty="0"/>
              <a:t>Roland Kriemler</a:t>
            </a:r>
          </a:p>
        </p:txBody>
      </p:sp>
      <p:sp>
        <p:nvSpPr>
          <p:cNvPr id="5" name="Foliennummernplatzhalter 4"/>
          <p:cNvSpPr>
            <a:spLocks noGrp="1"/>
          </p:cNvSpPr>
          <p:nvPr>
            <p:ph type="sldNum" sz="quarter" idx="12"/>
          </p:nvPr>
        </p:nvSpPr>
        <p:spPr>
          <a:xfrm>
            <a:off x="4355976" y="6356350"/>
            <a:ext cx="4330824" cy="365125"/>
          </a:xfrm>
          <a:prstGeom prst="rect">
            <a:avLst/>
          </a:prstGeo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6" name="Bild 5"/>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131588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CH" dirty="0"/>
              <a:t>Roland Kriemler</a:t>
            </a:r>
          </a:p>
        </p:txBody>
      </p:sp>
      <p:sp>
        <p:nvSpPr>
          <p:cNvPr id="4" name="Foliennummernplatzhalter 3"/>
          <p:cNvSpPr>
            <a:spLocks noGrp="1"/>
          </p:cNvSpPr>
          <p:nvPr>
            <p:ph type="sldNum" sz="quarter" idx="12"/>
          </p:nvPr>
        </p:nvSpPr>
        <p:spPr>
          <a:xfrm>
            <a:off x="3779912" y="6356350"/>
            <a:ext cx="4906888" cy="365125"/>
          </a:xfrm>
          <a:prstGeom prst="rect">
            <a:avLst/>
          </a:prstGeo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6" name="Bild 5"/>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242195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CH" dirty="0"/>
              <a:t>Roland Kriemler</a:t>
            </a:r>
          </a:p>
        </p:txBody>
      </p:sp>
      <p:sp>
        <p:nvSpPr>
          <p:cNvPr id="7" name="Foliennummernplatzhalter 6"/>
          <p:cNvSpPr>
            <a:spLocks noGrp="1"/>
          </p:cNvSpPr>
          <p:nvPr>
            <p:ph type="sldNum" sz="quarter" idx="12"/>
          </p:nvPr>
        </p:nvSpPr>
        <p:spPr>
          <a:xfrm>
            <a:off x="3779912" y="6356350"/>
            <a:ext cx="4906888" cy="365125"/>
          </a:xfrm>
          <a:prstGeom prst="rect">
            <a:avLst/>
          </a:prstGeom>
        </p:spPr>
        <p:txBody>
          <a:body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8" name="Bild 7"/>
          <p:cNvPicPr/>
          <p:nvPr userDrawn="1"/>
        </p:nvPicPr>
        <p:blipFill>
          <a:blip r:embed="rId2"/>
          <a:stretch>
            <a:fillRect/>
          </a:stretch>
        </p:blipFill>
        <p:spPr>
          <a:xfrm>
            <a:off x="107504" y="0"/>
            <a:ext cx="475615" cy="476885"/>
          </a:xfrm>
          <a:prstGeom prst="rect">
            <a:avLst/>
          </a:prstGeom>
        </p:spPr>
      </p:pic>
    </p:spTree>
    <p:extLst>
      <p:ext uri="{BB962C8B-B14F-4D97-AF65-F5344CB8AC3E}">
        <p14:creationId xmlns:p14="http://schemas.microsoft.com/office/powerpoint/2010/main" val="361374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tif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dirty="0"/>
              <a:t>Roland Kriemler</a:t>
            </a:r>
          </a:p>
        </p:txBody>
      </p:sp>
      <p:sp>
        <p:nvSpPr>
          <p:cNvPr id="5" name="Rechteck 4">
            <a:extLst>
              <a:ext uri="{FF2B5EF4-FFF2-40B4-BE49-F238E27FC236}">
                <a16:creationId xmlns:a16="http://schemas.microsoft.com/office/drawing/2014/main" id="{19ADC141-3E96-BF49-9F2C-4A92BA0F00A9}"/>
              </a:ext>
            </a:extLst>
          </p:cNvPr>
          <p:cNvSpPr/>
          <p:nvPr userDrawn="1"/>
        </p:nvSpPr>
        <p:spPr>
          <a:xfrm>
            <a:off x="5675316" y="6400412"/>
            <a:ext cx="3145156" cy="276999"/>
          </a:xfrm>
          <a:prstGeom prst="rect">
            <a:avLst/>
          </a:prstGeom>
        </p:spPr>
        <p:txBody>
          <a:bodyPr wrap="none">
            <a:spAutoFit/>
          </a:bodyPr>
          <a:lstStyle/>
          <a:p>
            <a:r>
              <a:rPr lang="de-CH" sz="1200" baseline="0" dirty="0">
                <a:solidFill>
                  <a:schemeClr val="bg1">
                    <a:lumMod val="50000"/>
                  </a:schemeClr>
                </a:solidFill>
              </a:rPr>
              <a:t>Aktuelles zum Kollektivanlagenrecht VIII  -  </a:t>
            </a:r>
            <a:fld id="{B4A69B02-48A4-B744-BDF3-AFB2B23E09A3}" type="slidenum">
              <a:rPr lang="de-CH" sz="1200" baseline="0" smtClean="0">
                <a:solidFill>
                  <a:schemeClr val="bg1">
                    <a:lumMod val="50000"/>
                  </a:schemeClr>
                </a:solidFill>
              </a:rPr>
              <a:t>‹Nr.›</a:t>
            </a:fld>
            <a:endParaRPr lang="de-CH" sz="1200" baseline="0" dirty="0">
              <a:solidFill>
                <a:schemeClr val="bg1">
                  <a:lumMod val="50000"/>
                </a:schemeClr>
              </a:solidFill>
            </a:endParaRPr>
          </a:p>
        </p:txBody>
      </p:sp>
    </p:spTree>
    <p:extLst>
      <p:ext uri="{BB962C8B-B14F-4D97-AF65-F5344CB8AC3E}">
        <p14:creationId xmlns:p14="http://schemas.microsoft.com/office/powerpoint/2010/main" val="398024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84" r:id="rId7"/>
    <p:sldLayoutId id="2147483655"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dirty="0"/>
              <a:t>Roland Kriemler</a:t>
            </a:r>
          </a:p>
        </p:txBody>
      </p:sp>
      <p:sp>
        <p:nvSpPr>
          <p:cNvPr id="6" name="Foliennummernplatzhalter 5"/>
          <p:cNvSpPr>
            <a:spLocks noGrp="1"/>
          </p:cNvSpPr>
          <p:nvPr>
            <p:ph type="sldNum" sz="quarter" idx="4"/>
          </p:nvPr>
        </p:nvSpPr>
        <p:spPr>
          <a:xfrm>
            <a:off x="4067944" y="6356350"/>
            <a:ext cx="4618856"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spTree>
    <p:extLst>
      <p:ext uri="{BB962C8B-B14F-4D97-AF65-F5344CB8AC3E}">
        <p14:creationId xmlns:p14="http://schemas.microsoft.com/office/powerpoint/2010/main" val="952448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dirty="0"/>
              <a:t>Roland Kriemler</a:t>
            </a:r>
          </a:p>
        </p:txBody>
      </p:sp>
      <p:sp>
        <p:nvSpPr>
          <p:cNvPr id="6" name="Foliennummernplatzhalter 5"/>
          <p:cNvSpPr>
            <a:spLocks noGrp="1"/>
          </p:cNvSpPr>
          <p:nvPr>
            <p:ph type="sldNum" sz="quarter" idx="4"/>
          </p:nvPr>
        </p:nvSpPr>
        <p:spPr>
          <a:xfrm>
            <a:off x="4067944" y="6356350"/>
            <a:ext cx="4618856"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de-CH" dirty="0"/>
              <a:t>KPMG , </a:t>
            </a:r>
            <a:r>
              <a:rPr lang="de-CH" dirty="0" err="1"/>
              <a:t>Badenerstrasse</a:t>
            </a:r>
            <a:r>
              <a:rPr lang="de-CH" dirty="0"/>
              <a:t> 172, Zürich  -  7. Juni 2016  -  </a:t>
            </a:r>
            <a:fld id="{9A9B52F9-CF7A-4B4D-AD6B-2FA0F3D8C9E5}" type="slidenum">
              <a:rPr lang="de-CH" smtClean="0"/>
              <a:pPr/>
              <a:t>‹Nr.›</a:t>
            </a:fld>
            <a:endParaRPr lang="de-CH" dirty="0"/>
          </a:p>
        </p:txBody>
      </p:sp>
      <p:pic>
        <p:nvPicPr>
          <p:cNvPr id="7" name="Bild 6"/>
          <p:cNvPicPr/>
          <p:nvPr userDrawn="1"/>
        </p:nvPicPr>
        <p:blipFill>
          <a:blip r:embed="rId13"/>
          <a:stretch>
            <a:fillRect/>
          </a:stretch>
        </p:blipFill>
        <p:spPr>
          <a:xfrm>
            <a:off x="107504" y="0"/>
            <a:ext cx="475615" cy="476885"/>
          </a:xfrm>
          <a:prstGeom prst="rect">
            <a:avLst/>
          </a:prstGeom>
        </p:spPr>
      </p:pic>
    </p:spTree>
    <p:extLst>
      <p:ext uri="{BB962C8B-B14F-4D97-AF65-F5344CB8AC3E}">
        <p14:creationId xmlns:p14="http://schemas.microsoft.com/office/powerpoint/2010/main" val="1158028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6.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7.xml"/><Relationship Id="rId16"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6"/>
          <p:cNvPicPr/>
          <p:nvPr/>
        </p:nvPicPr>
        <p:blipFill>
          <a:blip r:embed="rId3" cstate="print">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2" name="Titel 1"/>
          <p:cNvSpPr>
            <a:spLocks noGrp="1"/>
          </p:cNvSpPr>
          <p:nvPr>
            <p:ph type="ctrTitle"/>
          </p:nvPr>
        </p:nvSpPr>
        <p:spPr>
          <a:xfrm>
            <a:off x="685800" y="1772819"/>
            <a:ext cx="7772400" cy="1470025"/>
          </a:xfrm>
        </p:spPr>
        <p:txBody>
          <a:bodyPr/>
          <a:lstStyle/>
          <a:p>
            <a:br>
              <a:rPr lang="de-CH" dirty="0"/>
            </a:br>
            <a:endParaRPr lang="de-CH" dirty="0"/>
          </a:p>
        </p:txBody>
      </p:sp>
      <p:sp>
        <p:nvSpPr>
          <p:cNvPr id="3" name="Untertitel 2"/>
          <p:cNvSpPr>
            <a:spLocks noGrp="1"/>
          </p:cNvSpPr>
          <p:nvPr>
            <p:ph type="subTitle" idx="1"/>
          </p:nvPr>
        </p:nvSpPr>
        <p:spPr>
          <a:xfrm>
            <a:off x="899592" y="2420888"/>
            <a:ext cx="7128792" cy="1152128"/>
          </a:xfrm>
        </p:spPr>
        <p:txBody>
          <a:bodyPr>
            <a:normAutofit/>
          </a:bodyPr>
          <a:lstStyle/>
          <a:p>
            <a:r>
              <a:rPr lang="de-CH" dirty="0">
                <a:solidFill>
                  <a:schemeClr val="tx1"/>
                </a:solidFill>
              </a:rPr>
              <a:t>Anlagestiftungen als Alternative zu kollektiven Kapitalanlagen</a:t>
            </a:r>
          </a:p>
          <a:p>
            <a:endParaRPr lang="de-CH" sz="2800" b="1" dirty="0">
              <a:solidFill>
                <a:schemeClr val="tx1"/>
              </a:solidFill>
            </a:endParaRPr>
          </a:p>
          <a:p>
            <a:endParaRPr lang="de-CH" dirty="0">
              <a:solidFill>
                <a:schemeClr val="tx1"/>
              </a:solidFill>
            </a:endParaRPr>
          </a:p>
          <a:p>
            <a:endParaRPr lang="de-CH" dirty="0">
              <a:solidFill>
                <a:schemeClr val="tx1"/>
              </a:solidFill>
            </a:endParaRPr>
          </a:p>
        </p:txBody>
      </p:sp>
      <p:pic>
        <p:nvPicPr>
          <p:cNvPr id="5" name="Grafik 7"/>
          <p:cNvPicPr/>
          <p:nvPr/>
        </p:nvPicPr>
        <p:blipFill>
          <a:blip r:embed="rId4" cstate="print">
            <a:extLst>
              <a:ext uri="{28A0092B-C50C-407E-A947-70E740481C1C}">
                <a14:useLocalDpi xmlns:a14="http://schemas.microsoft.com/office/drawing/2010/main" val="0"/>
              </a:ext>
            </a:extLst>
          </a:blip>
          <a:stretch>
            <a:fillRect/>
          </a:stretch>
        </p:blipFill>
        <p:spPr>
          <a:xfrm>
            <a:off x="770270" y="-25427"/>
            <a:ext cx="2721610" cy="970915"/>
          </a:xfrm>
          <a:prstGeom prst="rect">
            <a:avLst/>
          </a:prstGeom>
        </p:spPr>
      </p:pic>
      <p:sp>
        <p:nvSpPr>
          <p:cNvPr id="7" name="Datumsplatzhalter 3"/>
          <p:cNvSpPr>
            <a:spLocks noGrp="1"/>
          </p:cNvSpPr>
          <p:nvPr>
            <p:ph type="dt" sz="half" idx="10"/>
          </p:nvPr>
        </p:nvSpPr>
        <p:spPr>
          <a:xfrm>
            <a:off x="179512" y="7213602"/>
            <a:ext cx="3034680" cy="365125"/>
          </a:xfrm>
        </p:spPr>
        <p:txBody>
          <a:bodyPr/>
          <a:lstStyle/>
          <a:p>
            <a:r>
              <a:rPr lang="de-CH" dirty="0"/>
              <a:t>Roland Krieml</a:t>
            </a:r>
            <a:r>
              <a:rPr lang="de-CH" dirty="0">
                <a:solidFill>
                  <a:schemeClr val="bg1"/>
                </a:solidFill>
              </a:rPr>
              <a:t>er  - Geschäftsführer KGAST</a:t>
            </a:r>
          </a:p>
        </p:txBody>
      </p:sp>
      <p:sp>
        <p:nvSpPr>
          <p:cNvPr id="8" name="Untertitel 2"/>
          <p:cNvSpPr txBox="1">
            <a:spLocks/>
          </p:cNvSpPr>
          <p:nvPr/>
        </p:nvSpPr>
        <p:spPr>
          <a:xfrm>
            <a:off x="1403648" y="4149080"/>
            <a:ext cx="6400800" cy="166456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CH" dirty="0">
                <a:solidFill>
                  <a:schemeClr val="tx1"/>
                </a:solidFill>
              </a:rPr>
              <a:t>Seminar</a:t>
            </a:r>
          </a:p>
          <a:p>
            <a:r>
              <a:rPr lang="de-CH" dirty="0">
                <a:solidFill>
                  <a:schemeClr val="tx1"/>
                </a:solidFill>
              </a:rPr>
              <a:t>Aktuelles zum Kollektivanlagenrecht VIII</a:t>
            </a:r>
          </a:p>
          <a:p>
            <a:endParaRPr lang="de-CH" dirty="0">
              <a:solidFill>
                <a:schemeClr val="tx1"/>
              </a:solidFill>
            </a:endParaRPr>
          </a:p>
          <a:p>
            <a:endParaRPr lang="de-CH" sz="1700" dirty="0">
              <a:solidFill>
                <a:schemeClr val="tx1"/>
              </a:solidFill>
            </a:endParaRPr>
          </a:p>
          <a:p>
            <a:r>
              <a:rPr lang="de-CH" dirty="0">
                <a:solidFill>
                  <a:schemeClr val="tx1"/>
                </a:solidFill>
              </a:rPr>
              <a:t>Europa Institut an der Universität </a:t>
            </a:r>
            <a:r>
              <a:rPr lang="de-CH" dirty="0" err="1">
                <a:solidFill>
                  <a:schemeClr val="tx1"/>
                </a:solidFill>
              </a:rPr>
              <a:t>Zürich</a:t>
            </a:r>
            <a:endParaRPr lang="de-CH" dirty="0">
              <a:solidFill>
                <a:schemeClr val="tx1"/>
              </a:solidFill>
            </a:endParaRPr>
          </a:p>
          <a:p>
            <a:r>
              <a:rPr lang="de-CH" sz="1700" dirty="0">
                <a:solidFill>
                  <a:schemeClr val="tx1"/>
                </a:solidFill>
              </a:rPr>
              <a:t>20. Mai 2021</a:t>
            </a:r>
          </a:p>
        </p:txBody>
      </p:sp>
      <p:cxnSp>
        <p:nvCxnSpPr>
          <p:cNvPr id="9" name="Gerade Verbindung 8">
            <a:extLst>
              <a:ext uri="{FF2B5EF4-FFF2-40B4-BE49-F238E27FC236}">
                <a16:creationId xmlns:a16="http://schemas.microsoft.com/office/drawing/2014/main" id="{AAD39F28-E767-2A44-B2A8-855F69A87B04}"/>
              </a:ext>
            </a:extLst>
          </p:cNvPr>
          <p:cNvCxnSpPr/>
          <p:nvPr/>
        </p:nvCxnSpPr>
        <p:spPr>
          <a:xfrm>
            <a:off x="2195736" y="3212976"/>
            <a:ext cx="453650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BE13A73F-45D3-4B45-B7EB-E5A323F3CF6C}"/>
              </a:ext>
            </a:extLst>
          </p:cNvPr>
          <p:cNvSpPr txBox="1"/>
          <p:nvPr/>
        </p:nvSpPr>
        <p:spPr>
          <a:xfrm rot="20914497">
            <a:off x="3921943" y="3251426"/>
            <a:ext cx="1177695" cy="584775"/>
          </a:xfrm>
          <a:prstGeom prst="rect">
            <a:avLst/>
          </a:prstGeom>
          <a:noFill/>
        </p:spPr>
        <p:txBody>
          <a:bodyPr wrap="none" rtlCol="0">
            <a:spAutoFit/>
          </a:bodyPr>
          <a:lstStyle/>
          <a:p>
            <a:r>
              <a:rPr lang="de-DE" sz="3200" dirty="0">
                <a:solidFill>
                  <a:srgbClr val="FF0000"/>
                </a:solidFill>
              </a:rPr>
              <a:t>Fonds</a:t>
            </a:r>
          </a:p>
        </p:txBody>
      </p:sp>
      <p:cxnSp>
        <p:nvCxnSpPr>
          <p:cNvPr id="11" name="Gerade Verbindung 10">
            <a:extLst>
              <a:ext uri="{FF2B5EF4-FFF2-40B4-BE49-F238E27FC236}">
                <a16:creationId xmlns:a16="http://schemas.microsoft.com/office/drawing/2014/main" id="{1689ED99-77E7-FE4C-A672-21CA49842F28}"/>
              </a:ext>
            </a:extLst>
          </p:cNvPr>
          <p:cNvCxnSpPr>
            <a:cxnSpLocks/>
          </p:cNvCxnSpPr>
          <p:nvPr/>
        </p:nvCxnSpPr>
        <p:spPr>
          <a:xfrm>
            <a:off x="4427984" y="2739742"/>
            <a:ext cx="295232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264C1D8-9720-6A42-A00F-12B0FFE1D23F}"/>
              </a:ext>
            </a:extLst>
          </p:cNvPr>
          <p:cNvSpPr txBox="1"/>
          <p:nvPr/>
        </p:nvSpPr>
        <p:spPr>
          <a:xfrm rot="20914497">
            <a:off x="4437796" y="1868654"/>
            <a:ext cx="2895344" cy="584775"/>
          </a:xfrm>
          <a:prstGeom prst="rect">
            <a:avLst/>
          </a:prstGeom>
          <a:noFill/>
        </p:spPr>
        <p:txBody>
          <a:bodyPr wrap="none" rtlCol="0">
            <a:spAutoFit/>
          </a:bodyPr>
          <a:lstStyle/>
          <a:p>
            <a:r>
              <a:rPr lang="de-DE" sz="3200" dirty="0">
                <a:solidFill>
                  <a:srgbClr val="FF0000"/>
                </a:solidFill>
              </a:rPr>
              <a:t>mehr als </a:t>
            </a:r>
            <a:r>
              <a:rPr lang="de-CH" sz="3200" dirty="0"/>
              <a:t> </a:t>
            </a:r>
            <a:r>
              <a:rPr lang="de-CH" sz="3200" dirty="0">
                <a:solidFill>
                  <a:srgbClr val="FF0000"/>
                </a:solidFill>
              </a:rPr>
              <a:t>«</a:t>
            </a:r>
            <a:r>
              <a:rPr lang="de-DE" sz="3200" dirty="0">
                <a:solidFill>
                  <a:srgbClr val="FF0000"/>
                </a:solidFill>
              </a:rPr>
              <a:t>nur</a:t>
            </a:r>
            <a:r>
              <a:rPr lang="de-CH" sz="3200" dirty="0">
                <a:solidFill>
                  <a:srgbClr val="FF0000"/>
                </a:solidFill>
              </a:rPr>
              <a:t>»</a:t>
            </a:r>
            <a:endParaRPr lang="de-DE" sz="3200" dirty="0">
              <a:solidFill>
                <a:srgbClr val="FF0000"/>
              </a:solidFill>
            </a:endParaRPr>
          </a:p>
        </p:txBody>
      </p:sp>
    </p:spTree>
    <p:extLst>
      <p:ext uri="{BB962C8B-B14F-4D97-AF65-F5344CB8AC3E}">
        <p14:creationId xmlns:p14="http://schemas.microsoft.com/office/powerpoint/2010/main" val="32100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1956"/>
            <a:ext cx="9144000" cy="688342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2"/>
          <p:cNvSpPr txBox="1">
            <a:spLocks/>
          </p:cNvSpPr>
          <p:nvPr/>
        </p:nvSpPr>
        <p:spPr>
          <a:xfrm>
            <a:off x="806896" y="3068960"/>
            <a:ext cx="8229600"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CH" sz="1600" dirty="0"/>
              <a:t>Vorteil: </a:t>
            </a:r>
            <a:r>
              <a:rPr lang="de-CH" sz="1600" b="1" dirty="0"/>
              <a:t>Keine Quellensteuer </a:t>
            </a:r>
            <a:r>
              <a:rPr lang="de-CH" sz="1600" dirty="0"/>
              <a:t>in den USA für qualifizierende Anlagestiftungen oder (immer noch) reduzierter Satz.</a:t>
            </a:r>
          </a:p>
          <a:p>
            <a:endParaRPr lang="de-CH" sz="1600" dirty="0"/>
          </a:p>
          <a:p>
            <a:r>
              <a:rPr lang="de-CH" sz="1600" dirty="0"/>
              <a:t>Nachteil: Anlagestiftungen werden als Effektenhändler qualifiziert, was </a:t>
            </a:r>
            <a:r>
              <a:rPr lang="de-CH" sz="1600" b="1" dirty="0"/>
              <a:t>Stempelabgaben</a:t>
            </a:r>
            <a:r>
              <a:rPr lang="de-CH" sz="1600" dirty="0"/>
              <a:t> auf Wertschriftentransaktionen auslöst  </a:t>
            </a:r>
            <a:r>
              <a:rPr lang="de-CH" sz="1600" dirty="0">
                <a:sym typeface="Wingdings" panose="05000000000000000000" pitchFamily="2" charset="2"/>
              </a:rPr>
              <a:t> politisch motivierte, wettbewerbsschädigende «Steuer».</a:t>
            </a:r>
            <a:endParaRPr lang="de-CH" sz="1600" dirty="0"/>
          </a:p>
          <a:p>
            <a:endParaRPr lang="de-CH" sz="1600" dirty="0"/>
          </a:p>
          <a:p>
            <a:pPr>
              <a:buFont typeface="Wingdings" panose="05000000000000000000" pitchFamily="2" charset="2"/>
              <a:buChar char="Ø"/>
            </a:pPr>
            <a:r>
              <a:rPr lang="de-CH" sz="1800" b="1" dirty="0"/>
              <a:t>Grundsatz der Steuerfreiheit </a:t>
            </a:r>
            <a:r>
              <a:rPr lang="de-CH" sz="1800" dirty="0"/>
              <a:t>auf Vorsorgegeldern wird mit der Stempelabgabe </a:t>
            </a:r>
            <a:r>
              <a:rPr lang="de-CH" sz="1800" b="1" dirty="0"/>
              <a:t>verletzt</a:t>
            </a:r>
            <a:r>
              <a:rPr lang="de-CH" sz="1800" dirty="0"/>
              <a:t>!</a:t>
            </a:r>
          </a:p>
          <a:p>
            <a:pPr>
              <a:buFont typeface="Wingdings" panose="05000000000000000000" pitchFamily="2" charset="2"/>
              <a:buChar char="Ø"/>
            </a:pPr>
            <a:endParaRPr lang="de-CH" sz="1800" b="1" dirty="0"/>
          </a:p>
          <a:p>
            <a:pPr marL="0" indent="0">
              <a:buFont typeface="Arial" panose="020B0604020202020204" pitchFamily="34" charset="0"/>
              <a:buNone/>
            </a:pPr>
            <a:endParaRPr lang="de-CH" sz="1600" i="1" dirty="0">
              <a:solidFill>
                <a:srgbClr val="FF0000"/>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951695423"/>
              </p:ext>
            </p:extLst>
          </p:nvPr>
        </p:nvGraphicFramePr>
        <p:xfrm>
          <a:off x="899592" y="1596400"/>
          <a:ext cx="6792417" cy="1112520"/>
        </p:xfrm>
        <a:graphic>
          <a:graphicData uri="http://schemas.openxmlformats.org/drawingml/2006/table">
            <a:tbl>
              <a:tblPr firstRow="1" bandRow="1">
                <a:tableStyleId>{5C22544A-7EE6-4342-B048-85BDC9FD1C3A}</a:tableStyleId>
              </a:tblPr>
              <a:tblGrid>
                <a:gridCol w="2264139">
                  <a:extLst>
                    <a:ext uri="{9D8B030D-6E8A-4147-A177-3AD203B41FA5}">
                      <a16:colId xmlns:a16="http://schemas.microsoft.com/office/drawing/2014/main" val="20000"/>
                    </a:ext>
                  </a:extLst>
                </a:gridCol>
                <a:gridCol w="2264139">
                  <a:extLst>
                    <a:ext uri="{9D8B030D-6E8A-4147-A177-3AD203B41FA5}">
                      <a16:colId xmlns:a16="http://schemas.microsoft.com/office/drawing/2014/main" val="20001"/>
                    </a:ext>
                  </a:extLst>
                </a:gridCol>
                <a:gridCol w="2264139">
                  <a:extLst>
                    <a:ext uri="{9D8B030D-6E8A-4147-A177-3AD203B41FA5}">
                      <a16:colId xmlns:a16="http://schemas.microsoft.com/office/drawing/2014/main" val="20002"/>
                    </a:ext>
                  </a:extLst>
                </a:gridCol>
              </a:tblGrid>
              <a:tr h="370840">
                <a:tc>
                  <a:txBody>
                    <a:bodyPr/>
                    <a:lstStyle/>
                    <a:p>
                      <a:endParaRPr lang="de-CH" dirty="0"/>
                    </a:p>
                  </a:txBody>
                  <a:tcPr/>
                </a:tc>
                <a:tc>
                  <a:txBody>
                    <a:bodyPr/>
                    <a:lstStyle/>
                    <a:p>
                      <a:r>
                        <a:rPr lang="de-CH" dirty="0"/>
                        <a:t>US-Quellensteuer</a:t>
                      </a:r>
                    </a:p>
                  </a:txBody>
                  <a:tcPr/>
                </a:tc>
                <a:tc>
                  <a:txBody>
                    <a:bodyPr/>
                    <a:lstStyle/>
                    <a:p>
                      <a:r>
                        <a:rPr lang="de-CH" dirty="0"/>
                        <a:t>Stempelabgabe</a:t>
                      </a:r>
                    </a:p>
                  </a:txBody>
                  <a:tcPr/>
                </a:tc>
                <a:extLst>
                  <a:ext uri="{0D108BD9-81ED-4DB2-BD59-A6C34878D82A}">
                    <a16:rowId xmlns:a16="http://schemas.microsoft.com/office/drawing/2014/main" val="10000"/>
                  </a:ext>
                </a:extLst>
              </a:tr>
              <a:tr h="370840">
                <a:tc>
                  <a:txBody>
                    <a:bodyPr/>
                    <a:lstStyle/>
                    <a:p>
                      <a:r>
                        <a:rPr lang="de-CH" dirty="0">
                          <a:solidFill>
                            <a:schemeClr val="bg1"/>
                          </a:solidFill>
                        </a:rPr>
                        <a:t>Anlagestiftungen</a:t>
                      </a:r>
                    </a:p>
                  </a:txBody>
                  <a:tcPr>
                    <a:solidFill>
                      <a:srgbClr val="B4A997"/>
                    </a:solidFill>
                  </a:tcPr>
                </a:tc>
                <a:tc>
                  <a:txBody>
                    <a:bodyPr/>
                    <a:lstStyle/>
                    <a:p>
                      <a:r>
                        <a:rPr lang="de-CH" dirty="0"/>
                        <a:t>befreit</a:t>
                      </a:r>
                    </a:p>
                  </a:txBody>
                  <a:tcPr>
                    <a:solidFill>
                      <a:srgbClr val="92D050"/>
                    </a:solidFill>
                  </a:tcPr>
                </a:tc>
                <a:tc>
                  <a:txBody>
                    <a:bodyPr/>
                    <a:lstStyle/>
                    <a:p>
                      <a:r>
                        <a:rPr lang="de-CH" dirty="0"/>
                        <a:t>nicht befreit</a:t>
                      </a:r>
                    </a:p>
                  </a:txBody>
                  <a:tcPr>
                    <a:solidFill>
                      <a:schemeClr val="bg2"/>
                    </a:solidFill>
                  </a:tcPr>
                </a:tc>
                <a:extLst>
                  <a:ext uri="{0D108BD9-81ED-4DB2-BD59-A6C34878D82A}">
                    <a16:rowId xmlns:a16="http://schemas.microsoft.com/office/drawing/2014/main" val="10001"/>
                  </a:ext>
                </a:extLst>
              </a:tr>
              <a:tr h="370840">
                <a:tc>
                  <a:txBody>
                    <a:bodyPr/>
                    <a:lstStyle/>
                    <a:p>
                      <a:r>
                        <a:rPr lang="de-CH" dirty="0"/>
                        <a:t>Institutionelle Fonds</a:t>
                      </a:r>
                    </a:p>
                  </a:txBody>
                  <a:tcPr/>
                </a:tc>
                <a:tc>
                  <a:txBody>
                    <a:bodyPr/>
                    <a:lstStyle/>
                    <a:p>
                      <a:r>
                        <a:rPr lang="de-CH" dirty="0"/>
                        <a:t>nicht befreit</a:t>
                      </a:r>
                    </a:p>
                  </a:txBody>
                  <a:tcPr>
                    <a:solidFill>
                      <a:schemeClr val="bg2"/>
                    </a:solidFill>
                  </a:tcPr>
                </a:tc>
                <a:tc>
                  <a:txBody>
                    <a:bodyPr/>
                    <a:lstStyle/>
                    <a:p>
                      <a:r>
                        <a:rPr lang="de-CH" dirty="0"/>
                        <a:t>befreit</a:t>
                      </a:r>
                    </a:p>
                  </a:txBody>
                  <a:tcPr>
                    <a:solidFill>
                      <a:srgbClr val="92D050"/>
                    </a:solidFill>
                  </a:tcPr>
                </a:tc>
                <a:extLst>
                  <a:ext uri="{0D108BD9-81ED-4DB2-BD59-A6C34878D82A}">
                    <a16:rowId xmlns:a16="http://schemas.microsoft.com/office/drawing/2014/main" val="10002"/>
                  </a:ext>
                </a:extLst>
              </a:tr>
            </a:tbl>
          </a:graphicData>
        </a:graphic>
      </p:graphicFrame>
      <p:sp>
        <p:nvSpPr>
          <p:cNvPr id="8" name="Titel 1"/>
          <p:cNvSpPr>
            <a:spLocks noGrp="1"/>
          </p:cNvSpPr>
          <p:nvPr>
            <p:ph type="title"/>
          </p:nvPr>
        </p:nvSpPr>
        <p:spPr>
          <a:xfrm>
            <a:off x="457200" y="44624"/>
            <a:ext cx="8229600" cy="1143000"/>
          </a:xfrm>
        </p:spPr>
        <p:txBody>
          <a:bodyPr>
            <a:normAutofit/>
          </a:bodyPr>
          <a:lstStyle/>
          <a:p>
            <a:r>
              <a:rPr lang="de-DE" sz="3200" dirty="0"/>
              <a:t>Steueroptimierung</a:t>
            </a:r>
          </a:p>
        </p:txBody>
      </p:sp>
    </p:spTree>
    <p:extLst>
      <p:ext uri="{BB962C8B-B14F-4D97-AF65-F5344CB8AC3E}">
        <p14:creationId xmlns:p14="http://schemas.microsoft.com/office/powerpoint/2010/main" val="162536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ssolv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0"/>
            <a:ext cx="9144000" cy="688342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8" name="Titel 1"/>
          <p:cNvSpPr>
            <a:spLocks noGrp="1"/>
          </p:cNvSpPr>
          <p:nvPr>
            <p:ph type="title"/>
          </p:nvPr>
        </p:nvSpPr>
        <p:spPr>
          <a:xfrm>
            <a:off x="457200" y="44624"/>
            <a:ext cx="8229600" cy="1143000"/>
          </a:xfrm>
        </p:spPr>
        <p:txBody>
          <a:bodyPr>
            <a:normAutofit/>
          </a:bodyPr>
          <a:lstStyle/>
          <a:p>
            <a:r>
              <a:rPr lang="de-CH" sz="3200" dirty="0">
                <a:latin typeface="Arial" panose="020B0604020202020204" pitchFamily="34" charset="0"/>
                <a:ea typeface="Calibri" panose="020F0502020204030204" pitchFamily="34" charset="0"/>
              </a:rPr>
              <a:t>«</a:t>
            </a:r>
            <a:r>
              <a:rPr lang="de-DE" sz="3200" dirty="0"/>
              <a:t>In a </a:t>
            </a:r>
            <a:r>
              <a:rPr lang="de-DE" sz="3200" dirty="0" err="1"/>
              <a:t>nutshell</a:t>
            </a:r>
            <a:r>
              <a:rPr lang="de-DE" sz="3200" dirty="0"/>
              <a:t>...</a:t>
            </a:r>
            <a:r>
              <a:rPr lang="de-CH" sz="3200" dirty="0">
                <a:latin typeface="Arial" panose="020B0604020202020204" pitchFamily="34" charset="0"/>
                <a:ea typeface="Calibri" panose="020F0502020204030204" pitchFamily="34" charset="0"/>
              </a:rPr>
              <a:t> »</a:t>
            </a:r>
            <a:endParaRPr lang="de-DE" sz="3200" dirty="0"/>
          </a:p>
        </p:txBody>
      </p:sp>
      <p:sp>
        <p:nvSpPr>
          <p:cNvPr id="2" name="Rechteck 1">
            <a:extLst>
              <a:ext uri="{FF2B5EF4-FFF2-40B4-BE49-F238E27FC236}">
                <a16:creationId xmlns:a16="http://schemas.microsoft.com/office/drawing/2014/main" id="{B368701C-CD49-7C4B-B247-AFD13B8438BC}"/>
              </a:ext>
            </a:extLst>
          </p:cNvPr>
          <p:cNvSpPr/>
          <p:nvPr/>
        </p:nvSpPr>
        <p:spPr>
          <a:xfrm>
            <a:off x="457200" y="1319857"/>
            <a:ext cx="7670304" cy="4247317"/>
          </a:xfrm>
          <a:prstGeom prst="rect">
            <a:avLst/>
          </a:prstGeom>
        </p:spPr>
        <p:txBody>
          <a:bodyPr wrap="square">
            <a:spAutoFit/>
          </a:bodyPr>
          <a:lstStyle/>
          <a:p>
            <a:r>
              <a:rPr lang="de-CH" dirty="0">
                <a:latin typeface="Arial" panose="020B0604020202020204" pitchFamily="34" charset="0"/>
                <a:ea typeface="Calibri" panose="020F0502020204030204" pitchFamily="34" charset="0"/>
              </a:rPr>
              <a:t>Attraktivität einer Anlagestiftung besteht darin, dass sie Vorsorgeeinrichtungen </a:t>
            </a:r>
            <a:r>
              <a:rPr lang="de-CH" b="1" dirty="0">
                <a:latin typeface="Arial" panose="020B0604020202020204" pitchFamily="34" charset="0"/>
                <a:ea typeface="Calibri" panose="020F0502020204030204" pitchFamily="34" charset="0"/>
              </a:rPr>
              <a:t>umfassende Mitwirkungs-, Informations- und Kontrollrechte </a:t>
            </a:r>
            <a:r>
              <a:rPr lang="de-CH" dirty="0">
                <a:latin typeface="Arial" panose="020B0604020202020204" pitchFamily="34" charset="0"/>
                <a:ea typeface="Calibri" panose="020F0502020204030204" pitchFamily="34" charset="0"/>
              </a:rPr>
              <a:t>gewährt, speziell hinsichtlich </a:t>
            </a:r>
            <a:r>
              <a:rPr lang="de-CH" b="1" dirty="0">
                <a:latin typeface="Arial" panose="020B0604020202020204" pitchFamily="34" charset="0"/>
                <a:ea typeface="Calibri" panose="020F0502020204030204" pitchFamily="34" charset="0"/>
              </a:rPr>
              <a:t>Anlagetätigkeit</a:t>
            </a:r>
            <a:r>
              <a:rPr lang="de-CH" dirty="0">
                <a:latin typeface="Arial" panose="020B0604020202020204" pitchFamily="34" charset="0"/>
                <a:ea typeface="Calibri" panose="020F0502020204030204" pitchFamily="34" charset="0"/>
              </a:rPr>
              <a:t>. (Alleinstellungsmerkmal)</a:t>
            </a:r>
          </a:p>
          <a:p>
            <a:endParaRPr lang="de-CH" dirty="0">
              <a:latin typeface="Arial" panose="020B0604020202020204" pitchFamily="34" charset="0"/>
              <a:ea typeface="Calibri" panose="020F0502020204030204" pitchFamily="34" charset="0"/>
            </a:endParaRPr>
          </a:p>
          <a:p>
            <a:r>
              <a:rPr lang="de-CH" dirty="0">
                <a:latin typeface="Arial" panose="020B0604020202020204" pitchFamily="34" charset="0"/>
                <a:ea typeface="Calibri" panose="020F0502020204030204" pitchFamily="34" charset="0"/>
              </a:rPr>
              <a:t>Gesamtheit der Anleger bildet die Anlegerversammlung mit </a:t>
            </a:r>
            <a:r>
              <a:rPr lang="de-CH" b="1" dirty="0">
                <a:latin typeface="Arial" panose="020B0604020202020204" pitchFamily="34" charset="0"/>
                <a:ea typeface="Calibri" panose="020F0502020204030204" pitchFamily="34" charset="0"/>
              </a:rPr>
              <a:t>Kompetenzen</a:t>
            </a:r>
            <a:r>
              <a:rPr lang="de-CH" dirty="0">
                <a:latin typeface="Arial" panose="020B0604020202020204" pitchFamily="34" charset="0"/>
                <a:ea typeface="Calibri" panose="020F0502020204030204" pitchFamily="34" charset="0"/>
              </a:rPr>
              <a:t> über die </a:t>
            </a:r>
            <a:r>
              <a:rPr lang="de-CH" b="1" dirty="0">
                <a:latin typeface="Arial" panose="020B0604020202020204" pitchFamily="34" charset="0"/>
                <a:ea typeface="Calibri" panose="020F0502020204030204" pitchFamily="34" charset="0"/>
              </a:rPr>
              <a:t>Statuten</a:t>
            </a:r>
            <a:r>
              <a:rPr lang="de-CH" dirty="0">
                <a:latin typeface="Arial" panose="020B0604020202020204" pitchFamily="34" charset="0"/>
                <a:ea typeface="Calibri" panose="020F0502020204030204" pitchFamily="34" charset="0"/>
              </a:rPr>
              <a:t>, die </a:t>
            </a:r>
            <a:r>
              <a:rPr lang="de-CH" b="1" dirty="0">
                <a:latin typeface="Arial" panose="020B0604020202020204" pitchFamily="34" charset="0"/>
                <a:ea typeface="Calibri" panose="020F0502020204030204" pitchFamily="34" charset="0"/>
              </a:rPr>
              <a:t>Wahl der Stiftungsräte</a:t>
            </a:r>
            <a:r>
              <a:rPr lang="de-CH" dirty="0">
                <a:latin typeface="Arial" panose="020B0604020202020204" pitchFamily="34" charset="0"/>
                <a:ea typeface="Calibri" panose="020F0502020204030204" pitchFamily="34" charset="0"/>
              </a:rPr>
              <a:t>, des </a:t>
            </a:r>
            <a:r>
              <a:rPr lang="de-CH" b="1" dirty="0">
                <a:latin typeface="Arial" panose="020B0604020202020204" pitchFamily="34" charset="0"/>
                <a:ea typeface="Calibri" panose="020F0502020204030204" pitchFamily="34" charset="0"/>
              </a:rPr>
              <a:t>Stiftungsratspräsidiums</a:t>
            </a:r>
            <a:r>
              <a:rPr lang="de-CH" dirty="0">
                <a:latin typeface="Arial" panose="020B0604020202020204" pitchFamily="34" charset="0"/>
                <a:ea typeface="Calibri" panose="020F0502020204030204" pitchFamily="34" charset="0"/>
              </a:rPr>
              <a:t> und der </a:t>
            </a:r>
            <a:r>
              <a:rPr lang="de-CH" b="1" dirty="0">
                <a:latin typeface="Arial" panose="020B0604020202020204" pitchFamily="34" charset="0"/>
                <a:ea typeface="Calibri" panose="020F0502020204030204" pitchFamily="34" charset="0"/>
              </a:rPr>
              <a:t>Revisions­stell</a:t>
            </a:r>
            <a:r>
              <a:rPr lang="de-CH" dirty="0">
                <a:latin typeface="Arial" panose="020B0604020202020204" pitchFamily="34" charset="0"/>
                <a:ea typeface="Calibri" panose="020F0502020204030204" pitchFamily="34" charset="0"/>
              </a:rPr>
              <a:t>e, über die </a:t>
            </a:r>
            <a:r>
              <a:rPr lang="de-CH" b="1" dirty="0">
                <a:latin typeface="Arial" panose="020B0604020202020204" pitchFamily="34" charset="0"/>
                <a:ea typeface="Calibri" panose="020F0502020204030204" pitchFamily="34" charset="0"/>
              </a:rPr>
              <a:t>Genehmigung der Jahresrechnung </a:t>
            </a:r>
            <a:r>
              <a:rPr lang="de-CH" dirty="0">
                <a:latin typeface="Arial" panose="020B0604020202020204" pitchFamily="34" charset="0"/>
                <a:ea typeface="Calibri" panose="020F0502020204030204" pitchFamily="34" charset="0"/>
              </a:rPr>
              <a:t>sowie mit weiteren, umfangreichen Befugnissen (siehe nächste Seite).</a:t>
            </a:r>
          </a:p>
          <a:p>
            <a:endParaRPr lang="de-CH" dirty="0">
              <a:latin typeface="Arial" panose="020B0604020202020204" pitchFamily="34" charset="0"/>
              <a:ea typeface="Calibri" panose="020F0502020204030204" pitchFamily="34" charset="0"/>
            </a:endParaRPr>
          </a:p>
          <a:p>
            <a:r>
              <a:rPr lang="de-CH" b="1" dirty="0">
                <a:latin typeface="Arial" panose="020B0604020202020204" pitchFamily="34" charset="0"/>
                <a:ea typeface="Calibri" panose="020F0502020204030204" pitchFamily="34" charset="0"/>
              </a:rPr>
              <a:t>Vorsorgeeinrichtungen</a:t>
            </a:r>
            <a:r>
              <a:rPr lang="de-CH" dirty="0">
                <a:latin typeface="Arial" panose="020B0604020202020204" pitchFamily="34" charset="0"/>
                <a:ea typeface="Calibri" panose="020F0502020204030204" pitchFamily="34" charset="0"/>
              </a:rPr>
              <a:t> sind im Stiftungsrat sowie in Anlagekomitees/-Ausschüssen vertreten und </a:t>
            </a:r>
            <a:r>
              <a:rPr lang="de-CH" b="1" dirty="0">
                <a:latin typeface="Arial" panose="020B0604020202020204" pitchFamily="34" charset="0"/>
                <a:ea typeface="Calibri" panose="020F0502020204030204" pitchFamily="34" charset="0"/>
              </a:rPr>
              <a:t>üben</a:t>
            </a:r>
            <a:r>
              <a:rPr lang="de-CH" dirty="0">
                <a:latin typeface="Arial" panose="020B0604020202020204" pitchFamily="34" charset="0"/>
                <a:ea typeface="Calibri" panose="020F0502020204030204" pitchFamily="34" charset="0"/>
              </a:rPr>
              <a:t> einen </a:t>
            </a:r>
            <a:r>
              <a:rPr lang="de-CH" b="1" dirty="0">
                <a:latin typeface="Arial" panose="020B0604020202020204" pitchFamily="34" charset="0"/>
                <a:ea typeface="Calibri" panose="020F0502020204030204" pitchFamily="34" charset="0"/>
              </a:rPr>
              <a:t>direkten Einfluss auf die Geschäftstätigkeit</a:t>
            </a:r>
            <a:r>
              <a:rPr lang="de-CH" dirty="0">
                <a:latin typeface="Arial" panose="020B0604020202020204" pitchFamily="34" charset="0"/>
                <a:ea typeface="Calibri" panose="020F0502020204030204" pitchFamily="34" charset="0"/>
              </a:rPr>
              <a:t> der Anlagestiftungen aus. </a:t>
            </a:r>
          </a:p>
          <a:p>
            <a:endParaRPr lang="de-CH"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3924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0"/>
            <a:ext cx="9144000" cy="688342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8" name="Titel 1"/>
          <p:cNvSpPr>
            <a:spLocks noGrp="1"/>
          </p:cNvSpPr>
          <p:nvPr>
            <p:ph type="title"/>
          </p:nvPr>
        </p:nvSpPr>
        <p:spPr>
          <a:xfrm>
            <a:off x="457200" y="44624"/>
            <a:ext cx="8229600" cy="1143000"/>
          </a:xfrm>
        </p:spPr>
        <p:txBody>
          <a:bodyPr>
            <a:normAutofit/>
          </a:bodyPr>
          <a:lstStyle/>
          <a:p>
            <a:r>
              <a:rPr lang="de-CH" sz="3200" dirty="0">
                <a:latin typeface="Arial" panose="020B0604020202020204" pitchFamily="34" charset="0"/>
                <a:ea typeface="Calibri" panose="020F0502020204030204" pitchFamily="34" charset="0"/>
              </a:rPr>
              <a:t>«... </a:t>
            </a:r>
            <a:r>
              <a:rPr lang="de-DE" sz="3200" dirty="0"/>
              <a:t>in  a </a:t>
            </a:r>
            <a:r>
              <a:rPr lang="de-DE" sz="3200" dirty="0" err="1"/>
              <a:t>nutshell</a:t>
            </a:r>
            <a:r>
              <a:rPr lang="de-DE" sz="3200" dirty="0"/>
              <a:t>...</a:t>
            </a:r>
            <a:r>
              <a:rPr lang="de-CH" sz="3200" dirty="0">
                <a:latin typeface="Arial" panose="020B0604020202020204" pitchFamily="34" charset="0"/>
                <a:ea typeface="Calibri" panose="020F0502020204030204" pitchFamily="34" charset="0"/>
              </a:rPr>
              <a:t> »</a:t>
            </a:r>
            <a:endParaRPr lang="de-DE" sz="3200" dirty="0"/>
          </a:p>
        </p:txBody>
      </p:sp>
      <p:sp>
        <p:nvSpPr>
          <p:cNvPr id="2" name="Rechteck 1">
            <a:extLst>
              <a:ext uri="{FF2B5EF4-FFF2-40B4-BE49-F238E27FC236}">
                <a16:creationId xmlns:a16="http://schemas.microsoft.com/office/drawing/2014/main" id="{B368701C-CD49-7C4B-B247-AFD13B8438BC}"/>
              </a:ext>
            </a:extLst>
          </p:cNvPr>
          <p:cNvSpPr/>
          <p:nvPr/>
        </p:nvSpPr>
        <p:spPr>
          <a:xfrm>
            <a:off x="457200" y="1052736"/>
            <a:ext cx="7670304" cy="5632311"/>
          </a:xfrm>
          <a:prstGeom prst="rect">
            <a:avLst/>
          </a:prstGeom>
        </p:spPr>
        <p:txBody>
          <a:bodyPr wrap="square">
            <a:spAutoFit/>
          </a:bodyPr>
          <a:lstStyle/>
          <a:p>
            <a:pPr lvl="0"/>
            <a:r>
              <a:rPr lang="de-CH" dirty="0"/>
              <a:t>Auf </a:t>
            </a:r>
            <a:r>
              <a:rPr lang="de-CH" b="1" dirty="0"/>
              <a:t>Bedürfnisse von Vorsorgeeinrichtungen zugeschnittene Strategien </a:t>
            </a:r>
            <a:r>
              <a:rPr lang="de-CH" dirty="0"/>
              <a:t>(nicht nur günstigere Tranche für institutionelle Investoren als Tranche eines Publikumsfonds). </a:t>
            </a:r>
          </a:p>
          <a:p>
            <a:pPr lvl="0"/>
            <a:endParaRPr lang="de-CH" dirty="0"/>
          </a:p>
          <a:p>
            <a:pPr lvl="0"/>
            <a:r>
              <a:rPr lang="de-CH" dirty="0"/>
              <a:t>Grundsätzlich </a:t>
            </a:r>
            <a:r>
              <a:rPr lang="de-CH" b="1" dirty="0"/>
              <a:t>umfangreiche Befugnisse </a:t>
            </a:r>
            <a:r>
              <a:rPr lang="de-CH" dirty="0"/>
              <a:t>hinsichtlich </a:t>
            </a:r>
            <a:r>
              <a:rPr lang="de-CH" b="1" dirty="0"/>
              <a:t>Investitionen, Devestitionen </a:t>
            </a:r>
            <a:r>
              <a:rPr lang="de-CH" dirty="0"/>
              <a:t>und Festlegung des </a:t>
            </a:r>
            <a:r>
              <a:rPr lang="de-CH" b="1" dirty="0"/>
              <a:t>Anlagegruppen-Budgets</a:t>
            </a:r>
            <a:r>
              <a:rPr lang="de-CH" dirty="0"/>
              <a:t>, </a:t>
            </a:r>
            <a:r>
              <a:rPr lang="de-CH" b="1" dirty="0"/>
              <a:t>Lancierung</a:t>
            </a:r>
            <a:r>
              <a:rPr lang="de-CH" dirty="0"/>
              <a:t> und </a:t>
            </a:r>
            <a:r>
              <a:rPr lang="de-CH" b="1" dirty="0"/>
              <a:t>Liquidation</a:t>
            </a:r>
            <a:r>
              <a:rPr lang="de-CH" dirty="0"/>
              <a:t> Anlagegruppen, </a:t>
            </a:r>
            <a:r>
              <a:rPr lang="de-CH" b="1" dirty="0"/>
              <a:t>Preispolitik</a:t>
            </a:r>
            <a:r>
              <a:rPr lang="de-CH" dirty="0"/>
              <a:t>,  </a:t>
            </a:r>
            <a:r>
              <a:rPr lang="de-CH" b="1" dirty="0"/>
              <a:t>Anlagestrategie</a:t>
            </a:r>
            <a:r>
              <a:rPr lang="de-CH" dirty="0"/>
              <a:t> und deren Änderung, </a:t>
            </a:r>
            <a:r>
              <a:rPr lang="de-CH" b="1" dirty="0"/>
              <a:t>Benchmark-Ausrichtung</a:t>
            </a:r>
            <a:r>
              <a:rPr lang="de-CH" dirty="0"/>
              <a:t>, Ausübung von </a:t>
            </a:r>
            <a:r>
              <a:rPr lang="de-CH" b="1" dirty="0"/>
              <a:t>Gläubiger- und Beteili­gungsrechten</a:t>
            </a:r>
            <a:r>
              <a:rPr lang="de-CH" dirty="0"/>
              <a:t>. </a:t>
            </a:r>
          </a:p>
          <a:p>
            <a:pPr lvl="0"/>
            <a:endParaRPr lang="de-CH" dirty="0"/>
          </a:p>
          <a:p>
            <a:pPr lvl="0"/>
            <a:r>
              <a:rPr lang="de-CH" b="1" dirty="0"/>
              <a:t>Flexibilität bei Strukturierungen </a:t>
            </a:r>
            <a:r>
              <a:rPr lang="de-CH" dirty="0"/>
              <a:t>(auf Stiftungs- und Anlagegruppenstufe)</a:t>
            </a:r>
            <a:r>
              <a:rPr lang="de-CH" b="1" dirty="0"/>
              <a:t> und schnelle Reaktion auf Marktentwicklungen</a:t>
            </a:r>
            <a:r>
              <a:rPr lang="de-CH" dirty="0"/>
              <a:t>. Bei der Lancierung und/oder der Änderung von Investitionsvorschriften bestehen hinsichtlich «time-to-market» weitere Vorteile – auch dank der auf Vorsorgethemen spezialisierten Direktaufsicht mit sehr gutem Verständnis der Vorsorgewelt/der Bedürfnisse der Vorsorgeeinrichtungen.</a:t>
            </a:r>
          </a:p>
          <a:p>
            <a:pPr lvl="0"/>
            <a:endParaRPr lang="de-CH" dirty="0"/>
          </a:p>
          <a:p>
            <a:pPr lvl="0"/>
            <a:r>
              <a:rPr lang="de-CH" dirty="0"/>
              <a:t>Langjährige Erfahrungen und spezialisiertes </a:t>
            </a:r>
            <a:r>
              <a:rPr lang="de-CH" dirty="0" err="1"/>
              <a:t>Investitionsknow-how</a:t>
            </a:r>
            <a:r>
              <a:rPr lang="de-CH" dirty="0"/>
              <a:t> bezüglich Verwaltens von speziellen Anlageklassen wie P/E, Infrastruktur, inländischen und ausländischen Immobilienanlagen und generell komplexen Anlagestrukturen.</a:t>
            </a:r>
          </a:p>
          <a:p>
            <a:endParaRPr lang="de-CH"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49563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0"/>
            <a:ext cx="9144000" cy="688342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8" name="Titel 1"/>
          <p:cNvSpPr>
            <a:spLocks noGrp="1"/>
          </p:cNvSpPr>
          <p:nvPr>
            <p:ph type="title"/>
          </p:nvPr>
        </p:nvSpPr>
        <p:spPr>
          <a:xfrm>
            <a:off x="457200" y="44624"/>
            <a:ext cx="8229600" cy="1143000"/>
          </a:xfrm>
        </p:spPr>
        <p:txBody>
          <a:bodyPr>
            <a:normAutofit/>
          </a:bodyPr>
          <a:lstStyle/>
          <a:p>
            <a:r>
              <a:rPr lang="de-CH" sz="3200" dirty="0">
                <a:latin typeface="Arial" panose="020B0604020202020204" pitchFamily="34" charset="0"/>
                <a:ea typeface="Calibri" panose="020F0502020204030204" pitchFamily="34" charset="0"/>
              </a:rPr>
              <a:t>«</a:t>
            </a:r>
            <a:r>
              <a:rPr lang="de-DE" sz="3200" dirty="0"/>
              <a:t>... in  a </a:t>
            </a:r>
            <a:r>
              <a:rPr lang="de-DE" sz="3200" dirty="0" err="1"/>
              <a:t>nutshell</a:t>
            </a:r>
            <a:r>
              <a:rPr lang="de-DE" sz="3200" dirty="0"/>
              <a:t>.</a:t>
            </a:r>
            <a:r>
              <a:rPr lang="de-CH" sz="3200" dirty="0">
                <a:latin typeface="Arial" panose="020B0604020202020204" pitchFamily="34" charset="0"/>
                <a:ea typeface="Calibri" panose="020F0502020204030204" pitchFamily="34" charset="0"/>
              </a:rPr>
              <a:t>»</a:t>
            </a:r>
            <a:endParaRPr lang="de-DE" sz="3200" dirty="0"/>
          </a:p>
        </p:txBody>
      </p:sp>
      <p:sp>
        <p:nvSpPr>
          <p:cNvPr id="2" name="Rechteck 1">
            <a:extLst>
              <a:ext uri="{FF2B5EF4-FFF2-40B4-BE49-F238E27FC236}">
                <a16:creationId xmlns:a16="http://schemas.microsoft.com/office/drawing/2014/main" id="{B368701C-CD49-7C4B-B247-AFD13B8438BC}"/>
              </a:ext>
            </a:extLst>
          </p:cNvPr>
          <p:cNvSpPr/>
          <p:nvPr/>
        </p:nvSpPr>
        <p:spPr>
          <a:xfrm>
            <a:off x="457200" y="1325667"/>
            <a:ext cx="7670304" cy="2031325"/>
          </a:xfrm>
          <a:prstGeom prst="rect">
            <a:avLst/>
          </a:prstGeom>
        </p:spPr>
        <p:txBody>
          <a:bodyPr wrap="square">
            <a:spAutoFit/>
          </a:bodyPr>
          <a:lstStyle/>
          <a:p>
            <a:r>
              <a:rPr lang="de-DE" dirty="0"/>
              <a:t>Aus diesen Gründen werden Anlagestiftungen von Vorsorgeeinrichtungen oft als Interessensvertreter, «</a:t>
            </a:r>
            <a:r>
              <a:rPr lang="de-DE" b="1" dirty="0"/>
              <a:t>eigener Investitionsspezialist</a:t>
            </a:r>
            <a:r>
              <a:rPr lang="de-DE" dirty="0"/>
              <a:t>» und – etwas </a:t>
            </a:r>
            <a:r>
              <a:rPr lang="de-DE" dirty="0" err="1"/>
              <a:t>unjuristisch</a:t>
            </a:r>
            <a:r>
              <a:rPr lang="de-DE" dirty="0"/>
              <a:t> – als «</a:t>
            </a:r>
            <a:r>
              <a:rPr lang="de-DE" b="1" dirty="0"/>
              <a:t>ihr Eigentum</a:t>
            </a:r>
            <a:r>
              <a:rPr lang="de-DE" dirty="0"/>
              <a:t>» wahrgenommen. Dies nicht zuletzt, da im Falle einer Aufhebung einer Anlagestiftung </a:t>
            </a:r>
            <a:r>
              <a:rPr lang="de-DE" b="1" dirty="0"/>
              <a:t>der Liquidationserlös </a:t>
            </a:r>
            <a:r>
              <a:rPr lang="de-DE" dirty="0"/>
              <a:t>den Anlegern </a:t>
            </a:r>
            <a:r>
              <a:rPr lang="de-DE" b="1" dirty="0"/>
              <a:t>entsprechend ihren Anteilen am Anlagevermögen</a:t>
            </a:r>
            <a:r>
              <a:rPr lang="de-DE" dirty="0"/>
              <a:t> und nicht einem Dritten </a:t>
            </a:r>
            <a:r>
              <a:rPr lang="de-DE" b="1" dirty="0"/>
              <a:t>zu­kommt</a:t>
            </a:r>
            <a:r>
              <a:rPr lang="de-DE" dirty="0"/>
              <a:t>. </a:t>
            </a:r>
            <a:endParaRPr lang="de-CH" dirty="0"/>
          </a:p>
          <a:p>
            <a:endParaRPr lang="de-CH"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63431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2" name="Titel 1"/>
          <p:cNvSpPr>
            <a:spLocks noGrp="1"/>
          </p:cNvSpPr>
          <p:nvPr>
            <p:ph type="title"/>
          </p:nvPr>
        </p:nvSpPr>
        <p:spPr>
          <a:xfrm>
            <a:off x="457200" y="44624"/>
            <a:ext cx="8229600" cy="1143000"/>
          </a:xfrm>
        </p:spPr>
        <p:txBody>
          <a:bodyPr>
            <a:normAutofit/>
          </a:bodyPr>
          <a:lstStyle/>
          <a:p>
            <a:r>
              <a:rPr lang="de-CH" sz="3200" dirty="0"/>
              <a:t>Vergleich institutionelle Fonds </a:t>
            </a:r>
            <a:br>
              <a:rPr lang="de-CH" sz="3200" dirty="0"/>
            </a:br>
            <a:r>
              <a:rPr lang="de-CH" sz="3200" dirty="0"/>
              <a:t>mit Anlagestiftungen</a:t>
            </a:r>
            <a:endParaRPr lang="de-DE" sz="3200" dirty="0"/>
          </a:p>
        </p:txBody>
      </p:sp>
      <p:sp>
        <p:nvSpPr>
          <p:cNvPr id="3" name="Inhaltsplatzhalter 2"/>
          <p:cNvSpPr>
            <a:spLocks noGrp="1"/>
          </p:cNvSpPr>
          <p:nvPr>
            <p:ph idx="1"/>
          </p:nvPr>
        </p:nvSpPr>
        <p:spPr/>
        <p:txBody>
          <a:bodyPr/>
          <a:lstStyle/>
          <a:p>
            <a:endParaRPr lang="de-DE"/>
          </a:p>
        </p:txBody>
      </p:sp>
      <p:sp>
        <p:nvSpPr>
          <p:cNvPr id="5" name="Datumsplatzhalter 4"/>
          <p:cNvSpPr>
            <a:spLocks noGrp="1"/>
          </p:cNvSpPr>
          <p:nvPr>
            <p:ph type="dt" sz="half" idx="10"/>
          </p:nvPr>
        </p:nvSpPr>
        <p:spPr/>
        <p:txBody>
          <a:bodyPr/>
          <a:lstStyle/>
          <a:p>
            <a:r>
              <a:rPr lang="de-CH"/>
              <a:t>Roland Kriemler</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266893042"/>
              </p:ext>
            </p:extLst>
          </p:nvPr>
        </p:nvGraphicFramePr>
        <p:xfrm>
          <a:off x="457200" y="1469461"/>
          <a:ext cx="8219256" cy="4623835"/>
        </p:xfrm>
        <a:graphic>
          <a:graphicData uri="http://schemas.openxmlformats.org/drawingml/2006/table">
            <a:tbl>
              <a:tblPr firstRow="1" bandRow="1">
                <a:tableStyleId>{5C22544A-7EE6-4342-B048-85BDC9FD1C3A}</a:tableStyleId>
              </a:tblPr>
              <a:tblGrid>
                <a:gridCol w="2046373">
                  <a:extLst>
                    <a:ext uri="{9D8B030D-6E8A-4147-A177-3AD203B41FA5}">
                      <a16:colId xmlns:a16="http://schemas.microsoft.com/office/drawing/2014/main" val="20000"/>
                    </a:ext>
                  </a:extLst>
                </a:gridCol>
                <a:gridCol w="2893148">
                  <a:extLst>
                    <a:ext uri="{9D8B030D-6E8A-4147-A177-3AD203B41FA5}">
                      <a16:colId xmlns:a16="http://schemas.microsoft.com/office/drawing/2014/main" val="20001"/>
                    </a:ext>
                  </a:extLst>
                </a:gridCol>
                <a:gridCol w="3279735">
                  <a:extLst>
                    <a:ext uri="{9D8B030D-6E8A-4147-A177-3AD203B41FA5}">
                      <a16:colId xmlns:a16="http://schemas.microsoft.com/office/drawing/2014/main" val="20002"/>
                    </a:ext>
                  </a:extLst>
                </a:gridCol>
              </a:tblGrid>
              <a:tr h="301178">
                <a:tc>
                  <a:txBody>
                    <a:bodyPr/>
                    <a:lstStyle/>
                    <a:p>
                      <a:r>
                        <a:rPr lang="de-CH" sz="1400" dirty="0">
                          <a:latin typeface="+mn-lt"/>
                        </a:rPr>
                        <a:t>Kriterium</a:t>
                      </a:r>
                    </a:p>
                  </a:txBody>
                  <a:tcPr/>
                </a:tc>
                <a:tc>
                  <a:txBody>
                    <a:bodyPr/>
                    <a:lstStyle/>
                    <a:p>
                      <a:r>
                        <a:rPr lang="de-CH" sz="1400" dirty="0">
                          <a:latin typeface="+mn-lt"/>
                        </a:rPr>
                        <a:t>institutionelle Fonds</a:t>
                      </a:r>
                    </a:p>
                  </a:txBody>
                  <a:tcPr/>
                </a:tc>
                <a:tc>
                  <a:txBody>
                    <a:bodyPr/>
                    <a:lstStyle/>
                    <a:p>
                      <a:r>
                        <a:rPr lang="de-CH" sz="1400" dirty="0">
                          <a:latin typeface="+mn-lt"/>
                        </a:rPr>
                        <a:t>Anlagestiftungen</a:t>
                      </a:r>
                    </a:p>
                  </a:txBody>
                  <a:tcPr/>
                </a:tc>
                <a:extLst>
                  <a:ext uri="{0D108BD9-81ED-4DB2-BD59-A6C34878D82A}">
                    <a16:rowId xmlns:a16="http://schemas.microsoft.com/office/drawing/2014/main" val="10000"/>
                  </a:ext>
                </a:extLst>
              </a:tr>
              <a:tr h="354518">
                <a:tc>
                  <a:txBody>
                    <a:bodyPr/>
                    <a:lstStyle/>
                    <a:p>
                      <a:r>
                        <a:rPr lang="de-CH" sz="1400" dirty="0">
                          <a:latin typeface="+mn-lt"/>
                        </a:rPr>
                        <a:t>Anlegerkreis</a:t>
                      </a:r>
                    </a:p>
                  </a:txBody>
                  <a:tcPr>
                    <a:solidFill>
                      <a:srgbClr val="B8AEA7"/>
                    </a:solidFill>
                  </a:tcPr>
                </a:tc>
                <a:tc>
                  <a:txBody>
                    <a:bodyPr/>
                    <a:lstStyle/>
                    <a:p>
                      <a:r>
                        <a:rPr lang="de-CH" sz="1400" dirty="0">
                          <a:latin typeface="+mn-lt"/>
                        </a:rPr>
                        <a:t>Generell institutionelle Anleger</a:t>
                      </a:r>
                    </a:p>
                  </a:txBody>
                  <a:tcPr>
                    <a:solidFill>
                      <a:srgbClr val="B8AEA7"/>
                    </a:solidFill>
                  </a:tcPr>
                </a:tc>
                <a:tc>
                  <a:txBody>
                    <a:bodyPr/>
                    <a:lstStyle/>
                    <a:p>
                      <a:r>
                        <a:rPr lang="de-CH" sz="1400" dirty="0">
                          <a:latin typeface="+mn-lt"/>
                        </a:rPr>
                        <a:t>Vorsorgeeinrichtungen, 3a-Stiftungen</a:t>
                      </a:r>
                    </a:p>
                  </a:txBody>
                  <a:tcPr>
                    <a:solidFill>
                      <a:srgbClr val="B8AEA7"/>
                    </a:solidFill>
                  </a:tcPr>
                </a:tc>
                <a:extLst>
                  <a:ext uri="{0D108BD9-81ED-4DB2-BD59-A6C34878D82A}">
                    <a16:rowId xmlns:a16="http://schemas.microsoft.com/office/drawing/2014/main" val="10001"/>
                  </a:ext>
                </a:extLst>
              </a:tr>
              <a:tr h="354518">
                <a:tc>
                  <a:txBody>
                    <a:bodyPr/>
                    <a:lstStyle/>
                    <a:p>
                      <a:r>
                        <a:rPr lang="de-CH" sz="1400" dirty="0">
                          <a:latin typeface="+mn-lt"/>
                        </a:rPr>
                        <a:t>Aufsicht</a:t>
                      </a:r>
                    </a:p>
                  </a:txBody>
                  <a:tcPr>
                    <a:solidFill>
                      <a:schemeClr val="bg1">
                        <a:lumMod val="95000"/>
                      </a:schemeClr>
                    </a:solidFill>
                  </a:tcPr>
                </a:tc>
                <a:tc>
                  <a:txBody>
                    <a:bodyPr/>
                    <a:lstStyle/>
                    <a:p>
                      <a:r>
                        <a:rPr lang="de-CH" sz="1400" dirty="0">
                          <a:latin typeface="+mn-lt"/>
                        </a:rPr>
                        <a:t>FINMA</a:t>
                      </a:r>
                    </a:p>
                  </a:txBody>
                  <a:tcPr>
                    <a:solidFill>
                      <a:schemeClr val="bg1">
                        <a:lumMod val="95000"/>
                      </a:schemeClr>
                    </a:solidFill>
                  </a:tcPr>
                </a:tc>
                <a:tc>
                  <a:txBody>
                    <a:bodyPr/>
                    <a:lstStyle/>
                    <a:p>
                      <a:r>
                        <a:rPr lang="de-CH" sz="1400" dirty="0">
                          <a:latin typeface="+mn-lt"/>
                        </a:rPr>
                        <a:t>OAK BV</a:t>
                      </a:r>
                    </a:p>
                  </a:txBody>
                  <a:tcPr>
                    <a:solidFill>
                      <a:schemeClr val="bg1">
                        <a:lumMod val="95000"/>
                      </a:schemeClr>
                    </a:solidFill>
                  </a:tcPr>
                </a:tc>
                <a:extLst>
                  <a:ext uri="{0D108BD9-81ED-4DB2-BD59-A6C34878D82A}">
                    <a16:rowId xmlns:a16="http://schemas.microsoft.com/office/drawing/2014/main" val="10002"/>
                  </a:ext>
                </a:extLst>
              </a:tr>
              <a:tr h="354518">
                <a:tc>
                  <a:txBody>
                    <a:bodyPr/>
                    <a:lstStyle/>
                    <a:p>
                      <a:r>
                        <a:rPr lang="de-CH" sz="1400" dirty="0">
                          <a:latin typeface="+mn-lt"/>
                        </a:rPr>
                        <a:t>Rechtsrahmen</a:t>
                      </a:r>
                    </a:p>
                  </a:txBody>
                  <a:tcPr>
                    <a:solidFill>
                      <a:srgbClr val="B8AEA7"/>
                    </a:solidFill>
                  </a:tcPr>
                </a:tc>
                <a:tc>
                  <a:txBody>
                    <a:bodyPr/>
                    <a:lstStyle/>
                    <a:p>
                      <a:r>
                        <a:rPr lang="de-CH" sz="1400" dirty="0">
                          <a:latin typeface="+mn-lt"/>
                        </a:rPr>
                        <a:t>KAG</a:t>
                      </a:r>
                    </a:p>
                  </a:txBody>
                  <a:tcPr>
                    <a:solidFill>
                      <a:srgbClr val="B8AEA7"/>
                    </a:solidFill>
                  </a:tcPr>
                </a:tc>
                <a:tc>
                  <a:txBody>
                    <a:bodyPr/>
                    <a:lstStyle/>
                    <a:p>
                      <a:r>
                        <a:rPr lang="de-CH" sz="1400" dirty="0">
                          <a:latin typeface="+mn-lt"/>
                        </a:rPr>
                        <a:t>BVG</a:t>
                      </a:r>
                    </a:p>
                  </a:txBody>
                  <a:tcPr>
                    <a:solidFill>
                      <a:srgbClr val="B8AEA7"/>
                    </a:solidFill>
                  </a:tcPr>
                </a:tc>
                <a:extLst>
                  <a:ext uri="{0D108BD9-81ED-4DB2-BD59-A6C34878D82A}">
                    <a16:rowId xmlns:a16="http://schemas.microsoft.com/office/drawing/2014/main" val="10003"/>
                  </a:ext>
                </a:extLst>
              </a:tr>
              <a:tr h="512003">
                <a:tc>
                  <a:txBody>
                    <a:bodyPr/>
                    <a:lstStyle/>
                    <a:p>
                      <a:r>
                        <a:rPr lang="de-CH" sz="1400" dirty="0">
                          <a:latin typeface="+mn-lt"/>
                        </a:rPr>
                        <a:t>Stellung Anleger</a:t>
                      </a:r>
                    </a:p>
                  </a:txBody>
                  <a:tcPr>
                    <a:solidFill>
                      <a:schemeClr val="bg1">
                        <a:lumMod val="95000"/>
                      </a:schemeClr>
                    </a:solidFill>
                  </a:tcPr>
                </a:tc>
                <a:tc>
                  <a:txBody>
                    <a:bodyPr/>
                    <a:lstStyle/>
                    <a:p>
                      <a:r>
                        <a:rPr lang="de-CH" sz="1400" dirty="0">
                          <a:latin typeface="+mn-lt"/>
                        </a:rPr>
                        <a:t>Keine besondere</a:t>
                      </a:r>
                    </a:p>
                  </a:txBody>
                  <a:tcPr>
                    <a:solidFill>
                      <a:schemeClr val="bg1">
                        <a:lumMod val="95000"/>
                      </a:schemeClr>
                    </a:solidFill>
                  </a:tcPr>
                </a:tc>
                <a:tc>
                  <a:txBody>
                    <a:bodyPr/>
                    <a:lstStyle/>
                    <a:p>
                      <a:r>
                        <a:rPr lang="de-CH" sz="1400" dirty="0">
                          <a:latin typeface="+mn-lt"/>
                        </a:rPr>
                        <a:t>Mitgestaltungsrechte über </a:t>
                      </a:r>
                      <a:r>
                        <a:rPr lang="de-CH" sz="1400" dirty="0" err="1">
                          <a:latin typeface="+mn-lt"/>
                        </a:rPr>
                        <a:t>Anlegerver</a:t>
                      </a:r>
                      <a:r>
                        <a:rPr lang="de-CH" sz="1400" dirty="0">
                          <a:latin typeface="+mn-lt"/>
                        </a:rPr>
                        <a:t>-sammlung, SR und Komitees</a:t>
                      </a:r>
                    </a:p>
                  </a:txBody>
                  <a:tcPr>
                    <a:solidFill>
                      <a:schemeClr val="bg1">
                        <a:lumMod val="95000"/>
                      </a:schemeClr>
                    </a:solidFill>
                  </a:tcPr>
                </a:tc>
                <a:extLst>
                  <a:ext uri="{0D108BD9-81ED-4DB2-BD59-A6C34878D82A}">
                    <a16:rowId xmlns:a16="http://schemas.microsoft.com/office/drawing/2014/main" val="10004"/>
                  </a:ext>
                </a:extLst>
              </a:tr>
              <a:tr h="354518">
                <a:tc>
                  <a:txBody>
                    <a:bodyPr/>
                    <a:lstStyle/>
                    <a:p>
                      <a:r>
                        <a:rPr lang="de-CH" sz="1400" dirty="0">
                          <a:latin typeface="+mn-lt"/>
                        </a:rPr>
                        <a:t>Stempelabgabe</a:t>
                      </a:r>
                    </a:p>
                  </a:txBody>
                  <a:tcPr>
                    <a:solidFill>
                      <a:srgbClr val="B8AEA7"/>
                    </a:solidFill>
                  </a:tcPr>
                </a:tc>
                <a:tc>
                  <a:txBody>
                    <a:bodyPr/>
                    <a:lstStyle/>
                    <a:p>
                      <a:r>
                        <a:rPr lang="de-CH" sz="1400" dirty="0">
                          <a:latin typeface="+mn-lt"/>
                        </a:rPr>
                        <a:t>Nein</a:t>
                      </a:r>
                    </a:p>
                  </a:txBody>
                  <a:tcPr>
                    <a:solidFill>
                      <a:srgbClr val="B8AEA7"/>
                    </a:solidFill>
                  </a:tcPr>
                </a:tc>
                <a:tc>
                  <a:txBody>
                    <a:bodyPr/>
                    <a:lstStyle/>
                    <a:p>
                      <a:r>
                        <a:rPr lang="de-CH" sz="1400" kern="1200" dirty="0">
                          <a:solidFill>
                            <a:schemeClr val="dk1"/>
                          </a:solidFill>
                          <a:latin typeface="+mn-lt"/>
                          <a:ea typeface="+mn-ea"/>
                          <a:cs typeface="+mn-cs"/>
                        </a:rPr>
                        <a:t>Ja</a:t>
                      </a:r>
                    </a:p>
                  </a:txBody>
                  <a:tcPr>
                    <a:solidFill>
                      <a:srgbClr val="B8AEA7"/>
                    </a:solidFill>
                  </a:tcPr>
                </a:tc>
                <a:extLst>
                  <a:ext uri="{0D108BD9-81ED-4DB2-BD59-A6C34878D82A}">
                    <a16:rowId xmlns:a16="http://schemas.microsoft.com/office/drawing/2014/main" val="10005"/>
                  </a:ext>
                </a:extLst>
              </a:tr>
              <a:tr h="354518">
                <a:tc>
                  <a:txBody>
                    <a:bodyPr/>
                    <a:lstStyle/>
                    <a:p>
                      <a:r>
                        <a:rPr lang="de-CH" sz="1400" dirty="0">
                          <a:latin typeface="+mn-lt"/>
                        </a:rPr>
                        <a:t>US-Quellensteuer</a:t>
                      </a:r>
                    </a:p>
                  </a:txBody>
                  <a:tcPr>
                    <a:solidFill>
                      <a:schemeClr val="bg1">
                        <a:lumMod val="95000"/>
                      </a:schemeClr>
                    </a:solidFill>
                  </a:tcPr>
                </a:tc>
                <a:tc>
                  <a:txBody>
                    <a:bodyPr/>
                    <a:lstStyle/>
                    <a:p>
                      <a:r>
                        <a:rPr lang="de-CH" sz="1400" dirty="0">
                          <a:latin typeface="+mn-lt"/>
                        </a:rPr>
                        <a:t>Ja</a:t>
                      </a:r>
                    </a:p>
                  </a:txBody>
                  <a:tcPr>
                    <a:solidFill>
                      <a:schemeClr val="bg1">
                        <a:lumMod val="95000"/>
                      </a:schemeClr>
                    </a:solidFill>
                  </a:tcPr>
                </a:tc>
                <a:tc>
                  <a:txBody>
                    <a:bodyPr/>
                    <a:lstStyle/>
                    <a:p>
                      <a:r>
                        <a:rPr lang="de-CH" sz="1400" kern="1200" dirty="0">
                          <a:solidFill>
                            <a:schemeClr val="dk1"/>
                          </a:solidFill>
                          <a:latin typeface="+mn-lt"/>
                          <a:ea typeface="+mn-ea"/>
                          <a:cs typeface="+mn-cs"/>
                        </a:rPr>
                        <a:t>Nein </a:t>
                      </a:r>
                      <a:r>
                        <a:rPr lang="de-CH" sz="1000" kern="1200" dirty="0">
                          <a:solidFill>
                            <a:schemeClr val="dk1"/>
                          </a:solidFill>
                          <a:latin typeface="+mn-lt"/>
                          <a:ea typeface="+mn-ea"/>
                          <a:cs typeface="+mn-cs"/>
                        </a:rPr>
                        <a:t>(bei qualifizierender Anlagestiftung)</a:t>
                      </a:r>
                    </a:p>
                  </a:txBody>
                  <a:tcPr>
                    <a:solidFill>
                      <a:schemeClr val="bg1">
                        <a:lumMod val="95000"/>
                      </a:schemeClr>
                    </a:solidFill>
                  </a:tcPr>
                </a:tc>
                <a:extLst>
                  <a:ext uri="{0D108BD9-81ED-4DB2-BD59-A6C34878D82A}">
                    <a16:rowId xmlns:a16="http://schemas.microsoft.com/office/drawing/2014/main" val="10006"/>
                  </a:ext>
                </a:extLst>
              </a:tr>
              <a:tr h="354518">
                <a:tc>
                  <a:txBody>
                    <a:bodyPr/>
                    <a:lstStyle/>
                    <a:p>
                      <a:r>
                        <a:rPr lang="de-CH" sz="1400" kern="1200" dirty="0">
                          <a:solidFill>
                            <a:schemeClr val="dk1"/>
                          </a:solidFill>
                          <a:latin typeface="+mn-lt"/>
                          <a:ea typeface="+mn-ea"/>
                          <a:cs typeface="+mn-cs"/>
                        </a:rPr>
                        <a:t>Transparenz</a:t>
                      </a:r>
                    </a:p>
                  </a:txBody>
                  <a:tcPr>
                    <a:solidFill>
                      <a:srgbClr val="B8AEA7"/>
                    </a:solidFill>
                  </a:tcPr>
                </a:tc>
                <a:tc>
                  <a:txBody>
                    <a:bodyPr/>
                    <a:lstStyle/>
                    <a:p>
                      <a:r>
                        <a:rPr lang="de-CH" sz="1400" kern="1200" dirty="0">
                          <a:solidFill>
                            <a:schemeClr val="dk1"/>
                          </a:solidFill>
                          <a:latin typeface="+mn-lt"/>
                          <a:ea typeface="+mn-ea"/>
                          <a:cs typeface="+mn-cs"/>
                        </a:rPr>
                        <a:t>Anleger nicht genau bekannt</a:t>
                      </a:r>
                    </a:p>
                  </a:txBody>
                  <a:tcPr>
                    <a:solidFill>
                      <a:srgbClr val="B8AEA7"/>
                    </a:solidFill>
                  </a:tcPr>
                </a:tc>
                <a:tc>
                  <a:txBody>
                    <a:bodyPr/>
                    <a:lstStyle/>
                    <a:p>
                      <a:r>
                        <a:rPr lang="de-CH" sz="1400" kern="1200" dirty="0">
                          <a:solidFill>
                            <a:schemeClr val="dk1"/>
                          </a:solidFill>
                          <a:latin typeface="+mn-lt"/>
                          <a:ea typeface="+mn-ea"/>
                          <a:cs typeface="+mn-cs"/>
                        </a:rPr>
                        <a:t>Anspruchsregister für Mitbestimmung</a:t>
                      </a:r>
                    </a:p>
                  </a:txBody>
                  <a:tcPr>
                    <a:solidFill>
                      <a:srgbClr val="B8AEA7"/>
                    </a:solidFill>
                  </a:tcPr>
                </a:tc>
                <a:extLst>
                  <a:ext uri="{0D108BD9-81ED-4DB2-BD59-A6C34878D82A}">
                    <a16:rowId xmlns:a16="http://schemas.microsoft.com/office/drawing/2014/main" val="10007"/>
                  </a:ext>
                </a:extLst>
              </a:tr>
              <a:tr h="446571">
                <a:tc>
                  <a:txBody>
                    <a:bodyPr/>
                    <a:lstStyle/>
                    <a:p>
                      <a:r>
                        <a:rPr lang="de-CH" sz="1400" kern="1200" dirty="0">
                          <a:solidFill>
                            <a:schemeClr val="dk1"/>
                          </a:solidFill>
                          <a:latin typeface="+mn-lt"/>
                          <a:ea typeface="+mn-ea"/>
                          <a:cs typeface="+mn-cs"/>
                        </a:rPr>
                        <a:t>Kostenausweis</a:t>
                      </a:r>
                    </a:p>
                  </a:txBody>
                  <a:tcPr>
                    <a:solidFill>
                      <a:schemeClr val="bg1">
                        <a:lumMod val="95000"/>
                      </a:schemeClr>
                    </a:solidFill>
                  </a:tcPr>
                </a:tc>
                <a:tc>
                  <a:txBody>
                    <a:bodyPr/>
                    <a:lstStyle/>
                    <a:p>
                      <a:r>
                        <a:rPr lang="de-CH" sz="1400" kern="1200" dirty="0">
                          <a:solidFill>
                            <a:schemeClr val="dk1"/>
                          </a:solidFill>
                          <a:latin typeface="+mn-lt"/>
                          <a:ea typeface="+mn-ea"/>
                          <a:cs typeface="+mn-cs"/>
                        </a:rPr>
                        <a:t>TER </a:t>
                      </a:r>
                    </a:p>
                  </a:txBody>
                  <a:tcPr>
                    <a:solidFill>
                      <a:schemeClr val="bg1">
                        <a:lumMod val="95000"/>
                      </a:schemeClr>
                    </a:solidFill>
                  </a:tcPr>
                </a:tc>
                <a:tc>
                  <a:txBody>
                    <a:bodyPr/>
                    <a:lstStyle/>
                    <a:p>
                      <a:r>
                        <a:rPr lang="de-CH" sz="1400" kern="1200" dirty="0">
                          <a:solidFill>
                            <a:schemeClr val="dk1"/>
                          </a:solidFill>
                          <a:latin typeface="+mn-lt"/>
                          <a:ea typeface="+mn-ea"/>
                          <a:cs typeface="+mn-cs"/>
                        </a:rPr>
                        <a:t>TER KGAST</a:t>
                      </a:r>
                    </a:p>
                  </a:txBody>
                  <a:tcPr>
                    <a:solidFill>
                      <a:schemeClr val="bg1">
                        <a:lumMod val="95000"/>
                      </a:schemeClr>
                    </a:solidFill>
                  </a:tcPr>
                </a:tc>
                <a:extLst>
                  <a:ext uri="{0D108BD9-81ED-4DB2-BD59-A6C34878D82A}">
                    <a16:rowId xmlns:a16="http://schemas.microsoft.com/office/drawing/2014/main" val="10008"/>
                  </a:ext>
                </a:extLst>
              </a:tr>
              <a:tr h="512003">
                <a:tc>
                  <a:txBody>
                    <a:bodyPr/>
                    <a:lstStyle/>
                    <a:p>
                      <a:r>
                        <a:rPr lang="de-CH" sz="1400" kern="1200" dirty="0">
                          <a:solidFill>
                            <a:schemeClr val="dk1"/>
                          </a:solidFill>
                          <a:latin typeface="+mn-lt"/>
                          <a:ea typeface="+mn-ea"/>
                          <a:cs typeface="+mn-cs"/>
                        </a:rPr>
                        <a:t>Anlagevorschriften strenger als bei PKs</a:t>
                      </a:r>
                    </a:p>
                  </a:txBody>
                  <a:tcPr>
                    <a:solidFill>
                      <a:srgbClr val="B8AEA7"/>
                    </a:solidFill>
                  </a:tcPr>
                </a:tc>
                <a:tc>
                  <a:txBody>
                    <a:bodyPr/>
                    <a:lstStyle/>
                    <a:p>
                      <a:r>
                        <a:rPr lang="de-CH" sz="1400" kern="1200" dirty="0">
                          <a:solidFill>
                            <a:schemeClr val="dk1"/>
                          </a:solidFill>
                          <a:latin typeface="+mn-lt"/>
                          <a:ea typeface="+mn-ea"/>
                          <a:cs typeface="+mn-cs"/>
                        </a:rPr>
                        <a:t>nein</a:t>
                      </a:r>
                    </a:p>
                  </a:txBody>
                  <a:tcPr>
                    <a:solidFill>
                      <a:srgbClr val="B8AEA7"/>
                    </a:solidFill>
                  </a:tcPr>
                </a:tc>
                <a:tc>
                  <a:txBody>
                    <a:bodyPr/>
                    <a:lstStyle/>
                    <a:p>
                      <a:r>
                        <a:rPr lang="de-CH" sz="1400" kern="1200" dirty="0">
                          <a:solidFill>
                            <a:schemeClr val="dk1"/>
                          </a:solidFill>
                          <a:latin typeface="+mn-lt"/>
                          <a:ea typeface="+mn-ea"/>
                          <a:cs typeface="+mn-cs"/>
                        </a:rPr>
                        <a:t>Zum Teil ja (</a:t>
                      </a:r>
                      <a:r>
                        <a:rPr lang="de-CH" sz="1400" kern="1200" dirty="0" err="1">
                          <a:solidFill>
                            <a:schemeClr val="dk1"/>
                          </a:solidFill>
                          <a:latin typeface="+mn-lt"/>
                          <a:ea typeface="+mn-ea"/>
                          <a:cs typeface="+mn-cs"/>
                        </a:rPr>
                        <a:t>unzweckmässigerweise</a:t>
                      </a:r>
                      <a:r>
                        <a:rPr lang="de-CH" sz="1400" kern="1200" dirty="0">
                          <a:solidFill>
                            <a:schemeClr val="dk1"/>
                          </a:solidFill>
                          <a:latin typeface="+mn-lt"/>
                          <a:ea typeface="+mn-ea"/>
                          <a:cs typeface="+mn-cs"/>
                        </a:rPr>
                        <a:t>!)</a:t>
                      </a:r>
                    </a:p>
                  </a:txBody>
                  <a:tcPr>
                    <a:solidFill>
                      <a:srgbClr val="B8AEA7"/>
                    </a:solidFill>
                  </a:tcPr>
                </a:tc>
                <a:extLst>
                  <a:ext uri="{0D108BD9-81ED-4DB2-BD59-A6C34878D82A}">
                    <a16:rowId xmlns:a16="http://schemas.microsoft.com/office/drawing/2014/main" val="10009"/>
                  </a:ext>
                </a:extLst>
              </a:tr>
              <a:tr h="354518">
                <a:tc>
                  <a:txBody>
                    <a:bodyPr/>
                    <a:lstStyle/>
                    <a:p>
                      <a:r>
                        <a:rPr lang="de-CH" sz="1400" dirty="0">
                          <a:latin typeface="+mn-lt"/>
                        </a:rPr>
                        <a:t>FIDLEG / FINIG </a:t>
                      </a:r>
                      <a:r>
                        <a:rPr lang="de-CH" sz="1400" baseline="0" dirty="0">
                          <a:latin typeface="+mn-lt"/>
                        </a:rPr>
                        <a:t>/ FINFRAG</a:t>
                      </a:r>
                      <a:endParaRPr lang="de-CH" sz="1400" dirty="0">
                        <a:latin typeface="+mn-lt"/>
                      </a:endParaRPr>
                    </a:p>
                  </a:txBody>
                  <a:tcPr>
                    <a:solidFill>
                      <a:schemeClr val="bg1">
                        <a:lumMod val="95000"/>
                      </a:schemeClr>
                    </a:solidFill>
                  </a:tcPr>
                </a:tc>
                <a:tc>
                  <a:txBody>
                    <a:bodyPr/>
                    <a:lstStyle/>
                    <a:p>
                      <a:r>
                        <a:rPr lang="de-CH" sz="1400" dirty="0">
                          <a:latin typeface="+mn-lt"/>
                        </a:rPr>
                        <a:t>relevant</a:t>
                      </a:r>
                    </a:p>
                  </a:txBody>
                  <a:tcPr>
                    <a:solidFill>
                      <a:schemeClr val="bg1">
                        <a:lumMod val="95000"/>
                      </a:schemeClr>
                    </a:solidFill>
                  </a:tcPr>
                </a:tc>
                <a:tc>
                  <a:txBody>
                    <a:bodyPr/>
                    <a:lstStyle/>
                    <a:p>
                      <a:r>
                        <a:rPr lang="de-CH" sz="1400" kern="1200" dirty="0">
                          <a:solidFill>
                            <a:schemeClr val="dk1"/>
                          </a:solidFill>
                          <a:latin typeface="+mn-lt"/>
                          <a:ea typeface="+mn-ea"/>
                          <a:cs typeface="+mn-cs"/>
                        </a:rPr>
                        <a:t>nicht relevant</a:t>
                      </a:r>
                    </a:p>
                  </a:txBody>
                  <a:tcPr>
                    <a:solidFill>
                      <a:schemeClr val="bg1">
                        <a:lumMod val="95000"/>
                      </a:schemeClr>
                    </a:solidFill>
                  </a:tcPr>
                </a:tc>
                <a:extLst>
                  <a:ext uri="{0D108BD9-81ED-4DB2-BD59-A6C34878D82A}">
                    <a16:rowId xmlns:a16="http://schemas.microsoft.com/office/drawing/2014/main" val="10010"/>
                  </a:ext>
                </a:extLst>
              </a:tr>
              <a:tr h="354518">
                <a:tc>
                  <a:txBody>
                    <a:bodyPr/>
                    <a:lstStyle/>
                    <a:p>
                      <a:r>
                        <a:rPr lang="de-CH" sz="1400" kern="1200">
                          <a:solidFill>
                            <a:schemeClr val="dk1"/>
                          </a:solidFill>
                          <a:latin typeface="+mn-lt"/>
                          <a:ea typeface="+mn-ea"/>
                          <a:cs typeface="+mn-cs"/>
                        </a:rPr>
                        <a:t>FATCA</a:t>
                      </a:r>
                      <a:endParaRPr lang="de-CH" sz="1400" kern="1200" dirty="0">
                        <a:solidFill>
                          <a:schemeClr val="dk1"/>
                        </a:solidFill>
                        <a:latin typeface="+mn-lt"/>
                        <a:ea typeface="+mn-ea"/>
                        <a:cs typeface="+mn-cs"/>
                      </a:endParaRPr>
                    </a:p>
                  </a:txBody>
                  <a:tcPr>
                    <a:solidFill>
                      <a:srgbClr val="B8AEA7"/>
                    </a:solidFill>
                  </a:tcPr>
                </a:tc>
                <a:tc>
                  <a:txBody>
                    <a:bodyPr/>
                    <a:lstStyle/>
                    <a:p>
                      <a:r>
                        <a:rPr lang="de-CH" sz="1400" kern="1200" dirty="0">
                          <a:solidFill>
                            <a:schemeClr val="dk1"/>
                          </a:solidFill>
                          <a:latin typeface="+mn-lt"/>
                          <a:ea typeface="+mn-ea"/>
                          <a:cs typeface="+mn-cs"/>
                        </a:rPr>
                        <a:t>relevant</a:t>
                      </a:r>
                    </a:p>
                  </a:txBody>
                  <a:tcPr>
                    <a:solidFill>
                      <a:srgbClr val="B8AEA7"/>
                    </a:solidFill>
                  </a:tcPr>
                </a:tc>
                <a:tc>
                  <a:txBody>
                    <a:bodyPr/>
                    <a:lstStyle/>
                    <a:p>
                      <a:r>
                        <a:rPr lang="de-CH" sz="1400" kern="1200" dirty="0">
                          <a:solidFill>
                            <a:schemeClr val="dk1"/>
                          </a:solidFill>
                          <a:latin typeface="+mn-lt"/>
                          <a:ea typeface="+mn-ea"/>
                          <a:cs typeface="+mn-cs"/>
                        </a:rPr>
                        <a:t>nicht relevant</a:t>
                      </a:r>
                    </a:p>
                  </a:txBody>
                  <a:tcPr>
                    <a:solidFill>
                      <a:srgbClr val="B8AEA7"/>
                    </a:solidFill>
                  </a:tcPr>
                </a:tc>
                <a:extLst>
                  <a:ext uri="{0D108BD9-81ED-4DB2-BD59-A6C34878D82A}">
                    <a16:rowId xmlns:a16="http://schemas.microsoft.com/office/drawing/2014/main" val="10011"/>
                  </a:ext>
                </a:extLst>
              </a:tr>
            </a:tbl>
          </a:graphicData>
        </a:graphic>
      </p:graphicFrame>
      <p:sp>
        <p:nvSpPr>
          <p:cNvPr id="8" name="Oval 7"/>
          <p:cNvSpPr/>
          <p:nvPr/>
        </p:nvSpPr>
        <p:spPr>
          <a:xfrm>
            <a:off x="5241020" y="2060848"/>
            <a:ext cx="1203188" cy="504056"/>
          </a:xfrm>
          <a:prstGeom prst="ellipse">
            <a:avLst/>
          </a:prstGeom>
          <a:noFill/>
          <a:ln w="539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p:cNvSpPr/>
          <p:nvPr/>
        </p:nvSpPr>
        <p:spPr>
          <a:xfrm>
            <a:off x="5220072" y="4797152"/>
            <a:ext cx="3240359" cy="432048"/>
          </a:xfrm>
          <a:prstGeom prst="ellipse">
            <a:avLst/>
          </a:prstGeom>
          <a:noFill/>
          <a:ln w="539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5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CH"/>
              <a:t>Roland Kriemler</a:t>
            </a:r>
            <a:endParaRPr lang="de-CH"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08720"/>
            <a:ext cx="7920880" cy="5034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el 2"/>
          <p:cNvSpPr>
            <a:spLocks noGrp="1"/>
          </p:cNvSpPr>
          <p:nvPr>
            <p:ph type="title"/>
          </p:nvPr>
        </p:nvSpPr>
        <p:spPr>
          <a:xfrm>
            <a:off x="611560" y="476672"/>
            <a:ext cx="8031225" cy="398216"/>
          </a:xfrm>
        </p:spPr>
        <p:txBody>
          <a:bodyPr>
            <a:noAutofit/>
          </a:bodyPr>
          <a:lstStyle/>
          <a:p>
            <a:r>
              <a:rPr lang="de-CH" sz="3200" dirty="0"/>
              <a:t>Die Regulierung macht (immer noch) Sorgen</a:t>
            </a:r>
            <a:endParaRPr lang="en-US" sz="3200" dirty="0"/>
          </a:p>
        </p:txBody>
      </p:sp>
      <p:pic>
        <p:nvPicPr>
          <p:cNvPr id="8" name="Grafik 6"/>
          <p:cNvPicPr/>
          <p:nvPr/>
        </p:nvPicPr>
        <p:blipFill>
          <a:blip r:embed="rId4" cstate="print">
            <a:alphaModFix amt="14000"/>
            <a:extLst>
              <a:ext uri="{28A0092B-C50C-407E-A947-70E740481C1C}">
                <a14:useLocalDpi xmlns:a14="http://schemas.microsoft.com/office/drawing/2010/main" val="0"/>
              </a:ext>
            </a:extLst>
          </a:blip>
          <a:stretch>
            <a:fillRect/>
          </a:stretch>
        </p:blipFill>
        <p:spPr>
          <a:xfrm>
            <a:off x="0" y="0"/>
            <a:ext cx="9144000" cy="6883428"/>
          </a:xfrm>
          <a:prstGeom prst="rect">
            <a:avLst/>
          </a:prstGeom>
          <a:effectLst/>
        </p:spPr>
      </p:pic>
    </p:spTree>
    <p:extLst>
      <p:ext uri="{BB962C8B-B14F-4D97-AF65-F5344CB8AC3E}">
        <p14:creationId xmlns:p14="http://schemas.microsoft.com/office/powerpoint/2010/main" val="7810556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27384"/>
            <a:ext cx="9144000" cy="6885384"/>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1"/>
          <p:cNvSpPr>
            <a:spLocks noGrp="1"/>
          </p:cNvSpPr>
          <p:nvPr>
            <p:ph sz="quarter" idx="4294967295"/>
          </p:nvPr>
        </p:nvSpPr>
        <p:spPr>
          <a:xfrm>
            <a:off x="611188" y="692696"/>
            <a:ext cx="7921625" cy="4321175"/>
          </a:xfrm>
          <a:prstGeom prst="rect">
            <a:avLst/>
          </a:prstGeom>
        </p:spPr>
        <p:txBody>
          <a:bodyPr/>
          <a:lstStyle/>
          <a:p>
            <a:endParaRPr lang="de-CH" dirty="0"/>
          </a:p>
          <a:p>
            <a:endParaRPr lang="en-US" dirty="0"/>
          </a:p>
        </p:txBody>
      </p:sp>
      <p:sp>
        <p:nvSpPr>
          <p:cNvPr id="7" name="Titel 2"/>
          <p:cNvSpPr>
            <a:spLocks noGrp="1"/>
          </p:cNvSpPr>
          <p:nvPr>
            <p:ph type="title"/>
          </p:nvPr>
        </p:nvSpPr>
        <p:spPr>
          <a:xfrm>
            <a:off x="446416" y="476672"/>
            <a:ext cx="8086397" cy="398216"/>
          </a:xfrm>
        </p:spPr>
        <p:txBody>
          <a:bodyPr>
            <a:noAutofit/>
          </a:bodyPr>
          <a:lstStyle/>
          <a:p>
            <a:pPr algn="l"/>
            <a:r>
              <a:rPr lang="de-CH" sz="3000" dirty="0"/>
              <a:t>Regulierung: Falsche Diversifikationsvorschriften</a:t>
            </a:r>
            <a:endParaRPr lang="en-US" sz="3000" dirty="0"/>
          </a:p>
        </p:txBody>
      </p:sp>
      <p:sp>
        <p:nvSpPr>
          <p:cNvPr id="8" name="Rechteck 7"/>
          <p:cNvSpPr/>
          <p:nvPr/>
        </p:nvSpPr>
        <p:spPr>
          <a:xfrm>
            <a:off x="2915816" y="1969677"/>
            <a:ext cx="1456151" cy="3013096"/>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p:cNvSpPr/>
          <p:nvPr/>
        </p:nvSpPr>
        <p:spPr>
          <a:xfrm>
            <a:off x="3030116" y="2083977"/>
            <a:ext cx="1247906" cy="7124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p:cNvSpPr/>
          <p:nvPr/>
        </p:nvSpPr>
        <p:spPr>
          <a:xfrm>
            <a:off x="3041077" y="2931048"/>
            <a:ext cx="1247906" cy="712418"/>
          </a:xfrm>
          <a:prstGeom prst="rect">
            <a:avLst/>
          </a:prstGeom>
          <a:no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p:cNvSpPr/>
          <p:nvPr/>
        </p:nvSpPr>
        <p:spPr>
          <a:xfrm>
            <a:off x="3033248" y="4163294"/>
            <a:ext cx="1247906" cy="712418"/>
          </a:xfrm>
          <a:prstGeom prst="rect">
            <a:avLst/>
          </a:prstGeom>
          <a:noFill/>
          <a:ln w="50800">
            <a:solidFill>
              <a:srgbClr val="FF8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p:cNvSpPr/>
          <p:nvPr/>
        </p:nvSpPr>
        <p:spPr>
          <a:xfrm>
            <a:off x="3042643" y="3806302"/>
            <a:ext cx="1247906" cy="178762"/>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Textfeld 12"/>
          <p:cNvSpPr txBox="1"/>
          <p:nvPr/>
        </p:nvSpPr>
        <p:spPr>
          <a:xfrm rot="16200000">
            <a:off x="2859702" y="2335481"/>
            <a:ext cx="782587" cy="219291"/>
          </a:xfrm>
          <a:prstGeom prst="rect">
            <a:avLst/>
          </a:prstGeom>
          <a:noFill/>
        </p:spPr>
        <p:txBody>
          <a:bodyPr wrap="none" rtlCol="0">
            <a:spAutoFit/>
          </a:bodyPr>
          <a:lstStyle/>
          <a:p>
            <a:r>
              <a:rPr lang="de-DE" sz="825" dirty="0"/>
              <a:t>Obligationen</a:t>
            </a:r>
          </a:p>
        </p:txBody>
      </p:sp>
      <p:sp>
        <p:nvSpPr>
          <p:cNvPr id="14" name="Textfeld 13"/>
          <p:cNvSpPr txBox="1"/>
          <p:nvPr/>
        </p:nvSpPr>
        <p:spPr>
          <a:xfrm rot="16200000">
            <a:off x="3322770" y="2346442"/>
            <a:ext cx="479618" cy="219291"/>
          </a:xfrm>
          <a:prstGeom prst="rect">
            <a:avLst/>
          </a:prstGeom>
          <a:noFill/>
        </p:spPr>
        <p:txBody>
          <a:bodyPr wrap="none" rtlCol="0">
            <a:spAutoFit/>
          </a:bodyPr>
          <a:lstStyle/>
          <a:p>
            <a:r>
              <a:rPr lang="de-DE" sz="825" dirty="0"/>
              <a:t>Aktien</a:t>
            </a:r>
          </a:p>
        </p:txBody>
      </p:sp>
      <p:sp>
        <p:nvSpPr>
          <p:cNvPr id="15" name="Textfeld 14"/>
          <p:cNvSpPr txBox="1"/>
          <p:nvPr/>
        </p:nvSpPr>
        <p:spPr>
          <a:xfrm rot="16200000">
            <a:off x="3485405" y="2346442"/>
            <a:ext cx="699230" cy="219291"/>
          </a:xfrm>
          <a:prstGeom prst="rect">
            <a:avLst/>
          </a:prstGeom>
          <a:noFill/>
        </p:spPr>
        <p:txBody>
          <a:bodyPr wrap="none" rtlCol="0">
            <a:spAutoFit/>
          </a:bodyPr>
          <a:lstStyle/>
          <a:p>
            <a:r>
              <a:rPr lang="de-DE" sz="825" dirty="0"/>
              <a:t>Immobilien</a:t>
            </a:r>
          </a:p>
        </p:txBody>
      </p:sp>
      <p:sp>
        <p:nvSpPr>
          <p:cNvPr id="16" name="Textfeld 15"/>
          <p:cNvSpPr txBox="1"/>
          <p:nvPr/>
        </p:nvSpPr>
        <p:spPr>
          <a:xfrm rot="16200000">
            <a:off x="3757174" y="2355836"/>
            <a:ext cx="756938" cy="219291"/>
          </a:xfrm>
          <a:prstGeom prst="rect">
            <a:avLst/>
          </a:prstGeom>
          <a:noFill/>
        </p:spPr>
        <p:txBody>
          <a:bodyPr wrap="none" rtlCol="0">
            <a:spAutoFit/>
          </a:bodyPr>
          <a:lstStyle/>
          <a:p>
            <a:r>
              <a:rPr lang="de-DE" sz="825" dirty="0"/>
              <a:t>Alt. Anlagen</a:t>
            </a:r>
          </a:p>
        </p:txBody>
      </p:sp>
      <p:sp>
        <p:nvSpPr>
          <p:cNvPr id="17" name="Textfeld 16"/>
          <p:cNvSpPr txBox="1"/>
          <p:nvPr/>
        </p:nvSpPr>
        <p:spPr>
          <a:xfrm>
            <a:off x="3227649" y="3803171"/>
            <a:ext cx="840295" cy="219291"/>
          </a:xfrm>
          <a:prstGeom prst="rect">
            <a:avLst/>
          </a:prstGeom>
          <a:noFill/>
        </p:spPr>
        <p:txBody>
          <a:bodyPr wrap="none" rtlCol="0">
            <a:spAutoFit/>
          </a:bodyPr>
          <a:lstStyle/>
          <a:p>
            <a:r>
              <a:rPr lang="de-DE" sz="825" dirty="0"/>
              <a:t>Koll. Anlagen </a:t>
            </a:r>
          </a:p>
        </p:txBody>
      </p:sp>
      <p:cxnSp>
        <p:nvCxnSpPr>
          <p:cNvPr id="18" name="Gerade Verbindung 17"/>
          <p:cNvCxnSpPr/>
          <p:nvPr/>
        </p:nvCxnSpPr>
        <p:spPr>
          <a:xfrm>
            <a:off x="3404334" y="2219138"/>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3679907" y="2222270"/>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4000886" y="2223836"/>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002079" y="4180517"/>
            <a:ext cx="1273105" cy="207749"/>
          </a:xfrm>
          <a:prstGeom prst="rect">
            <a:avLst/>
          </a:prstGeom>
          <a:noFill/>
        </p:spPr>
        <p:txBody>
          <a:bodyPr wrap="none" rtlCol="0">
            <a:spAutoFit/>
          </a:bodyPr>
          <a:lstStyle/>
          <a:p>
            <a:r>
              <a:rPr lang="de-DE" sz="750" dirty="0"/>
              <a:t>Qualifikation Obligationen</a:t>
            </a:r>
          </a:p>
        </p:txBody>
      </p:sp>
      <p:sp>
        <p:nvSpPr>
          <p:cNvPr id="22" name="Textfeld 21"/>
          <p:cNvSpPr txBox="1"/>
          <p:nvPr/>
        </p:nvSpPr>
        <p:spPr>
          <a:xfrm>
            <a:off x="3403609" y="4360578"/>
            <a:ext cx="479618" cy="219291"/>
          </a:xfrm>
          <a:prstGeom prst="rect">
            <a:avLst/>
          </a:prstGeom>
          <a:noFill/>
        </p:spPr>
        <p:txBody>
          <a:bodyPr wrap="none" rtlCol="0">
            <a:spAutoFit/>
          </a:bodyPr>
          <a:lstStyle/>
          <a:p>
            <a:r>
              <a:rPr lang="de-DE" sz="825" dirty="0"/>
              <a:t>Aktien</a:t>
            </a:r>
          </a:p>
        </p:txBody>
      </p:sp>
      <p:sp>
        <p:nvSpPr>
          <p:cNvPr id="23" name="Textfeld 22"/>
          <p:cNvSpPr txBox="1"/>
          <p:nvPr/>
        </p:nvSpPr>
        <p:spPr>
          <a:xfrm>
            <a:off x="3299013" y="4510890"/>
            <a:ext cx="699230" cy="219291"/>
          </a:xfrm>
          <a:prstGeom prst="rect">
            <a:avLst/>
          </a:prstGeom>
          <a:noFill/>
        </p:spPr>
        <p:txBody>
          <a:bodyPr wrap="none" rtlCol="0">
            <a:spAutoFit/>
          </a:bodyPr>
          <a:lstStyle/>
          <a:p>
            <a:r>
              <a:rPr lang="de-DE" sz="825" dirty="0"/>
              <a:t>Immobilien</a:t>
            </a:r>
          </a:p>
        </p:txBody>
      </p:sp>
      <p:sp>
        <p:nvSpPr>
          <p:cNvPr id="24" name="Textfeld 23"/>
          <p:cNvSpPr txBox="1"/>
          <p:nvPr/>
        </p:nvSpPr>
        <p:spPr>
          <a:xfrm>
            <a:off x="3095836" y="4670597"/>
            <a:ext cx="1106393" cy="219291"/>
          </a:xfrm>
          <a:prstGeom prst="rect">
            <a:avLst/>
          </a:prstGeom>
          <a:noFill/>
        </p:spPr>
        <p:txBody>
          <a:bodyPr wrap="none" rtlCol="0">
            <a:spAutoFit/>
          </a:bodyPr>
          <a:lstStyle/>
          <a:p>
            <a:r>
              <a:rPr lang="de-DE" sz="825" dirty="0"/>
              <a:t>Alternative Anlagen</a:t>
            </a:r>
          </a:p>
        </p:txBody>
      </p:sp>
      <p:cxnSp>
        <p:nvCxnSpPr>
          <p:cNvPr id="25" name="Gerade Verbindung 24"/>
          <p:cNvCxnSpPr/>
          <p:nvPr/>
        </p:nvCxnSpPr>
        <p:spPr>
          <a:xfrm flipH="1">
            <a:off x="3117273" y="4360580"/>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100050" y="4521852"/>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3118839" y="4690953"/>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35443" y="2174342"/>
            <a:ext cx="1814776" cy="584775"/>
          </a:xfrm>
          <a:prstGeom prst="rect">
            <a:avLst/>
          </a:prstGeom>
          <a:noFill/>
        </p:spPr>
        <p:txBody>
          <a:bodyPr wrap="square" rtlCol="0">
            <a:spAutoFit/>
          </a:bodyPr>
          <a:lstStyle/>
          <a:p>
            <a:r>
              <a:rPr lang="de-DE" sz="1600" b="1" dirty="0">
                <a:solidFill>
                  <a:srgbClr val="FF0000"/>
                </a:solidFill>
              </a:rPr>
              <a:t>1. Art der Anlage (Kategorien)</a:t>
            </a:r>
          </a:p>
        </p:txBody>
      </p:sp>
      <p:sp>
        <p:nvSpPr>
          <p:cNvPr id="29" name="Textfeld 28"/>
          <p:cNvSpPr txBox="1"/>
          <p:nvPr/>
        </p:nvSpPr>
        <p:spPr>
          <a:xfrm>
            <a:off x="535443" y="3030807"/>
            <a:ext cx="2088882" cy="584775"/>
          </a:xfrm>
          <a:prstGeom prst="rect">
            <a:avLst/>
          </a:prstGeom>
          <a:noFill/>
        </p:spPr>
        <p:txBody>
          <a:bodyPr wrap="square" rtlCol="0">
            <a:spAutoFit/>
          </a:bodyPr>
          <a:lstStyle/>
          <a:p>
            <a:r>
              <a:rPr lang="de-DE" sz="1600" b="1" dirty="0">
                <a:solidFill>
                  <a:schemeClr val="accent6">
                    <a:lumMod val="50000"/>
                  </a:schemeClr>
                </a:solidFill>
              </a:rPr>
              <a:t>2. Einzelpositionen (Diversifikation)</a:t>
            </a:r>
          </a:p>
        </p:txBody>
      </p:sp>
      <p:sp>
        <p:nvSpPr>
          <p:cNvPr id="30" name="Textfeld 29"/>
          <p:cNvSpPr txBox="1"/>
          <p:nvPr/>
        </p:nvSpPr>
        <p:spPr>
          <a:xfrm>
            <a:off x="535441" y="4149080"/>
            <a:ext cx="2135615" cy="830997"/>
          </a:xfrm>
          <a:prstGeom prst="rect">
            <a:avLst/>
          </a:prstGeom>
          <a:noFill/>
        </p:spPr>
        <p:txBody>
          <a:bodyPr wrap="square" rtlCol="0">
            <a:spAutoFit/>
          </a:bodyPr>
          <a:lstStyle/>
          <a:p>
            <a:r>
              <a:rPr lang="de-DE" sz="1600" dirty="0">
                <a:solidFill>
                  <a:srgbClr val="FF8104"/>
                </a:solidFill>
              </a:rPr>
              <a:t>3. Zulässige Anlagen (Qualifikation An-</a:t>
            </a:r>
            <a:r>
              <a:rPr lang="de-DE" sz="1600" dirty="0" err="1">
                <a:solidFill>
                  <a:srgbClr val="FF8104"/>
                </a:solidFill>
              </a:rPr>
              <a:t>lageinstrumente</a:t>
            </a:r>
            <a:r>
              <a:rPr lang="de-DE" sz="1600" dirty="0">
                <a:solidFill>
                  <a:srgbClr val="FF8104"/>
                </a:solidFill>
              </a:rPr>
              <a:t>)</a:t>
            </a:r>
          </a:p>
        </p:txBody>
      </p:sp>
      <p:cxnSp>
        <p:nvCxnSpPr>
          <p:cNvPr id="31" name="Gerade Verbindung 30"/>
          <p:cNvCxnSpPr/>
          <p:nvPr/>
        </p:nvCxnSpPr>
        <p:spPr>
          <a:xfrm>
            <a:off x="3407696" y="3059576"/>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3673184" y="3062708"/>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4004248" y="3064274"/>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3152890" y="3130173"/>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3156253" y="3244473"/>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3149530" y="3358773"/>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3162977" y="3473073"/>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hteck 37"/>
          <p:cNvSpPr/>
          <p:nvPr/>
        </p:nvSpPr>
        <p:spPr>
          <a:xfrm>
            <a:off x="7194118" y="4163307"/>
            <a:ext cx="1247906" cy="712418"/>
          </a:xfrm>
          <a:prstGeom prst="rect">
            <a:avLst/>
          </a:prstGeom>
          <a:noFill/>
          <a:ln w="50800">
            <a:solidFill>
              <a:srgbClr val="FF8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9" name="Textfeld 38"/>
          <p:cNvSpPr txBox="1"/>
          <p:nvPr/>
        </p:nvSpPr>
        <p:spPr>
          <a:xfrm>
            <a:off x="7162949" y="4180530"/>
            <a:ext cx="1273105" cy="207749"/>
          </a:xfrm>
          <a:prstGeom prst="rect">
            <a:avLst/>
          </a:prstGeom>
          <a:noFill/>
        </p:spPr>
        <p:txBody>
          <a:bodyPr wrap="none" rtlCol="0">
            <a:spAutoFit/>
          </a:bodyPr>
          <a:lstStyle/>
          <a:p>
            <a:r>
              <a:rPr lang="de-DE" sz="750" dirty="0"/>
              <a:t>Qualifikation Obligationen</a:t>
            </a:r>
          </a:p>
        </p:txBody>
      </p:sp>
      <p:sp>
        <p:nvSpPr>
          <p:cNvPr id="40" name="Textfeld 39"/>
          <p:cNvSpPr txBox="1"/>
          <p:nvPr/>
        </p:nvSpPr>
        <p:spPr>
          <a:xfrm>
            <a:off x="7564479" y="4360591"/>
            <a:ext cx="479618" cy="219291"/>
          </a:xfrm>
          <a:prstGeom prst="rect">
            <a:avLst/>
          </a:prstGeom>
          <a:noFill/>
        </p:spPr>
        <p:txBody>
          <a:bodyPr wrap="none" rtlCol="0">
            <a:spAutoFit/>
          </a:bodyPr>
          <a:lstStyle/>
          <a:p>
            <a:r>
              <a:rPr lang="de-DE" sz="825" dirty="0"/>
              <a:t>Aktien</a:t>
            </a:r>
          </a:p>
        </p:txBody>
      </p:sp>
      <p:sp>
        <p:nvSpPr>
          <p:cNvPr id="41" name="Textfeld 40"/>
          <p:cNvSpPr txBox="1"/>
          <p:nvPr/>
        </p:nvSpPr>
        <p:spPr>
          <a:xfrm>
            <a:off x="7459883" y="4510903"/>
            <a:ext cx="699230" cy="219291"/>
          </a:xfrm>
          <a:prstGeom prst="rect">
            <a:avLst/>
          </a:prstGeom>
          <a:noFill/>
        </p:spPr>
        <p:txBody>
          <a:bodyPr wrap="none" rtlCol="0">
            <a:spAutoFit/>
          </a:bodyPr>
          <a:lstStyle/>
          <a:p>
            <a:r>
              <a:rPr lang="de-DE" sz="825" dirty="0"/>
              <a:t>Immobilien</a:t>
            </a:r>
          </a:p>
        </p:txBody>
      </p:sp>
      <p:sp>
        <p:nvSpPr>
          <p:cNvPr id="42" name="Textfeld 41"/>
          <p:cNvSpPr txBox="1"/>
          <p:nvPr/>
        </p:nvSpPr>
        <p:spPr>
          <a:xfrm>
            <a:off x="7278336" y="4670610"/>
            <a:ext cx="1106393" cy="219291"/>
          </a:xfrm>
          <a:prstGeom prst="rect">
            <a:avLst/>
          </a:prstGeom>
          <a:noFill/>
        </p:spPr>
        <p:txBody>
          <a:bodyPr wrap="none" rtlCol="0">
            <a:spAutoFit/>
          </a:bodyPr>
          <a:lstStyle/>
          <a:p>
            <a:r>
              <a:rPr lang="de-DE" sz="825" dirty="0"/>
              <a:t>Alternative Anlagen</a:t>
            </a:r>
          </a:p>
        </p:txBody>
      </p:sp>
      <p:cxnSp>
        <p:nvCxnSpPr>
          <p:cNvPr id="43" name="Gerade Verbindung 42"/>
          <p:cNvCxnSpPr/>
          <p:nvPr/>
        </p:nvCxnSpPr>
        <p:spPr>
          <a:xfrm flipH="1">
            <a:off x="7278143" y="4360593"/>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7260920" y="4521865"/>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H="1">
            <a:off x="7279709" y="4690966"/>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6758985" y="1321314"/>
            <a:ext cx="2157514" cy="954107"/>
          </a:xfrm>
          <a:prstGeom prst="rect">
            <a:avLst/>
          </a:prstGeom>
          <a:noFill/>
        </p:spPr>
        <p:txBody>
          <a:bodyPr wrap="none" rtlCol="0">
            <a:spAutoFit/>
          </a:bodyPr>
          <a:lstStyle/>
          <a:p>
            <a:pPr algn="ctr"/>
            <a:r>
              <a:rPr lang="de-DE" sz="1400" b="1" dirty="0"/>
              <a:t>Konzeptionell richtig,</a:t>
            </a:r>
          </a:p>
          <a:p>
            <a:pPr algn="ctr"/>
            <a:r>
              <a:rPr lang="de-DE" sz="1400" b="1" dirty="0"/>
              <a:t>nach ASV „unzulässig“, </a:t>
            </a:r>
          </a:p>
          <a:p>
            <a:pPr algn="ctr"/>
            <a:r>
              <a:rPr lang="de-DE" sz="1400" b="1" dirty="0"/>
              <a:t>aber dank ASV-Teilrevision</a:t>
            </a:r>
          </a:p>
          <a:p>
            <a:pPr algn="ctr"/>
            <a:r>
              <a:rPr lang="de-DE" sz="1400" b="1" dirty="0"/>
              <a:t> „</a:t>
            </a:r>
            <a:r>
              <a:rPr lang="de-DE" sz="1400" b="1" dirty="0" err="1"/>
              <a:t>manageable</a:t>
            </a:r>
            <a:r>
              <a:rPr lang="de-DE" sz="1400" b="1" dirty="0"/>
              <a:t>“ </a:t>
            </a:r>
          </a:p>
        </p:txBody>
      </p:sp>
      <p:sp>
        <p:nvSpPr>
          <p:cNvPr id="47" name="Textfeld 46"/>
          <p:cNvSpPr txBox="1"/>
          <p:nvPr/>
        </p:nvSpPr>
        <p:spPr>
          <a:xfrm>
            <a:off x="4878267" y="1312725"/>
            <a:ext cx="2019009" cy="523220"/>
          </a:xfrm>
          <a:prstGeom prst="rect">
            <a:avLst/>
          </a:prstGeom>
          <a:noFill/>
        </p:spPr>
        <p:txBody>
          <a:bodyPr wrap="square" rtlCol="0">
            <a:spAutoFit/>
          </a:bodyPr>
          <a:lstStyle/>
          <a:p>
            <a:r>
              <a:rPr lang="de-DE" sz="1400" b="1" dirty="0"/>
              <a:t>Bei Anlagestiftungen</a:t>
            </a:r>
          </a:p>
          <a:p>
            <a:endParaRPr lang="de-DE" sz="1400" b="1" dirty="0"/>
          </a:p>
        </p:txBody>
      </p:sp>
      <p:sp>
        <p:nvSpPr>
          <p:cNvPr id="48" name="Rechteck 47"/>
          <p:cNvSpPr/>
          <p:nvPr/>
        </p:nvSpPr>
        <p:spPr>
          <a:xfrm>
            <a:off x="5056062" y="2804560"/>
            <a:ext cx="1456151" cy="218974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9" name="Rechteck 48"/>
          <p:cNvSpPr/>
          <p:nvPr/>
        </p:nvSpPr>
        <p:spPr>
          <a:xfrm>
            <a:off x="5181322" y="2942575"/>
            <a:ext cx="1247906" cy="712418"/>
          </a:xfrm>
          <a:prstGeom prst="rect">
            <a:avLst/>
          </a:prstGeom>
          <a:no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0" name="Rechteck 49"/>
          <p:cNvSpPr/>
          <p:nvPr/>
        </p:nvSpPr>
        <p:spPr>
          <a:xfrm>
            <a:off x="5182888" y="3817829"/>
            <a:ext cx="1247906" cy="178762"/>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1" name="Textfeld 50"/>
          <p:cNvSpPr txBox="1"/>
          <p:nvPr/>
        </p:nvSpPr>
        <p:spPr>
          <a:xfrm>
            <a:off x="5438343" y="3814697"/>
            <a:ext cx="840295" cy="219291"/>
          </a:xfrm>
          <a:prstGeom prst="rect">
            <a:avLst/>
          </a:prstGeom>
          <a:noFill/>
        </p:spPr>
        <p:txBody>
          <a:bodyPr wrap="none" rtlCol="0">
            <a:spAutoFit/>
          </a:bodyPr>
          <a:lstStyle/>
          <a:p>
            <a:r>
              <a:rPr lang="de-DE" sz="825" dirty="0"/>
              <a:t>Koll. Anlagen </a:t>
            </a:r>
          </a:p>
        </p:txBody>
      </p:sp>
      <p:cxnSp>
        <p:nvCxnSpPr>
          <p:cNvPr id="52" name="Gerade Verbindung 51"/>
          <p:cNvCxnSpPr/>
          <p:nvPr/>
        </p:nvCxnSpPr>
        <p:spPr>
          <a:xfrm>
            <a:off x="5547942" y="3071103"/>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5813429" y="3074235"/>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6144494" y="3075801"/>
            <a:ext cx="0" cy="46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5293136" y="3141699"/>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a:off x="5296498" y="3255999"/>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5289775" y="3370299"/>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5303223" y="3484599"/>
            <a:ext cx="1044845" cy="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Rechteck 58"/>
          <p:cNvSpPr/>
          <p:nvPr/>
        </p:nvSpPr>
        <p:spPr>
          <a:xfrm>
            <a:off x="5166766" y="4168097"/>
            <a:ext cx="1247906" cy="712418"/>
          </a:xfrm>
          <a:prstGeom prst="rect">
            <a:avLst/>
          </a:prstGeom>
          <a:noFill/>
          <a:ln w="50800">
            <a:solidFill>
              <a:srgbClr val="FF8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60" name="Textfeld 59"/>
          <p:cNvSpPr txBox="1"/>
          <p:nvPr/>
        </p:nvSpPr>
        <p:spPr>
          <a:xfrm>
            <a:off x="5135597" y="4185320"/>
            <a:ext cx="1273105" cy="207749"/>
          </a:xfrm>
          <a:prstGeom prst="rect">
            <a:avLst/>
          </a:prstGeom>
          <a:noFill/>
        </p:spPr>
        <p:txBody>
          <a:bodyPr wrap="none" rtlCol="0">
            <a:spAutoFit/>
          </a:bodyPr>
          <a:lstStyle/>
          <a:p>
            <a:r>
              <a:rPr lang="de-DE" sz="750" dirty="0"/>
              <a:t>Qualifikation Obligationen</a:t>
            </a:r>
          </a:p>
        </p:txBody>
      </p:sp>
      <p:sp>
        <p:nvSpPr>
          <p:cNvPr id="61" name="Textfeld 60"/>
          <p:cNvSpPr txBox="1"/>
          <p:nvPr/>
        </p:nvSpPr>
        <p:spPr>
          <a:xfrm>
            <a:off x="5537127" y="4365381"/>
            <a:ext cx="479618" cy="219291"/>
          </a:xfrm>
          <a:prstGeom prst="rect">
            <a:avLst/>
          </a:prstGeom>
          <a:noFill/>
        </p:spPr>
        <p:txBody>
          <a:bodyPr wrap="none" rtlCol="0">
            <a:spAutoFit/>
          </a:bodyPr>
          <a:lstStyle/>
          <a:p>
            <a:r>
              <a:rPr lang="de-DE" sz="825" dirty="0"/>
              <a:t>Aktien</a:t>
            </a:r>
          </a:p>
        </p:txBody>
      </p:sp>
      <p:sp>
        <p:nvSpPr>
          <p:cNvPr id="62" name="Textfeld 61"/>
          <p:cNvSpPr txBox="1"/>
          <p:nvPr/>
        </p:nvSpPr>
        <p:spPr>
          <a:xfrm>
            <a:off x="5432531" y="4515693"/>
            <a:ext cx="699230" cy="219291"/>
          </a:xfrm>
          <a:prstGeom prst="rect">
            <a:avLst/>
          </a:prstGeom>
          <a:noFill/>
        </p:spPr>
        <p:txBody>
          <a:bodyPr wrap="none" rtlCol="0">
            <a:spAutoFit/>
          </a:bodyPr>
          <a:lstStyle/>
          <a:p>
            <a:r>
              <a:rPr lang="de-DE" sz="825" dirty="0"/>
              <a:t>Immobilien</a:t>
            </a:r>
          </a:p>
        </p:txBody>
      </p:sp>
      <p:sp>
        <p:nvSpPr>
          <p:cNvPr id="63" name="Textfeld 62"/>
          <p:cNvSpPr txBox="1"/>
          <p:nvPr/>
        </p:nvSpPr>
        <p:spPr>
          <a:xfrm>
            <a:off x="5220072" y="4675400"/>
            <a:ext cx="1106393" cy="219291"/>
          </a:xfrm>
          <a:prstGeom prst="rect">
            <a:avLst/>
          </a:prstGeom>
          <a:noFill/>
        </p:spPr>
        <p:txBody>
          <a:bodyPr wrap="none" rtlCol="0">
            <a:spAutoFit/>
          </a:bodyPr>
          <a:lstStyle/>
          <a:p>
            <a:r>
              <a:rPr lang="de-DE" sz="825" dirty="0"/>
              <a:t>Alternative Anlagen</a:t>
            </a:r>
          </a:p>
        </p:txBody>
      </p:sp>
      <p:cxnSp>
        <p:nvCxnSpPr>
          <p:cNvPr id="64" name="Gerade Verbindung 63"/>
          <p:cNvCxnSpPr/>
          <p:nvPr/>
        </p:nvCxnSpPr>
        <p:spPr>
          <a:xfrm flipH="1">
            <a:off x="5250791" y="4365383"/>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H="1">
            <a:off x="5233568" y="4526655"/>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flipH="1">
            <a:off x="5252357" y="4695756"/>
            <a:ext cx="1097686" cy="8864"/>
          </a:xfrm>
          <a:prstGeom prst="line">
            <a:avLst/>
          </a:prstGeom>
          <a:ln>
            <a:solidFill>
              <a:srgbClr val="FF8104"/>
            </a:solidFill>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2809365" y="1304764"/>
            <a:ext cx="1980667" cy="523220"/>
          </a:xfrm>
          <a:prstGeom prst="rect">
            <a:avLst/>
          </a:prstGeom>
          <a:noFill/>
        </p:spPr>
        <p:txBody>
          <a:bodyPr wrap="square" rtlCol="0">
            <a:spAutoFit/>
          </a:bodyPr>
          <a:lstStyle/>
          <a:p>
            <a:r>
              <a:rPr lang="de-DE" sz="1400" b="1" dirty="0"/>
              <a:t>Vermögensanlagen </a:t>
            </a:r>
          </a:p>
          <a:p>
            <a:r>
              <a:rPr lang="de-DE" sz="1400" b="1" dirty="0"/>
              <a:t>bei Pensionskassen</a:t>
            </a:r>
          </a:p>
        </p:txBody>
      </p:sp>
      <p:sp>
        <p:nvSpPr>
          <p:cNvPr id="68" name="Textfeld 67"/>
          <p:cNvSpPr txBox="1"/>
          <p:nvPr/>
        </p:nvSpPr>
        <p:spPr>
          <a:xfrm>
            <a:off x="535441" y="1321604"/>
            <a:ext cx="1814778" cy="523220"/>
          </a:xfrm>
          <a:prstGeom prst="rect">
            <a:avLst/>
          </a:prstGeom>
          <a:noFill/>
        </p:spPr>
        <p:txBody>
          <a:bodyPr wrap="square" rtlCol="0">
            <a:spAutoFit/>
          </a:bodyPr>
          <a:lstStyle/>
          <a:p>
            <a:r>
              <a:rPr lang="de-DE" sz="1400" b="1" dirty="0"/>
              <a:t>Einzuhaltende</a:t>
            </a:r>
          </a:p>
          <a:p>
            <a:r>
              <a:rPr lang="de-DE" sz="1400" b="1" dirty="0"/>
              <a:t>Anlagevorschriften</a:t>
            </a:r>
          </a:p>
        </p:txBody>
      </p:sp>
      <p:sp>
        <p:nvSpPr>
          <p:cNvPr id="2" name="Rechteck 1">
            <a:extLst>
              <a:ext uri="{FF2B5EF4-FFF2-40B4-BE49-F238E27FC236}">
                <a16:creationId xmlns:a16="http://schemas.microsoft.com/office/drawing/2014/main" id="{EEF29737-A72C-B044-900B-E7DF1AA9CA15}"/>
              </a:ext>
            </a:extLst>
          </p:cNvPr>
          <p:cNvSpPr/>
          <p:nvPr/>
        </p:nvSpPr>
        <p:spPr>
          <a:xfrm>
            <a:off x="638200" y="5121188"/>
            <a:ext cx="7989638" cy="923330"/>
          </a:xfrm>
          <a:prstGeom prst="rect">
            <a:avLst/>
          </a:prstGeom>
        </p:spPr>
        <p:txBody>
          <a:bodyPr wrap="square">
            <a:spAutoFit/>
          </a:bodyPr>
          <a:lstStyle/>
          <a:p>
            <a:pPr>
              <a:buFont typeface="Wingdings" panose="05000000000000000000" pitchFamily="2" charset="2"/>
              <a:buChar char="Ø"/>
            </a:pPr>
            <a:r>
              <a:rPr lang="de-CH" b="1" dirty="0"/>
              <a:t> Aber «dank» ASV-Teilrevision aufgrund von neuen Ausnahmebestimmungen bei Anlagevorschriften (Art. 26a, Art. 29, Art. 30) erweiterbar. Dadurch ähnliche Investitionsmöglichkeiten wie vor dem Erlass der ASV. </a:t>
            </a:r>
            <a:endParaRPr lang="de-CH" dirty="0"/>
          </a:p>
        </p:txBody>
      </p:sp>
    </p:spTree>
    <p:extLst>
      <p:ext uri="{BB962C8B-B14F-4D97-AF65-F5344CB8AC3E}">
        <p14:creationId xmlns:p14="http://schemas.microsoft.com/office/powerpoint/2010/main" val="37139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4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grpId="0" nodeType="clickEffect">
                                  <p:stCondLst>
                                    <p:cond delay="0"/>
                                  </p:stCondLst>
                                  <p:childTnLst>
                                    <p:set>
                                      <p:cBhvr>
                                        <p:cTn id="148" dur="1" fill="hold">
                                          <p:stCondLst>
                                            <p:cond delay="0"/>
                                          </p:stCondLst>
                                        </p:cTn>
                                        <p:tgtEl>
                                          <p:spTgt spid="2"/>
                                        </p:tgtEl>
                                        <p:attrNameLst>
                                          <p:attrName>style.visibility</p:attrName>
                                        </p:attrNameLst>
                                      </p:cBhvr>
                                      <p:to>
                                        <p:strVal val="visible"/>
                                      </p:to>
                                    </p:set>
                                    <p:animEffect transition="in" filter="dissolve">
                                      <p:cBhvr>
                                        <p:cTn id="1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p:bldP spid="17" grpId="0"/>
      <p:bldP spid="21" grpId="0"/>
      <p:bldP spid="22" grpId="0"/>
      <p:bldP spid="23" grpId="0"/>
      <p:bldP spid="24" grpId="0"/>
      <p:bldP spid="28" grpId="0"/>
      <p:bldP spid="29" grpId="0"/>
      <p:bldP spid="30" grpId="0"/>
      <p:bldP spid="38" grpId="0" animBg="1"/>
      <p:bldP spid="39" grpId="0"/>
      <p:bldP spid="40" grpId="0"/>
      <p:bldP spid="41" grpId="0"/>
      <p:bldP spid="42" grpId="0"/>
      <p:bldP spid="46" grpId="0"/>
      <p:bldP spid="47" grpId="0"/>
      <p:bldP spid="48" grpId="0" animBg="1"/>
      <p:bldP spid="49" grpId="0" animBg="1"/>
      <p:bldP spid="50" grpId="0" animBg="1"/>
      <p:bldP spid="51" grpId="0"/>
      <p:bldP spid="59" grpId="0" animBg="1"/>
      <p:bldP spid="60" grpId="0"/>
      <p:bldP spid="61" grpId="0"/>
      <p:bldP spid="62" grpId="0"/>
      <p:bldP spid="63" grpId="0"/>
      <p:bldP spid="67" grpId="0"/>
      <p:bldP spid="6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5137" y="-27384"/>
            <a:ext cx="9144000" cy="6883428"/>
          </a:xfrm>
          <a:prstGeom prst="rect">
            <a:avLst/>
          </a:prstGeom>
          <a:effectLst/>
        </p:spPr>
      </p:pic>
      <p:sp>
        <p:nvSpPr>
          <p:cNvPr id="2" name="Titel 1"/>
          <p:cNvSpPr>
            <a:spLocks noGrp="1"/>
          </p:cNvSpPr>
          <p:nvPr>
            <p:ph type="title"/>
          </p:nvPr>
        </p:nvSpPr>
        <p:spPr>
          <a:xfrm>
            <a:off x="457200" y="116632"/>
            <a:ext cx="8075240" cy="1143000"/>
          </a:xfrm>
        </p:spPr>
        <p:txBody>
          <a:bodyPr>
            <a:noAutofit/>
          </a:bodyPr>
          <a:lstStyle/>
          <a:p>
            <a:r>
              <a:rPr lang="de-DE" sz="3200" dirty="0"/>
              <a:t>Unter dem Dach der Anlagestiftungen </a:t>
            </a:r>
            <a:br>
              <a:rPr lang="de-DE" sz="3200" dirty="0"/>
            </a:br>
            <a:r>
              <a:rPr lang="de-DE" sz="3200" b="1" dirty="0"/>
              <a:t>heute</a:t>
            </a:r>
          </a:p>
        </p:txBody>
      </p:sp>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graphicFrame>
        <p:nvGraphicFramePr>
          <p:cNvPr id="9" name="Inhaltsplatzhalter 6"/>
          <p:cNvGraphicFramePr>
            <a:graphicFrameLocks/>
          </p:cNvGraphicFramePr>
          <p:nvPr>
            <p:extLst>
              <p:ext uri="{D42A27DB-BD31-4B8C-83A1-F6EECF244321}">
                <p14:modId xmlns:p14="http://schemas.microsoft.com/office/powerpoint/2010/main" val="4080480472"/>
              </p:ext>
            </p:extLst>
          </p:nvPr>
        </p:nvGraphicFramePr>
        <p:xfrm>
          <a:off x="457200" y="1484784"/>
          <a:ext cx="8579296" cy="2914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m 21"/>
          <p:cNvGraphicFramePr/>
          <p:nvPr/>
        </p:nvGraphicFramePr>
        <p:xfrm>
          <a:off x="899592" y="5733256"/>
          <a:ext cx="3384376"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Rechteck 2"/>
          <p:cNvSpPr/>
          <p:nvPr/>
        </p:nvSpPr>
        <p:spPr>
          <a:xfrm>
            <a:off x="1475656" y="4437112"/>
            <a:ext cx="1800200"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Immobilien (55)</a:t>
            </a:r>
          </a:p>
        </p:txBody>
      </p:sp>
      <p:sp>
        <p:nvSpPr>
          <p:cNvPr id="21" name="Rechteck 20"/>
          <p:cNvSpPr/>
          <p:nvPr/>
        </p:nvSpPr>
        <p:spPr>
          <a:xfrm>
            <a:off x="5940152" y="4437112"/>
            <a:ext cx="1512168"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Misch-vermögen</a:t>
            </a:r>
          </a:p>
        </p:txBody>
      </p:sp>
      <p:sp>
        <p:nvSpPr>
          <p:cNvPr id="26" name="Rechteck 25"/>
          <p:cNvSpPr/>
          <p:nvPr/>
        </p:nvSpPr>
        <p:spPr>
          <a:xfrm>
            <a:off x="4572000" y="4437112"/>
            <a:ext cx="1152128"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t>Alternative</a:t>
            </a:r>
          </a:p>
          <a:p>
            <a:pPr algn="ctr"/>
            <a:r>
              <a:rPr lang="de-DE" dirty="0"/>
              <a:t>Anlagen</a:t>
            </a:r>
          </a:p>
        </p:txBody>
      </p:sp>
      <p:sp>
        <p:nvSpPr>
          <p:cNvPr id="27" name="Rechteck 26"/>
          <p:cNvSpPr/>
          <p:nvPr/>
        </p:nvSpPr>
        <p:spPr>
          <a:xfrm>
            <a:off x="3491880" y="4437112"/>
            <a:ext cx="864096"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Wertschriften</a:t>
            </a:r>
          </a:p>
        </p:txBody>
      </p:sp>
    </p:spTree>
    <p:extLst>
      <p:ext uri="{BB962C8B-B14F-4D97-AF65-F5344CB8AC3E}">
        <p14:creationId xmlns:p14="http://schemas.microsoft.com/office/powerpoint/2010/main" val="3560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graphicFrame>
        <p:nvGraphicFramePr>
          <p:cNvPr id="9" name="Inhaltsplatzhalter 6"/>
          <p:cNvGraphicFramePr>
            <a:graphicFrameLocks/>
          </p:cNvGraphicFramePr>
          <p:nvPr>
            <p:extLst>
              <p:ext uri="{D42A27DB-BD31-4B8C-83A1-F6EECF244321}">
                <p14:modId xmlns:p14="http://schemas.microsoft.com/office/powerpoint/2010/main" val="3540522"/>
              </p:ext>
            </p:extLst>
          </p:nvPr>
        </p:nvGraphicFramePr>
        <p:xfrm>
          <a:off x="457200" y="1484784"/>
          <a:ext cx="8579296" cy="291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m 21"/>
          <p:cNvGraphicFramePr/>
          <p:nvPr/>
        </p:nvGraphicFramePr>
        <p:xfrm>
          <a:off x="899592" y="5733256"/>
          <a:ext cx="3384376"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hteck 2"/>
          <p:cNvSpPr/>
          <p:nvPr/>
        </p:nvSpPr>
        <p:spPr>
          <a:xfrm>
            <a:off x="1475656" y="4437112"/>
            <a:ext cx="2267744"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900" b="1" dirty="0"/>
              <a:t>Immobilien:</a:t>
            </a:r>
          </a:p>
          <a:p>
            <a:pPr algn="ctr"/>
            <a:r>
              <a:rPr lang="de-DE" sz="1900" b="1" dirty="0">
                <a:solidFill>
                  <a:srgbClr val="FEC6EE"/>
                </a:solidFill>
              </a:rPr>
              <a:t>Inland- und</a:t>
            </a:r>
          </a:p>
          <a:p>
            <a:pPr algn="ctr"/>
            <a:r>
              <a:rPr lang="de-DE" sz="1900" b="1" dirty="0">
                <a:solidFill>
                  <a:srgbClr val="FEC6EE"/>
                </a:solidFill>
              </a:rPr>
              <a:t>Auslandanlagen </a:t>
            </a:r>
          </a:p>
        </p:txBody>
      </p:sp>
      <p:sp>
        <p:nvSpPr>
          <p:cNvPr id="21" name="Rechteck 20"/>
          <p:cNvSpPr/>
          <p:nvPr/>
        </p:nvSpPr>
        <p:spPr>
          <a:xfrm>
            <a:off x="5940152" y="4437112"/>
            <a:ext cx="1512168"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Misch-vermögen</a:t>
            </a:r>
          </a:p>
          <a:p>
            <a:pPr algn="ctr"/>
            <a:r>
              <a:rPr lang="de-DE" b="1" dirty="0">
                <a:solidFill>
                  <a:srgbClr val="FEC6EE"/>
                </a:solidFill>
              </a:rPr>
              <a:t>mit Aktienanteil von über 50</a:t>
            </a:r>
            <a:r>
              <a:rPr lang="de-DE" dirty="0">
                <a:solidFill>
                  <a:srgbClr val="FEC6EE"/>
                </a:solidFill>
              </a:rPr>
              <a:t>%</a:t>
            </a:r>
          </a:p>
        </p:txBody>
      </p:sp>
      <p:sp>
        <p:nvSpPr>
          <p:cNvPr id="26" name="Rechteck 25"/>
          <p:cNvSpPr/>
          <p:nvPr/>
        </p:nvSpPr>
        <p:spPr>
          <a:xfrm>
            <a:off x="4283968" y="4437112"/>
            <a:ext cx="1547664"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900" b="1" dirty="0"/>
              <a:t>Alternative</a:t>
            </a:r>
          </a:p>
          <a:p>
            <a:pPr algn="ctr"/>
            <a:r>
              <a:rPr lang="de-DE" sz="1900" b="1" dirty="0"/>
              <a:t>Anlagen </a:t>
            </a:r>
          </a:p>
          <a:p>
            <a:pPr algn="ctr"/>
            <a:r>
              <a:rPr lang="de-DE" sz="1900" b="1" dirty="0">
                <a:solidFill>
                  <a:srgbClr val="FEC6EE"/>
                </a:solidFill>
              </a:rPr>
              <a:t>und Infrastruktur</a:t>
            </a:r>
          </a:p>
        </p:txBody>
      </p:sp>
      <p:sp>
        <p:nvSpPr>
          <p:cNvPr id="27" name="Rechteck 26"/>
          <p:cNvSpPr/>
          <p:nvPr/>
        </p:nvSpPr>
        <p:spPr>
          <a:xfrm>
            <a:off x="3851920" y="4437112"/>
            <a:ext cx="323528"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Wertschriften</a:t>
            </a:r>
          </a:p>
        </p:txBody>
      </p:sp>
      <p:sp>
        <p:nvSpPr>
          <p:cNvPr id="13" name="Titel 1">
            <a:extLst>
              <a:ext uri="{FF2B5EF4-FFF2-40B4-BE49-F238E27FC236}">
                <a16:creationId xmlns:a16="http://schemas.microsoft.com/office/drawing/2014/main" id="{B8CF3B8E-D8BB-7A49-94BE-21CA0E83A162}"/>
              </a:ext>
            </a:extLst>
          </p:cNvPr>
          <p:cNvSpPr txBox="1">
            <a:spLocks/>
          </p:cNvSpPr>
          <p:nvPr/>
        </p:nvSpPr>
        <p:spPr>
          <a:xfrm>
            <a:off x="457200" y="116632"/>
            <a:ext cx="80752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a:t>Unter dem Dach der Anlagestiftungen </a:t>
            </a:r>
            <a:br>
              <a:rPr lang="de-DE" sz="3200" dirty="0"/>
            </a:br>
            <a:r>
              <a:rPr lang="de-DE" sz="3200" b="1" dirty="0"/>
              <a:t>morgen</a:t>
            </a:r>
          </a:p>
        </p:txBody>
      </p:sp>
    </p:spTree>
    <p:extLst>
      <p:ext uri="{BB962C8B-B14F-4D97-AF65-F5344CB8AC3E}">
        <p14:creationId xmlns:p14="http://schemas.microsoft.com/office/powerpoint/2010/main" val="165823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6"/>
                                        </p:tgtEl>
                                      </p:cBhvr>
                                    </p:animEffect>
                                    <p:animScale>
                                      <p:cBhvr>
                                        <p:cTn id="10"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2" name="Titel 1"/>
          <p:cNvSpPr>
            <a:spLocks noGrp="1"/>
          </p:cNvSpPr>
          <p:nvPr>
            <p:ph type="title"/>
          </p:nvPr>
        </p:nvSpPr>
        <p:spPr>
          <a:xfrm>
            <a:off x="457200" y="116632"/>
            <a:ext cx="8417728" cy="1143000"/>
          </a:xfrm>
        </p:spPr>
        <p:txBody>
          <a:bodyPr>
            <a:noAutofit/>
          </a:bodyPr>
          <a:lstStyle/>
          <a:p>
            <a:r>
              <a:rPr lang="de-DE" sz="3200" dirty="0"/>
              <a:t>Unter dem Dach der Fonds (</a:t>
            </a:r>
            <a:r>
              <a:rPr lang="de-DE" sz="3200" dirty="0" err="1"/>
              <a:t>retail</a:t>
            </a:r>
            <a:r>
              <a:rPr lang="de-DE" sz="3200" dirty="0"/>
              <a:t> und </a:t>
            </a:r>
            <a:r>
              <a:rPr lang="de-DE" sz="3200" dirty="0" err="1"/>
              <a:t>inst</a:t>
            </a:r>
            <a:r>
              <a:rPr lang="de-DE" sz="3200" dirty="0"/>
              <a:t>.)</a:t>
            </a:r>
          </a:p>
        </p:txBody>
      </p:sp>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graphicFrame>
        <p:nvGraphicFramePr>
          <p:cNvPr id="9" name="Inhaltsplatzhalter 6"/>
          <p:cNvGraphicFramePr>
            <a:graphicFrameLocks/>
          </p:cNvGraphicFramePr>
          <p:nvPr>
            <p:extLst>
              <p:ext uri="{D42A27DB-BD31-4B8C-83A1-F6EECF244321}">
                <p14:modId xmlns:p14="http://schemas.microsoft.com/office/powerpoint/2010/main" val="2539883000"/>
              </p:ext>
            </p:extLst>
          </p:nvPr>
        </p:nvGraphicFramePr>
        <p:xfrm>
          <a:off x="457200" y="1484784"/>
          <a:ext cx="8579296" cy="291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m 21"/>
          <p:cNvGraphicFramePr/>
          <p:nvPr/>
        </p:nvGraphicFramePr>
        <p:xfrm>
          <a:off x="899592" y="5733256"/>
          <a:ext cx="3384376"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hteck 2"/>
          <p:cNvSpPr/>
          <p:nvPr/>
        </p:nvSpPr>
        <p:spPr>
          <a:xfrm>
            <a:off x="1475656" y="4466520"/>
            <a:ext cx="432048"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Immobilien (40)</a:t>
            </a:r>
          </a:p>
        </p:txBody>
      </p:sp>
      <p:sp>
        <p:nvSpPr>
          <p:cNvPr id="21" name="Rechteck 20"/>
          <p:cNvSpPr/>
          <p:nvPr/>
        </p:nvSpPr>
        <p:spPr>
          <a:xfrm>
            <a:off x="6799076" y="4437112"/>
            <a:ext cx="653244"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Mischvermögen</a:t>
            </a:r>
          </a:p>
        </p:txBody>
      </p:sp>
      <p:sp>
        <p:nvSpPr>
          <p:cNvPr id="26" name="Rechteck 25"/>
          <p:cNvSpPr/>
          <p:nvPr/>
        </p:nvSpPr>
        <p:spPr>
          <a:xfrm>
            <a:off x="6295020" y="4437112"/>
            <a:ext cx="365212"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700" dirty="0" err="1"/>
              <a:t>Alternat.</a:t>
            </a:r>
            <a:r>
              <a:rPr lang="de-DE" dirty="0" err="1"/>
              <a:t>Anlagen</a:t>
            </a:r>
            <a:endParaRPr lang="de-DE" dirty="0"/>
          </a:p>
        </p:txBody>
      </p:sp>
      <p:sp>
        <p:nvSpPr>
          <p:cNvPr id="27" name="Rechteck 26"/>
          <p:cNvSpPr/>
          <p:nvPr/>
        </p:nvSpPr>
        <p:spPr>
          <a:xfrm>
            <a:off x="2051720" y="4437112"/>
            <a:ext cx="4104456"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2000" dirty="0">
                <a:solidFill>
                  <a:schemeClr val="bg1"/>
                </a:solidFill>
              </a:rPr>
              <a:t>Wertschriften</a:t>
            </a:r>
          </a:p>
        </p:txBody>
      </p:sp>
    </p:spTree>
    <p:extLst>
      <p:ext uri="{BB962C8B-B14F-4D97-AF65-F5344CB8AC3E}">
        <p14:creationId xmlns:p14="http://schemas.microsoft.com/office/powerpoint/2010/main" val="185335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14452" y="0"/>
            <a:ext cx="9144000" cy="7216084"/>
          </a:xfrm>
          <a:prstGeom prst="rect">
            <a:avLst/>
          </a:prstGeom>
          <a:effectLst/>
        </p:spPr>
      </p:pic>
      <p:sp>
        <p:nvSpPr>
          <p:cNvPr id="2" name="Titel 1"/>
          <p:cNvSpPr>
            <a:spLocks noGrp="1"/>
          </p:cNvSpPr>
          <p:nvPr>
            <p:ph type="title"/>
          </p:nvPr>
        </p:nvSpPr>
        <p:spPr>
          <a:xfrm>
            <a:off x="457200" y="116632"/>
            <a:ext cx="8229600" cy="1143000"/>
          </a:xfrm>
        </p:spPr>
        <p:txBody>
          <a:bodyPr>
            <a:normAutofit/>
          </a:bodyPr>
          <a:lstStyle/>
          <a:p>
            <a:r>
              <a:rPr lang="de-DE" dirty="0"/>
              <a:t>Anlagestiftungen Milestones</a:t>
            </a:r>
          </a:p>
        </p:txBody>
      </p:sp>
      <p:sp>
        <p:nvSpPr>
          <p:cNvPr id="5" name="Datumsplatzhalter 4"/>
          <p:cNvSpPr>
            <a:spLocks noGrp="1"/>
          </p:cNvSpPr>
          <p:nvPr>
            <p:ph type="dt" sz="half" idx="10"/>
          </p:nvPr>
        </p:nvSpPr>
        <p:spPr/>
        <p:txBody>
          <a:bodyPr/>
          <a:lstStyle/>
          <a:p>
            <a:r>
              <a:rPr lang="de-CH" dirty="0"/>
              <a:t>Roland Kriemler</a:t>
            </a:r>
          </a:p>
        </p:txBody>
      </p:sp>
      <p:sp>
        <p:nvSpPr>
          <p:cNvPr id="6" name="Rechteck 5"/>
          <p:cNvSpPr/>
          <p:nvPr/>
        </p:nvSpPr>
        <p:spPr>
          <a:xfrm>
            <a:off x="457200" y="980728"/>
            <a:ext cx="8363272" cy="5170646"/>
          </a:xfrm>
          <a:prstGeom prst="rect">
            <a:avLst/>
          </a:prstGeom>
        </p:spPr>
        <p:txBody>
          <a:bodyPr wrap="square">
            <a:spAutoFit/>
          </a:bodyPr>
          <a:lstStyle/>
          <a:p>
            <a:r>
              <a:rPr lang="de-CH" dirty="0"/>
              <a:t>1967: Gründung der ersten Anlagestiftung als Instrument der Selbsthilfe von Pensionskassen. Treiber für Entstehung: </a:t>
            </a:r>
          </a:p>
          <a:p>
            <a:pPr marL="742950" lvl="1" indent="-285750">
              <a:buFont typeface="Arial" panose="020B0604020202020204" pitchFamily="34" charset="0"/>
              <a:buChar char="•"/>
              <a:defRPr/>
            </a:pPr>
            <a:r>
              <a:rPr lang="de-CH" sz="1600" b="1" dirty="0"/>
              <a:t>Mangelnde Diversifikation </a:t>
            </a:r>
            <a:r>
              <a:rPr lang="de-CH" sz="1600" dirty="0"/>
              <a:t>(Immobilien, Hypotheken, Obligationen)</a:t>
            </a:r>
          </a:p>
          <a:p>
            <a:pPr marL="742950" lvl="1" indent="-285750">
              <a:buFont typeface="Arial" panose="020B0604020202020204" pitchFamily="34" charset="0"/>
              <a:buChar char="•"/>
              <a:defRPr/>
            </a:pPr>
            <a:r>
              <a:rPr lang="de-CH" sz="1600" dirty="0"/>
              <a:t>Schlechter Inflationsschutz</a:t>
            </a:r>
          </a:p>
          <a:p>
            <a:pPr marL="742950" lvl="1" indent="-285750">
              <a:buFont typeface="Arial" panose="020B0604020202020204" pitchFamily="34" charset="0"/>
              <a:buChar char="•"/>
              <a:defRPr/>
            </a:pPr>
            <a:r>
              <a:rPr lang="de-CH" sz="1600" b="1" dirty="0"/>
              <a:t>Bedürfnis nach Aktienanlagen bei fehlendem Know-how</a:t>
            </a:r>
          </a:p>
          <a:p>
            <a:pPr marL="742950" lvl="1" indent="-285750">
              <a:buFont typeface="Arial" panose="020B0604020202020204" pitchFamily="34" charset="0"/>
              <a:buChar char="•"/>
              <a:defRPr/>
            </a:pPr>
            <a:r>
              <a:rPr lang="de-CH" sz="1600" dirty="0"/>
              <a:t>Kosten: </a:t>
            </a:r>
            <a:r>
              <a:rPr lang="de-CH" sz="1600" b="1" dirty="0"/>
              <a:t>Gestärkte Verhandlungsposition dank </a:t>
            </a:r>
            <a:r>
              <a:rPr lang="de-CH" sz="1600" b="1" dirty="0" err="1"/>
              <a:t>gepoolten</a:t>
            </a:r>
            <a:r>
              <a:rPr lang="de-CH" sz="1600" b="1" dirty="0"/>
              <a:t> Vermögen</a:t>
            </a:r>
          </a:p>
          <a:p>
            <a:pPr marL="742950" lvl="1" indent="-285750">
              <a:buFont typeface="Arial" panose="020B0604020202020204" pitchFamily="34" charset="0"/>
              <a:buChar char="•"/>
              <a:defRPr/>
            </a:pPr>
            <a:r>
              <a:rPr lang="de-CH" sz="1600" dirty="0"/>
              <a:t>Krisensituation bei Anlagefonds (Investors Overseas Services «IOS-Skandal» / Schneeball)</a:t>
            </a:r>
          </a:p>
          <a:p>
            <a:pPr marL="742950" lvl="1" indent="-285750">
              <a:buFont typeface="Arial" panose="020B0604020202020204" pitchFamily="34" charset="0"/>
              <a:buChar char="•"/>
              <a:defRPr/>
            </a:pPr>
            <a:r>
              <a:rPr lang="de-CH" sz="1600" b="1" dirty="0"/>
              <a:t>Anlegerrechte stärken</a:t>
            </a:r>
          </a:p>
          <a:p>
            <a:endParaRPr lang="de-CH" dirty="0"/>
          </a:p>
          <a:p>
            <a:r>
              <a:rPr lang="de-CH" dirty="0"/>
              <a:t>2004-2006: Prüfung der Unterstellung der Anlagestiftungen unter das neue Bundesgesetz über kollektive Kapitalanlagen KAG</a:t>
            </a:r>
          </a:p>
          <a:p>
            <a:endParaRPr lang="de-CH" dirty="0"/>
          </a:p>
          <a:p>
            <a:r>
              <a:rPr lang="de-CH" dirty="0"/>
              <a:t>2010: Schaffung einer </a:t>
            </a:r>
            <a:r>
              <a:rPr lang="de-CH" b="1" dirty="0"/>
              <a:t>expliziten Rechtsgrundlage </a:t>
            </a:r>
            <a:r>
              <a:rPr lang="de-CH" dirty="0"/>
              <a:t>im Rahmen der Vorlage «Strukturreform BVG» und Neuordnung der Aufsicht</a:t>
            </a:r>
          </a:p>
          <a:p>
            <a:endParaRPr lang="de-CH" dirty="0"/>
          </a:p>
          <a:p>
            <a:r>
              <a:rPr lang="de-CH" dirty="0"/>
              <a:t>2012: Verordnung über die Anlagestiftungen ASV und Inkraftsetzung Gesetz und Verordnung (doppelte Aufsicht, </a:t>
            </a:r>
            <a:r>
              <a:rPr lang="de-CH" b="1" dirty="0"/>
              <a:t>unzweckmässige Anlagevorschriften</a:t>
            </a:r>
            <a:r>
              <a:rPr lang="de-CH" dirty="0"/>
              <a:t>)</a:t>
            </a:r>
          </a:p>
          <a:p>
            <a:endParaRPr lang="de-CH" dirty="0"/>
          </a:p>
          <a:p>
            <a:r>
              <a:rPr lang="de-CH" dirty="0"/>
              <a:t>2019: </a:t>
            </a:r>
            <a:r>
              <a:rPr lang="de-CH" b="1" dirty="0"/>
              <a:t>Teilrevision ASV </a:t>
            </a:r>
            <a:r>
              <a:rPr lang="de-CH" dirty="0"/>
              <a:t>(weitgehende Korrektur unzweckmässiger Bestimmungen)</a:t>
            </a:r>
          </a:p>
        </p:txBody>
      </p:sp>
    </p:spTree>
    <p:extLst>
      <p:ext uri="{BB962C8B-B14F-4D97-AF65-F5344CB8AC3E}">
        <p14:creationId xmlns:p14="http://schemas.microsoft.com/office/powerpoint/2010/main" val="12686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2" name="Titel 1"/>
          <p:cNvSpPr>
            <a:spLocks noGrp="1"/>
          </p:cNvSpPr>
          <p:nvPr>
            <p:ph type="title"/>
          </p:nvPr>
        </p:nvSpPr>
        <p:spPr>
          <a:xfrm>
            <a:off x="457200" y="116632"/>
            <a:ext cx="8417728" cy="1143000"/>
          </a:xfrm>
        </p:spPr>
        <p:txBody>
          <a:bodyPr>
            <a:noAutofit/>
          </a:bodyPr>
          <a:lstStyle/>
          <a:p>
            <a:r>
              <a:rPr lang="de-DE" sz="3200" dirty="0"/>
              <a:t>Bei den institutionellen Fonds</a:t>
            </a:r>
          </a:p>
        </p:txBody>
      </p:sp>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graphicFrame>
        <p:nvGraphicFramePr>
          <p:cNvPr id="9" name="Inhaltsplatzhalter 6"/>
          <p:cNvGraphicFramePr>
            <a:graphicFrameLocks/>
          </p:cNvGraphicFramePr>
          <p:nvPr>
            <p:extLst>
              <p:ext uri="{D42A27DB-BD31-4B8C-83A1-F6EECF244321}">
                <p14:modId xmlns:p14="http://schemas.microsoft.com/office/powerpoint/2010/main" val="252227680"/>
              </p:ext>
            </p:extLst>
          </p:nvPr>
        </p:nvGraphicFramePr>
        <p:xfrm>
          <a:off x="457200" y="1484784"/>
          <a:ext cx="8579296" cy="2914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m 21"/>
          <p:cNvGraphicFramePr/>
          <p:nvPr/>
        </p:nvGraphicFramePr>
        <p:xfrm>
          <a:off x="899592" y="5733256"/>
          <a:ext cx="3384376"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Rechteck 2"/>
          <p:cNvSpPr/>
          <p:nvPr/>
        </p:nvSpPr>
        <p:spPr>
          <a:xfrm>
            <a:off x="1475656" y="4466520"/>
            <a:ext cx="144016"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21" name="Rechteck 20"/>
          <p:cNvSpPr/>
          <p:nvPr/>
        </p:nvSpPr>
        <p:spPr>
          <a:xfrm>
            <a:off x="7236296" y="4437112"/>
            <a:ext cx="216024"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26" name="Rechteck 25"/>
          <p:cNvSpPr/>
          <p:nvPr/>
        </p:nvSpPr>
        <p:spPr>
          <a:xfrm>
            <a:off x="6876256" y="4437112"/>
            <a:ext cx="216024"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27" name="Rechteck 26"/>
          <p:cNvSpPr/>
          <p:nvPr/>
        </p:nvSpPr>
        <p:spPr>
          <a:xfrm>
            <a:off x="1758516" y="4437112"/>
            <a:ext cx="4973724" cy="1889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dirty="0"/>
              <a:t>Wertschriften</a:t>
            </a:r>
          </a:p>
        </p:txBody>
      </p:sp>
      <p:sp>
        <p:nvSpPr>
          <p:cNvPr id="6" name="Textfeld 5"/>
          <p:cNvSpPr txBox="1"/>
          <p:nvPr/>
        </p:nvSpPr>
        <p:spPr>
          <a:xfrm>
            <a:off x="80977" y="4932457"/>
            <a:ext cx="1128835" cy="584775"/>
          </a:xfrm>
          <a:prstGeom prst="rect">
            <a:avLst/>
          </a:prstGeom>
          <a:noFill/>
        </p:spPr>
        <p:txBody>
          <a:bodyPr wrap="none" rtlCol="0">
            <a:spAutoFit/>
          </a:bodyPr>
          <a:lstStyle/>
          <a:p>
            <a:pPr algn="ctr"/>
            <a:r>
              <a:rPr lang="de-DE" sz="1600" dirty="0"/>
              <a:t>Immobilien</a:t>
            </a:r>
            <a:br>
              <a:rPr lang="de-DE" sz="1600" dirty="0"/>
            </a:br>
            <a:r>
              <a:rPr lang="de-DE" sz="1600" dirty="0"/>
              <a:t> (3)</a:t>
            </a:r>
          </a:p>
        </p:txBody>
      </p:sp>
      <p:sp>
        <p:nvSpPr>
          <p:cNvPr id="12" name="Textfeld 11"/>
          <p:cNvSpPr txBox="1"/>
          <p:nvPr/>
        </p:nvSpPr>
        <p:spPr>
          <a:xfrm>
            <a:off x="7632132" y="4509120"/>
            <a:ext cx="1103828" cy="584775"/>
          </a:xfrm>
          <a:prstGeom prst="rect">
            <a:avLst/>
          </a:prstGeom>
          <a:noFill/>
        </p:spPr>
        <p:txBody>
          <a:bodyPr wrap="none" rtlCol="0">
            <a:spAutoFit/>
          </a:bodyPr>
          <a:lstStyle/>
          <a:p>
            <a:pPr algn="ctr"/>
            <a:r>
              <a:rPr lang="de-DE" sz="1600" dirty="0"/>
              <a:t>Alternative</a:t>
            </a:r>
            <a:br>
              <a:rPr lang="de-DE" sz="1600" dirty="0"/>
            </a:br>
            <a:r>
              <a:rPr lang="de-DE" sz="1600" dirty="0"/>
              <a:t> (8)</a:t>
            </a:r>
          </a:p>
        </p:txBody>
      </p:sp>
      <p:sp>
        <p:nvSpPr>
          <p:cNvPr id="13" name="Textfeld 12"/>
          <p:cNvSpPr txBox="1"/>
          <p:nvPr/>
        </p:nvSpPr>
        <p:spPr>
          <a:xfrm>
            <a:off x="7649639" y="5652537"/>
            <a:ext cx="1068819" cy="584775"/>
          </a:xfrm>
          <a:prstGeom prst="rect">
            <a:avLst/>
          </a:prstGeom>
          <a:noFill/>
        </p:spPr>
        <p:txBody>
          <a:bodyPr wrap="none" rtlCol="0">
            <a:spAutoFit/>
          </a:bodyPr>
          <a:lstStyle/>
          <a:p>
            <a:pPr algn="ctr"/>
            <a:r>
              <a:rPr lang="de-DE" sz="1600" dirty="0"/>
              <a:t>Gemischte</a:t>
            </a:r>
            <a:br>
              <a:rPr lang="de-DE" sz="1600" dirty="0"/>
            </a:br>
            <a:r>
              <a:rPr lang="de-DE" sz="1600" dirty="0"/>
              <a:t> (14)</a:t>
            </a:r>
          </a:p>
        </p:txBody>
      </p:sp>
      <p:cxnSp>
        <p:nvCxnSpPr>
          <p:cNvPr id="8" name="Gerade Verbindung mit Pfeil 7"/>
          <p:cNvCxnSpPr/>
          <p:nvPr/>
        </p:nvCxnSpPr>
        <p:spPr>
          <a:xfrm>
            <a:off x="971600" y="5301208"/>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7092280" y="4932457"/>
            <a:ext cx="792088" cy="161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flipV="1">
            <a:off x="7452320" y="5895228"/>
            <a:ext cx="362348" cy="143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5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0"/>
            <a:ext cx="9144000" cy="7216084"/>
          </a:xfrm>
          <a:prstGeom prst="rect">
            <a:avLst/>
          </a:prstGeom>
          <a:effectLst/>
        </p:spPr>
      </p:pic>
      <p:sp>
        <p:nvSpPr>
          <p:cNvPr id="2" name="Titel 1"/>
          <p:cNvSpPr>
            <a:spLocks noGrp="1"/>
          </p:cNvSpPr>
          <p:nvPr>
            <p:ph type="title"/>
          </p:nvPr>
        </p:nvSpPr>
        <p:spPr>
          <a:xfrm>
            <a:off x="457200" y="116632"/>
            <a:ext cx="8417728" cy="1143000"/>
          </a:xfrm>
        </p:spPr>
        <p:txBody>
          <a:bodyPr>
            <a:noAutofit/>
          </a:bodyPr>
          <a:lstStyle/>
          <a:p>
            <a:r>
              <a:rPr lang="de-DE" sz="3200" dirty="0"/>
              <a:t>Anlagenübersicht</a:t>
            </a:r>
            <a:endParaRPr lang="de-DE" sz="3200" b="1" dirty="0"/>
          </a:p>
        </p:txBody>
      </p:sp>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pic>
        <p:nvPicPr>
          <p:cNvPr id="8" name="Grafik 7">
            <a:extLst>
              <a:ext uri="{FF2B5EF4-FFF2-40B4-BE49-F238E27FC236}">
                <a16:creationId xmlns:a16="http://schemas.microsoft.com/office/drawing/2014/main" id="{ED20F457-9520-F74D-8394-684169490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960155"/>
            <a:ext cx="7589642" cy="5421173"/>
          </a:xfrm>
          <a:prstGeom prst="rect">
            <a:avLst/>
          </a:prstGeom>
        </p:spPr>
      </p:pic>
    </p:spTree>
    <p:extLst>
      <p:ext uri="{BB962C8B-B14F-4D97-AF65-F5344CB8AC3E}">
        <p14:creationId xmlns:p14="http://schemas.microsoft.com/office/powerpoint/2010/main" val="76714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0"/>
            <a:ext cx="9144000" cy="6986239"/>
          </a:xfrm>
          <a:prstGeom prst="rect">
            <a:avLst/>
          </a:prstGeom>
          <a:effectLst/>
        </p:spPr>
      </p:pic>
      <p:sp>
        <p:nvSpPr>
          <p:cNvPr id="2" name="Titel 1"/>
          <p:cNvSpPr>
            <a:spLocks noGrp="1"/>
          </p:cNvSpPr>
          <p:nvPr>
            <p:ph type="title"/>
          </p:nvPr>
        </p:nvSpPr>
        <p:spPr>
          <a:xfrm>
            <a:off x="457200" y="116632"/>
            <a:ext cx="8417728" cy="1143000"/>
          </a:xfrm>
        </p:spPr>
        <p:txBody>
          <a:bodyPr>
            <a:noAutofit/>
          </a:bodyPr>
          <a:lstStyle/>
          <a:p>
            <a:r>
              <a:rPr lang="de-DE" sz="3200" dirty="0"/>
              <a:t>Anlagenübersicht</a:t>
            </a:r>
            <a:endParaRPr lang="de-DE" sz="3200" b="1" dirty="0"/>
          </a:p>
        </p:txBody>
      </p:sp>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pic>
        <p:nvPicPr>
          <p:cNvPr id="6" name="Grafik 6">
            <a:extLst>
              <a:ext uri="{FF2B5EF4-FFF2-40B4-BE49-F238E27FC236}">
                <a16:creationId xmlns:a16="http://schemas.microsoft.com/office/drawing/2014/main" id="{02CCE17A-30E3-3242-BDDB-50BD7B71969D}"/>
              </a:ext>
            </a:extLst>
          </p:cNvPr>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260648"/>
            <a:ext cx="9144000" cy="6986239"/>
          </a:xfrm>
          <a:prstGeom prst="rect">
            <a:avLst/>
          </a:prstGeom>
          <a:effectLst/>
        </p:spPr>
      </p:pic>
      <p:pic>
        <p:nvPicPr>
          <p:cNvPr id="5" name="Grafik 4">
            <a:extLst>
              <a:ext uri="{FF2B5EF4-FFF2-40B4-BE49-F238E27FC236}">
                <a16:creationId xmlns:a16="http://schemas.microsoft.com/office/drawing/2014/main" id="{0EAADC03-D3FF-A849-AB4D-157C8DF23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45" y="980728"/>
            <a:ext cx="3987080" cy="5449695"/>
          </a:xfrm>
          <a:prstGeom prst="rect">
            <a:avLst/>
          </a:prstGeom>
        </p:spPr>
      </p:pic>
      <p:sp>
        <p:nvSpPr>
          <p:cNvPr id="9" name="Rechteck 8">
            <a:extLst>
              <a:ext uri="{FF2B5EF4-FFF2-40B4-BE49-F238E27FC236}">
                <a16:creationId xmlns:a16="http://schemas.microsoft.com/office/drawing/2014/main" id="{009F9B8E-D504-134F-B2CC-DF60BD856FE6}"/>
              </a:ext>
            </a:extLst>
          </p:cNvPr>
          <p:cNvSpPr/>
          <p:nvPr/>
        </p:nvSpPr>
        <p:spPr>
          <a:xfrm>
            <a:off x="4860032" y="980728"/>
            <a:ext cx="3267472" cy="5632311"/>
          </a:xfrm>
          <a:prstGeom prst="rect">
            <a:avLst/>
          </a:prstGeom>
        </p:spPr>
        <p:txBody>
          <a:bodyPr wrap="square">
            <a:spAutoFit/>
          </a:bodyPr>
          <a:lstStyle/>
          <a:p>
            <a:pPr lvl="0"/>
            <a:r>
              <a:rPr lang="de-CH" b="1" dirty="0"/>
              <a:t>Wichtige «Anlageklassen»: </a:t>
            </a:r>
          </a:p>
          <a:p>
            <a:pPr lvl="0"/>
            <a:r>
              <a:rPr lang="de-CH" dirty="0"/>
              <a:t>Hypotheken</a:t>
            </a:r>
          </a:p>
          <a:p>
            <a:pPr lvl="0"/>
            <a:endParaRPr lang="de-CH" dirty="0"/>
          </a:p>
          <a:p>
            <a:pPr lvl="0"/>
            <a:r>
              <a:rPr lang="de-CH" dirty="0"/>
              <a:t>Mischvermögen </a:t>
            </a:r>
            <a:br>
              <a:rPr lang="de-CH" dirty="0"/>
            </a:br>
            <a:r>
              <a:rPr lang="de-CH" dirty="0"/>
              <a:t>(auch mit &gt;50% Aktien)</a:t>
            </a:r>
          </a:p>
          <a:p>
            <a:pPr lvl="0"/>
            <a:endParaRPr lang="de-CH" dirty="0"/>
          </a:p>
          <a:p>
            <a:pPr lvl="0"/>
            <a:r>
              <a:rPr lang="de-CH" dirty="0"/>
              <a:t>Immobilien Schweiz</a:t>
            </a:r>
          </a:p>
          <a:p>
            <a:pPr lvl="0"/>
            <a:endParaRPr lang="de-CH" dirty="0"/>
          </a:p>
          <a:p>
            <a:pPr lvl="0"/>
            <a:r>
              <a:rPr lang="de-CH" dirty="0"/>
              <a:t>Immobilien Ausland</a:t>
            </a:r>
          </a:p>
          <a:p>
            <a:pPr lvl="0"/>
            <a:endParaRPr lang="de-CH" dirty="0"/>
          </a:p>
          <a:p>
            <a:pPr lvl="0"/>
            <a:r>
              <a:rPr lang="de-CH" dirty="0"/>
              <a:t>Nicht traditionelle Anlagen </a:t>
            </a:r>
            <a:br>
              <a:rPr lang="de-CH" dirty="0"/>
            </a:br>
            <a:r>
              <a:rPr lang="de-CH" dirty="0"/>
              <a:t>(ILS, P/E)</a:t>
            </a:r>
          </a:p>
          <a:p>
            <a:pPr lvl="0"/>
            <a:endParaRPr lang="de-CH" dirty="0"/>
          </a:p>
          <a:p>
            <a:pPr lvl="0"/>
            <a:r>
              <a:rPr lang="de-CH" b="1" dirty="0"/>
              <a:t>Keine eigenen Clusters im Performancebericht:</a:t>
            </a:r>
          </a:p>
          <a:p>
            <a:pPr lvl="0"/>
            <a:r>
              <a:rPr lang="de-CH" dirty="0"/>
              <a:t>Infrastruktur</a:t>
            </a:r>
          </a:p>
          <a:p>
            <a:pPr lvl="0"/>
            <a:endParaRPr lang="de-CH" dirty="0"/>
          </a:p>
          <a:p>
            <a:pPr lvl="0"/>
            <a:r>
              <a:rPr lang="de-CH" dirty="0"/>
              <a:t>Senior Loans </a:t>
            </a:r>
          </a:p>
          <a:p>
            <a:pPr lvl="0"/>
            <a:endParaRPr lang="de-CH" dirty="0"/>
          </a:p>
          <a:p>
            <a:endParaRPr lang="de-CH" dirty="0">
              <a:latin typeface="Arial" panose="020B0604020202020204" pitchFamily="34" charset="0"/>
              <a:ea typeface="Calibri" panose="020F0502020204030204" pitchFamily="34" charset="0"/>
            </a:endParaRPr>
          </a:p>
        </p:txBody>
      </p:sp>
      <p:sp>
        <p:nvSpPr>
          <p:cNvPr id="10" name="Oval 9">
            <a:extLst>
              <a:ext uri="{FF2B5EF4-FFF2-40B4-BE49-F238E27FC236}">
                <a16:creationId xmlns:a16="http://schemas.microsoft.com/office/drawing/2014/main" id="{D447C9B8-6018-1943-AB5D-04E7D5FA5EF1}"/>
              </a:ext>
            </a:extLst>
          </p:cNvPr>
          <p:cNvSpPr/>
          <p:nvPr/>
        </p:nvSpPr>
        <p:spPr>
          <a:xfrm>
            <a:off x="395536" y="2204864"/>
            <a:ext cx="1080120" cy="288032"/>
          </a:xfrm>
          <a:prstGeom prst="ellipse">
            <a:avLst/>
          </a:prstGeom>
          <a:noFill/>
          <a:ln w="539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a:extLst>
              <a:ext uri="{FF2B5EF4-FFF2-40B4-BE49-F238E27FC236}">
                <a16:creationId xmlns:a16="http://schemas.microsoft.com/office/drawing/2014/main" id="{26F7C777-8ACB-AE41-B117-4DBB4413488D}"/>
              </a:ext>
            </a:extLst>
          </p:cNvPr>
          <p:cNvSpPr/>
          <p:nvPr/>
        </p:nvSpPr>
        <p:spPr>
          <a:xfrm>
            <a:off x="395536" y="3212976"/>
            <a:ext cx="1080120" cy="310856"/>
          </a:xfrm>
          <a:prstGeom prst="ellipse">
            <a:avLst/>
          </a:prstGeom>
          <a:noFill/>
          <a:ln w="539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B5F7BED6-4420-3543-8FF6-2C917B610ED8}"/>
              </a:ext>
            </a:extLst>
          </p:cNvPr>
          <p:cNvSpPr/>
          <p:nvPr/>
        </p:nvSpPr>
        <p:spPr>
          <a:xfrm>
            <a:off x="395536" y="3982240"/>
            <a:ext cx="1080120" cy="310856"/>
          </a:xfrm>
          <a:prstGeom prst="ellipse">
            <a:avLst/>
          </a:prstGeom>
          <a:noFill/>
          <a:ln w="539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F1505214-F9E5-6341-A7A0-6AC1EFA1D188}"/>
              </a:ext>
            </a:extLst>
          </p:cNvPr>
          <p:cNvSpPr/>
          <p:nvPr/>
        </p:nvSpPr>
        <p:spPr>
          <a:xfrm>
            <a:off x="395536" y="5754442"/>
            <a:ext cx="1080120" cy="310856"/>
          </a:xfrm>
          <a:prstGeom prst="ellipse">
            <a:avLst/>
          </a:prstGeom>
          <a:noFill/>
          <a:ln w="539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662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2" name="Titel 1"/>
          <p:cNvSpPr>
            <a:spLocks noGrp="1"/>
          </p:cNvSpPr>
          <p:nvPr>
            <p:ph type="title"/>
          </p:nvPr>
        </p:nvSpPr>
        <p:spPr>
          <a:xfrm>
            <a:off x="457200" y="116632"/>
            <a:ext cx="8417728" cy="1143000"/>
          </a:xfrm>
        </p:spPr>
        <p:txBody>
          <a:bodyPr>
            <a:noAutofit/>
          </a:bodyPr>
          <a:lstStyle/>
          <a:p>
            <a:r>
              <a:rPr lang="de-DE" sz="3200" b="1" dirty="0"/>
              <a:t>Mitglieder</a:t>
            </a:r>
          </a:p>
        </p:txBody>
      </p:sp>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pic>
        <p:nvPicPr>
          <p:cNvPr id="6" name="Grafik 5">
            <a:extLst>
              <a:ext uri="{FF2B5EF4-FFF2-40B4-BE49-F238E27FC236}">
                <a16:creationId xmlns:a16="http://schemas.microsoft.com/office/drawing/2014/main" id="{CA1EE96B-DFB7-B645-897F-EA3F42880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36" y="903800"/>
            <a:ext cx="7704856" cy="5452550"/>
          </a:xfrm>
          <a:prstGeom prst="rect">
            <a:avLst/>
          </a:prstGeom>
        </p:spPr>
      </p:pic>
    </p:spTree>
    <p:extLst>
      <p:ext uri="{BB962C8B-B14F-4D97-AF65-F5344CB8AC3E}">
        <p14:creationId xmlns:p14="http://schemas.microsoft.com/office/powerpoint/2010/main" val="223385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Rechteck 5"/>
          <p:cNvSpPr/>
          <p:nvPr/>
        </p:nvSpPr>
        <p:spPr>
          <a:xfrm>
            <a:off x="971600" y="1665669"/>
            <a:ext cx="7560840" cy="4678204"/>
          </a:xfrm>
          <a:prstGeom prst="rect">
            <a:avLst/>
          </a:prstGeom>
        </p:spPr>
        <p:txBody>
          <a:bodyPr wrap="square">
            <a:spAutoFit/>
          </a:bodyPr>
          <a:lstStyle/>
          <a:p>
            <a:pPr algn="r"/>
            <a:r>
              <a:rPr lang="de-CH" sz="5200" dirty="0">
                <a:latin typeface="Calibri" charset="0"/>
                <a:ea typeface="Calibri" charset="0"/>
                <a:cs typeface="Calibri" charset="0"/>
              </a:rPr>
              <a:t>Vielen Dank für Ihre </a:t>
            </a:r>
          </a:p>
          <a:p>
            <a:pPr algn="r"/>
            <a:r>
              <a:rPr lang="de-CH" sz="5200" dirty="0">
                <a:latin typeface="Calibri" charset="0"/>
                <a:ea typeface="Calibri" charset="0"/>
                <a:cs typeface="Calibri" charset="0"/>
              </a:rPr>
              <a:t>Aufmerksamkeit</a:t>
            </a:r>
            <a:br>
              <a:rPr lang="de-CH" dirty="0">
                <a:latin typeface="Calibri" charset="0"/>
                <a:ea typeface="Calibri" charset="0"/>
                <a:cs typeface="Calibri" charset="0"/>
              </a:rPr>
            </a:br>
            <a:endParaRPr lang="de-CH" dirty="0">
              <a:latin typeface="Calibri" charset="0"/>
              <a:ea typeface="Calibri" charset="0"/>
              <a:cs typeface="Calibri" charset="0"/>
            </a:endParaRPr>
          </a:p>
          <a:p>
            <a:pPr algn="r"/>
            <a:br>
              <a:rPr lang="de-CH" dirty="0">
                <a:latin typeface="Calibri" charset="0"/>
                <a:ea typeface="Calibri" charset="0"/>
                <a:cs typeface="Calibri" charset="0"/>
              </a:rPr>
            </a:br>
            <a:r>
              <a:rPr lang="de-CH" sz="3600" dirty="0">
                <a:latin typeface="Calibri" charset="0"/>
                <a:ea typeface="Calibri" charset="0"/>
                <a:cs typeface="Calibri" charset="0"/>
              </a:rPr>
              <a:t>Roland Kriemler</a:t>
            </a:r>
            <a:br>
              <a:rPr lang="de-CH" sz="1600" dirty="0">
                <a:latin typeface="Calibri" charset="0"/>
                <a:ea typeface="Calibri" charset="0"/>
                <a:cs typeface="Calibri" charset="0"/>
              </a:rPr>
            </a:br>
            <a:r>
              <a:rPr lang="de-CH" sz="2200" dirty="0">
                <a:latin typeface="Calibri" charset="0"/>
                <a:ea typeface="Calibri" charset="0"/>
                <a:cs typeface="Calibri" charset="0"/>
              </a:rPr>
              <a:t>Geschäftsführer KGAST</a:t>
            </a:r>
            <a:br>
              <a:rPr lang="de-CH" sz="1600" dirty="0">
                <a:latin typeface="Calibri" charset="0"/>
                <a:ea typeface="Calibri" charset="0"/>
                <a:cs typeface="Calibri" charset="0"/>
              </a:rPr>
            </a:br>
            <a:br>
              <a:rPr lang="de-CH" sz="1600" dirty="0">
                <a:latin typeface="Calibri" charset="0"/>
                <a:ea typeface="Calibri" charset="0"/>
                <a:cs typeface="Calibri" charset="0"/>
              </a:rPr>
            </a:br>
            <a:r>
              <a:rPr lang="de-CH" sz="1600" dirty="0" err="1">
                <a:latin typeface="Calibri" charset="0"/>
                <a:ea typeface="Calibri" charset="0"/>
                <a:cs typeface="Calibri" charset="0"/>
              </a:rPr>
              <a:t>roland.kriemler@kgast.ch</a:t>
            </a:r>
            <a:br>
              <a:rPr lang="de-CH" sz="1600" dirty="0">
                <a:latin typeface="Calibri" charset="0"/>
                <a:ea typeface="Calibri" charset="0"/>
                <a:cs typeface="Calibri" charset="0"/>
              </a:rPr>
            </a:br>
            <a:r>
              <a:rPr lang="de-CH" sz="1600" dirty="0">
                <a:latin typeface="Calibri" charset="0"/>
                <a:ea typeface="Calibri" charset="0"/>
                <a:cs typeface="Calibri" charset="0"/>
              </a:rPr>
              <a:t>+ 41 (0)44 777 60 70</a:t>
            </a:r>
            <a:br>
              <a:rPr lang="de-CH" sz="1600" dirty="0">
                <a:latin typeface="Calibri" charset="0"/>
                <a:ea typeface="Calibri" charset="0"/>
                <a:cs typeface="Calibri" charset="0"/>
              </a:rPr>
            </a:br>
            <a:br>
              <a:rPr lang="de-CH" altLang="de-DE" sz="1600" dirty="0">
                <a:latin typeface="Calibri" charset="0"/>
                <a:ea typeface="Calibri" charset="0"/>
                <a:cs typeface="Calibri" charset="0"/>
              </a:rPr>
            </a:br>
            <a:br>
              <a:rPr lang="de-CH" altLang="de-DE" dirty="0">
                <a:latin typeface="Calibri" charset="0"/>
                <a:ea typeface="Calibri" charset="0"/>
                <a:cs typeface="Calibri" charset="0"/>
              </a:rPr>
            </a:br>
            <a:endParaRPr lang="de-DE" dirty="0"/>
          </a:p>
        </p:txBody>
      </p:sp>
    </p:spTree>
    <p:extLst>
      <p:ext uri="{BB962C8B-B14F-4D97-AF65-F5344CB8AC3E}">
        <p14:creationId xmlns:p14="http://schemas.microsoft.com/office/powerpoint/2010/main" val="444432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35169"/>
            <a:ext cx="9144000" cy="714863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1"/>
          <p:cNvSpPr>
            <a:spLocks noGrp="1"/>
          </p:cNvSpPr>
          <p:nvPr>
            <p:ph sz="quarter" idx="4294967295"/>
          </p:nvPr>
        </p:nvSpPr>
        <p:spPr>
          <a:xfrm>
            <a:off x="611188" y="1469008"/>
            <a:ext cx="7921625" cy="4321175"/>
          </a:xfrm>
          <a:prstGeom prst="rect">
            <a:avLst/>
          </a:prstGeom>
        </p:spPr>
        <p:txBody>
          <a:bodyPr/>
          <a:lstStyle/>
          <a:p>
            <a:endParaRPr lang="de-CH" dirty="0"/>
          </a:p>
          <a:p>
            <a:endParaRPr lang="en-US" dirty="0"/>
          </a:p>
        </p:txBody>
      </p:sp>
      <p:sp>
        <p:nvSpPr>
          <p:cNvPr id="7" name="Titel 2"/>
          <p:cNvSpPr>
            <a:spLocks noGrp="1"/>
          </p:cNvSpPr>
          <p:nvPr>
            <p:ph type="title"/>
          </p:nvPr>
        </p:nvSpPr>
        <p:spPr>
          <a:xfrm>
            <a:off x="1043608" y="671406"/>
            <a:ext cx="7489205" cy="813378"/>
          </a:xfrm>
        </p:spPr>
        <p:txBody>
          <a:bodyPr>
            <a:noAutofit/>
          </a:bodyPr>
          <a:lstStyle/>
          <a:p>
            <a:r>
              <a:rPr lang="de-CH" sz="3000" b="1" dirty="0"/>
              <a:t>Anhänge</a:t>
            </a:r>
            <a:endParaRPr lang="en-US" sz="1600" b="1" dirty="0"/>
          </a:p>
        </p:txBody>
      </p:sp>
    </p:spTree>
    <p:extLst>
      <p:ext uri="{BB962C8B-B14F-4D97-AF65-F5344CB8AC3E}">
        <p14:creationId xmlns:p14="http://schemas.microsoft.com/office/powerpoint/2010/main" val="211857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35169"/>
            <a:ext cx="9144000" cy="714863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1"/>
          <p:cNvSpPr>
            <a:spLocks noGrp="1"/>
          </p:cNvSpPr>
          <p:nvPr>
            <p:ph sz="quarter" idx="4294967295"/>
          </p:nvPr>
        </p:nvSpPr>
        <p:spPr>
          <a:xfrm>
            <a:off x="611188" y="1469008"/>
            <a:ext cx="7921625" cy="4321175"/>
          </a:xfrm>
          <a:prstGeom prst="rect">
            <a:avLst/>
          </a:prstGeom>
        </p:spPr>
        <p:txBody>
          <a:bodyPr/>
          <a:lstStyle/>
          <a:p>
            <a:endParaRPr lang="de-CH" dirty="0"/>
          </a:p>
          <a:p>
            <a:endParaRPr lang="en-US" dirty="0"/>
          </a:p>
        </p:txBody>
      </p:sp>
      <p:sp>
        <p:nvSpPr>
          <p:cNvPr id="7" name="Titel 2"/>
          <p:cNvSpPr>
            <a:spLocks noGrp="1"/>
          </p:cNvSpPr>
          <p:nvPr>
            <p:ph type="title"/>
          </p:nvPr>
        </p:nvSpPr>
        <p:spPr>
          <a:xfrm>
            <a:off x="1043608" y="671406"/>
            <a:ext cx="7489205" cy="813378"/>
          </a:xfrm>
        </p:spPr>
        <p:txBody>
          <a:bodyPr>
            <a:noAutofit/>
          </a:bodyPr>
          <a:lstStyle/>
          <a:p>
            <a:r>
              <a:rPr lang="de-CH" sz="3000" dirty="0"/>
              <a:t>Kodifizierung Anlagestiftungen im BVG</a:t>
            </a:r>
            <a:br>
              <a:rPr lang="de-CH" sz="3000" dirty="0"/>
            </a:br>
            <a:r>
              <a:rPr lang="de-CH" sz="1600" dirty="0"/>
              <a:t>(seit 1.1.2012)</a:t>
            </a:r>
            <a:endParaRPr lang="en-US" sz="1600" dirty="0"/>
          </a:p>
        </p:txBody>
      </p:sp>
      <p:sp>
        <p:nvSpPr>
          <p:cNvPr id="100" name="Inhaltsplatzhalter 2">
            <a:extLst>
              <a:ext uri="{FF2B5EF4-FFF2-40B4-BE49-F238E27FC236}">
                <a16:creationId xmlns:a16="http://schemas.microsoft.com/office/drawing/2014/main" id="{D35F9BD0-31E6-8F4B-988A-5A11E57B5D20}"/>
              </a:ext>
            </a:extLst>
          </p:cNvPr>
          <p:cNvSpPr>
            <a:spLocks noGrp="1"/>
          </p:cNvSpPr>
          <p:nvPr>
            <p:ph idx="1"/>
          </p:nvPr>
        </p:nvSpPr>
        <p:spPr>
          <a:xfrm>
            <a:off x="381000" y="1752600"/>
            <a:ext cx="8382000" cy="4724400"/>
          </a:xfrm>
        </p:spPr>
        <p:txBody>
          <a:bodyPr/>
          <a:lstStyle/>
          <a:p>
            <a:pPr marL="0" indent="0">
              <a:buNone/>
            </a:pPr>
            <a:r>
              <a:rPr lang="de-CH" sz="1800" b="1" dirty="0"/>
              <a:t>Art. 53g Zweck und anwendbares Recht</a:t>
            </a:r>
            <a:endParaRPr lang="de-CH" sz="1800" dirty="0"/>
          </a:p>
          <a:p>
            <a:pPr marL="0" indent="0">
              <a:buNone/>
            </a:pPr>
            <a:r>
              <a:rPr lang="de-CH" sz="1800" baseline="30000" dirty="0"/>
              <a:t>1  </a:t>
            </a:r>
            <a:r>
              <a:rPr lang="de-CH" sz="1800" dirty="0"/>
              <a:t>Zur gemeinsamen Anlage und Verwaltung von Vorsorgegeldern können Stiftungen nach den Artikeln 80–89</a:t>
            </a:r>
            <a:r>
              <a:rPr lang="de-CH" sz="1800" baseline="30000" dirty="0"/>
              <a:t>bis</a:t>
            </a:r>
            <a:r>
              <a:rPr lang="de-CH" sz="1800" dirty="0"/>
              <a:t> des Zivilgesetzbuches gegründet werden.</a:t>
            </a:r>
          </a:p>
          <a:p>
            <a:pPr marL="0" indent="0">
              <a:buNone/>
            </a:pPr>
            <a:r>
              <a:rPr lang="de-CH" sz="1800" baseline="30000" dirty="0"/>
              <a:t>2</a:t>
            </a:r>
            <a:r>
              <a:rPr lang="de-CH" sz="1800" dirty="0"/>
              <a:t> Anlagestiftungen sind Einrichtungen, die der beruflichen Vorsorge dienen. Sie unterstehen diesem Gesetz. Soweit dieses Gesetz und seine Ausführungs-bestimmungen keine auf die Anlagestiftung anwendbare Regelung vorsehen, sind auf sie subsidiär die allgemeinen Bestimmungen des Stiftungsrechts anwendbar.</a:t>
            </a:r>
          </a:p>
          <a:p>
            <a:pPr>
              <a:buFont typeface="Webdings" pitchFamily="18" charset="2"/>
              <a:buAutoNum type="arabicPlain" startAt="2"/>
            </a:pPr>
            <a:endParaRPr lang="de-CH" sz="1800" dirty="0"/>
          </a:p>
          <a:p>
            <a:pPr marL="0" indent="0">
              <a:buNone/>
            </a:pPr>
            <a:r>
              <a:rPr lang="de-CH" sz="1800" b="1" dirty="0"/>
              <a:t>Art. 53h Organisation</a:t>
            </a:r>
            <a:endParaRPr lang="de-CH" sz="1800" dirty="0"/>
          </a:p>
          <a:p>
            <a:pPr marL="0" indent="0">
              <a:buNone/>
            </a:pPr>
            <a:r>
              <a:rPr lang="de-CH" sz="1800" baseline="30000" dirty="0"/>
              <a:t>1 </a:t>
            </a:r>
            <a:r>
              <a:rPr lang="de-CH" sz="1800" dirty="0"/>
              <a:t>Das oberste Organ der Anlagestiftung ist die Anlegerversammlung.</a:t>
            </a:r>
          </a:p>
          <a:p>
            <a:pPr marL="0" indent="0">
              <a:buNone/>
            </a:pPr>
            <a:r>
              <a:rPr lang="de-CH" sz="1800" baseline="30000" dirty="0"/>
              <a:t>2 </a:t>
            </a:r>
            <a:r>
              <a:rPr lang="de-CH" sz="1800" dirty="0"/>
              <a:t>Der Stiftungsrat ist das geschäftsführende Organ. Mit Ausnahme der Aufgaben, die unmittelbar mit der obersten Leitung der Anlagestiftung verbunden sind, kann er die Geschäftsführung an Dritte delegieren.</a:t>
            </a:r>
          </a:p>
          <a:p>
            <a:pPr marL="0" indent="0">
              <a:buNone/>
            </a:pPr>
            <a:r>
              <a:rPr lang="de-CH" sz="1800" baseline="30000" dirty="0"/>
              <a:t>3 </a:t>
            </a:r>
            <a:r>
              <a:rPr lang="de-CH" sz="1800" dirty="0"/>
              <a:t>Die Anlegerversammlung erlässt Bestimmungen über die Organisation, die Verwaltung und die Kontrolle der Anlagestiftung.</a:t>
            </a:r>
          </a:p>
        </p:txBody>
      </p:sp>
    </p:spTree>
    <p:extLst>
      <p:ext uri="{BB962C8B-B14F-4D97-AF65-F5344CB8AC3E}">
        <p14:creationId xmlns:p14="http://schemas.microsoft.com/office/powerpoint/2010/main" val="2766693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35169"/>
            <a:ext cx="9144000" cy="714863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1"/>
          <p:cNvSpPr>
            <a:spLocks noGrp="1"/>
          </p:cNvSpPr>
          <p:nvPr>
            <p:ph sz="quarter" idx="4294967295"/>
          </p:nvPr>
        </p:nvSpPr>
        <p:spPr>
          <a:xfrm>
            <a:off x="611188" y="1469008"/>
            <a:ext cx="7921625" cy="4321175"/>
          </a:xfrm>
          <a:prstGeom prst="rect">
            <a:avLst/>
          </a:prstGeom>
        </p:spPr>
        <p:txBody>
          <a:bodyPr/>
          <a:lstStyle/>
          <a:p>
            <a:endParaRPr lang="de-CH" dirty="0"/>
          </a:p>
          <a:p>
            <a:endParaRPr lang="en-US" dirty="0"/>
          </a:p>
        </p:txBody>
      </p:sp>
      <p:sp>
        <p:nvSpPr>
          <p:cNvPr id="7" name="Titel 2"/>
          <p:cNvSpPr>
            <a:spLocks noGrp="1"/>
          </p:cNvSpPr>
          <p:nvPr>
            <p:ph type="title"/>
          </p:nvPr>
        </p:nvSpPr>
        <p:spPr>
          <a:xfrm>
            <a:off x="1043608" y="671406"/>
            <a:ext cx="7489205" cy="813378"/>
          </a:xfrm>
        </p:spPr>
        <p:txBody>
          <a:bodyPr>
            <a:noAutofit/>
          </a:bodyPr>
          <a:lstStyle/>
          <a:p>
            <a:r>
              <a:rPr lang="de-CH" sz="3000" dirty="0"/>
              <a:t>Kodifizierung Anlagestiftungen im BVG</a:t>
            </a:r>
            <a:br>
              <a:rPr lang="de-CH" sz="3000" dirty="0"/>
            </a:br>
            <a:r>
              <a:rPr lang="de-CH" sz="1600" dirty="0"/>
              <a:t>(seit 1.1.2012)</a:t>
            </a:r>
            <a:endParaRPr lang="en-US" sz="1600" dirty="0"/>
          </a:p>
        </p:txBody>
      </p:sp>
      <p:sp>
        <p:nvSpPr>
          <p:cNvPr id="9" name="Inhaltsplatzhalter 2">
            <a:extLst>
              <a:ext uri="{FF2B5EF4-FFF2-40B4-BE49-F238E27FC236}">
                <a16:creationId xmlns:a16="http://schemas.microsoft.com/office/drawing/2014/main" id="{B11EE7DA-AABD-6441-B961-84ED24DDD293}"/>
              </a:ext>
            </a:extLst>
          </p:cNvPr>
          <p:cNvSpPr>
            <a:spLocks noGrp="1"/>
          </p:cNvSpPr>
          <p:nvPr>
            <p:ph idx="1"/>
          </p:nvPr>
        </p:nvSpPr>
        <p:spPr>
          <a:xfrm>
            <a:off x="381000" y="1484313"/>
            <a:ext cx="8382000" cy="4992687"/>
          </a:xfrm>
        </p:spPr>
        <p:txBody>
          <a:bodyPr>
            <a:normAutofit lnSpcReduction="10000"/>
          </a:bodyPr>
          <a:lstStyle/>
          <a:p>
            <a:pPr marL="0" indent="0">
              <a:buNone/>
              <a:defRPr/>
            </a:pPr>
            <a:r>
              <a:rPr lang="de-CH" sz="1600" b="1" dirty="0"/>
              <a:t>Art. 53i Vermögen</a:t>
            </a:r>
            <a:endParaRPr lang="de-CH" sz="1600" dirty="0"/>
          </a:p>
          <a:p>
            <a:pPr marL="0" indent="0">
              <a:buNone/>
              <a:defRPr/>
            </a:pPr>
            <a:r>
              <a:rPr lang="de-CH" sz="1600" baseline="30000" dirty="0"/>
              <a:t>1  </a:t>
            </a:r>
            <a:r>
              <a:rPr lang="de-CH" sz="1600" dirty="0"/>
              <a:t>Das Gesamtvermögen der Anlagestiftung umfasst das Stammvermögen und das Anlagevermögen. Die Anlegerversammlung erlässt Bestimmungen über die Anlagen dieser Vermögen. Die Statuten können bestimmen, dass diese Befugnis durch den Stiftungsrat ausgeübt wird.</a:t>
            </a:r>
          </a:p>
          <a:p>
            <a:pPr marL="0" indent="0">
              <a:buNone/>
              <a:defRPr/>
            </a:pPr>
            <a:r>
              <a:rPr lang="de-CH" sz="1600" baseline="30000" dirty="0"/>
              <a:t>2  </a:t>
            </a:r>
            <a:r>
              <a:rPr lang="de-CH" sz="1600" dirty="0"/>
              <a:t>Das Anlagevermögen besteht aus den von Anlegern zum Zwecke der gemeinsamen Vermögensanlage eingebrachten Geldern. Es bildet eine Anlagegruppe oder gliedert sich in mehrere Anlagegruppen. Die Anlagegruppen werden rechnerisch selbständig geführt und sind wirtschaftlich voneinander unabhängig.</a:t>
            </a:r>
          </a:p>
          <a:p>
            <a:pPr marL="0" indent="0">
              <a:buNone/>
              <a:defRPr/>
            </a:pPr>
            <a:r>
              <a:rPr lang="de-CH" sz="1600" baseline="30000" dirty="0"/>
              <a:t>3  </a:t>
            </a:r>
            <a:r>
              <a:rPr lang="de-CH" sz="1600" dirty="0"/>
              <a:t>Eine Anlagegruppe besteht aus gleichen und nennwertlosen Ansprüchen eines oder mehrerer Anleger.</a:t>
            </a:r>
          </a:p>
          <a:p>
            <a:pPr marL="0" indent="0">
              <a:buNone/>
              <a:defRPr/>
            </a:pPr>
            <a:r>
              <a:rPr lang="de-CH" sz="1600" baseline="30000" dirty="0"/>
              <a:t>4  </a:t>
            </a:r>
            <a:r>
              <a:rPr lang="de-CH" sz="1600" dirty="0"/>
              <a:t>Sachen und Rechte, die zu einer Anlagegruppe gehören, werden im Konkurs der Anlagestiftung zugunsten von deren Anleger abgesondert. Dasselbe gilt sinngemäss für den Nachlassvertrag mit Vermögensabtretung. Vorbehalten bleibt ein Anspruch der Anlagestiftung auf:</a:t>
            </a:r>
          </a:p>
          <a:p>
            <a:pPr marL="162900" indent="0">
              <a:buNone/>
              <a:defRPr/>
            </a:pPr>
            <a:r>
              <a:rPr lang="de-CH" sz="1600" dirty="0"/>
              <a:t>	a.  die vertraglich vorgesehenen Vergütungen;</a:t>
            </a:r>
          </a:p>
          <a:p>
            <a:pPr marL="162900" indent="0">
              <a:buNone/>
              <a:defRPr/>
            </a:pPr>
            <a:r>
              <a:rPr lang="de-CH" sz="1600" dirty="0"/>
              <a:t>	b.  Befreiung von den Verbindlichkeiten, die sie in richtiger Erfüllung ihrer Aufgaben für</a:t>
            </a:r>
            <a:br>
              <a:rPr lang="de-CH" sz="1600" dirty="0"/>
            </a:br>
            <a:r>
              <a:rPr lang="de-CH" sz="1600" dirty="0"/>
              <a:t>	      eine Anlagegruppe eingegangen ist;</a:t>
            </a:r>
          </a:p>
          <a:p>
            <a:pPr marL="162900" indent="0">
              <a:buNone/>
              <a:defRPr/>
            </a:pPr>
            <a:r>
              <a:rPr lang="de-CH" sz="1600" dirty="0"/>
              <a:t>	c. Ersatz der Aufwendungen, die sie zur Erfüllung dieser Verbindlichkeiten gemacht hat.</a:t>
            </a:r>
          </a:p>
          <a:p>
            <a:pPr marL="0" indent="0">
              <a:buNone/>
              <a:defRPr/>
            </a:pPr>
            <a:r>
              <a:rPr lang="de-CH" sz="1600" baseline="30000" dirty="0"/>
              <a:t>5  </a:t>
            </a:r>
            <a:r>
              <a:rPr lang="de-CH" sz="1600" dirty="0"/>
              <a:t>Die Verrechnung ist nur zulässig bei Forderungen innerhalb der gleichen Anlagegruppe oder bei Forderungen innerhalb des Stammvermögens.</a:t>
            </a:r>
          </a:p>
        </p:txBody>
      </p:sp>
    </p:spTree>
    <p:extLst>
      <p:ext uri="{BB962C8B-B14F-4D97-AF65-F5344CB8AC3E}">
        <p14:creationId xmlns:p14="http://schemas.microsoft.com/office/powerpoint/2010/main" val="3996651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7963" y="0"/>
            <a:ext cx="9144000" cy="714863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1"/>
          <p:cNvSpPr>
            <a:spLocks noGrp="1"/>
          </p:cNvSpPr>
          <p:nvPr>
            <p:ph sz="quarter" idx="4294967295"/>
          </p:nvPr>
        </p:nvSpPr>
        <p:spPr>
          <a:xfrm>
            <a:off x="611188" y="1469008"/>
            <a:ext cx="7921625" cy="4321175"/>
          </a:xfrm>
          <a:prstGeom prst="rect">
            <a:avLst/>
          </a:prstGeom>
        </p:spPr>
        <p:txBody>
          <a:bodyPr/>
          <a:lstStyle/>
          <a:p>
            <a:endParaRPr lang="de-CH" dirty="0"/>
          </a:p>
          <a:p>
            <a:endParaRPr lang="en-US" dirty="0"/>
          </a:p>
        </p:txBody>
      </p:sp>
      <p:sp>
        <p:nvSpPr>
          <p:cNvPr id="7" name="Titel 2"/>
          <p:cNvSpPr>
            <a:spLocks noGrp="1"/>
          </p:cNvSpPr>
          <p:nvPr>
            <p:ph type="title"/>
          </p:nvPr>
        </p:nvSpPr>
        <p:spPr>
          <a:xfrm>
            <a:off x="1043608" y="671406"/>
            <a:ext cx="7489205" cy="813378"/>
          </a:xfrm>
        </p:spPr>
        <p:txBody>
          <a:bodyPr>
            <a:noAutofit/>
          </a:bodyPr>
          <a:lstStyle/>
          <a:p>
            <a:r>
              <a:rPr lang="de-CH" sz="3000" dirty="0"/>
              <a:t>Kodifizierung Anlagestiftungen im BVG</a:t>
            </a:r>
            <a:br>
              <a:rPr lang="de-CH" sz="3000" dirty="0"/>
            </a:br>
            <a:r>
              <a:rPr lang="de-CH" sz="1600" dirty="0"/>
              <a:t>(seit 1.1.2012)</a:t>
            </a:r>
            <a:endParaRPr lang="en-US" sz="1600" dirty="0"/>
          </a:p>
        </p:txBody>
      </p:sp>
      <p:pic>
        <p:nvPicPr>
          <p:cNvPr id="9" name="Grafik 6">
            <a:extLst>
              <a:ext uri="{FF2B5EF4-FFF2-40B4-BE49-F238E27FC236}">
                <a16:creationId xmlns:a16="http://schemas.microsoft.com/office/drawing/2014/main" id="{1A7BE73C-CA7A-BC43-8CBB-B8E99BEC2219}"/>
              </a:ext>
            </a:extLst>
          </p:cNvPr>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0" y="-27384"/>
            <a:ext cx="9144000" cy="7148638"/>
          </a:xfrm>
          <a:prstGeom prst="rect">
            <a:avLst/>
          </a:prstGeom>
          <a:effectLst/>
        </p:spPr>
      </p:pic>
      <p:sp>
        <p:nvSpPr>
          <p:cNvPr id="10" name="Inhaltsplatzhalter 2">
            <a:extLst>
              <a:ext uri="{FF2B5EF4-FFF2-40B4-BE49-F238E27FC236}">
                <a16:creationId xmlns:a16="http://schemas.microsoft.com/office/drawing/2014/main" id="{616CAE2A-E337-2D44-9752-79B4304F9C48}"/>
              </a:ext>
            </a:extLst>
          </p:cNvPr>
          <p:cNvSpPr>
            <a:spLocks noGrp="1"/>
          </p:cNvSpPr>
          <p:nvPr>
            <p:ph idx="1"/>
          </p:nvPr>
        </p:nvSpPr>
        <p:spPr>
          <a:xfrm>
            <a:off x="381000" y="1752600"/>
            <a:ext cx="8382000" cy="4724400"/>
          </a:xfrm>
        </p:spPr>
        <p:txBody>
          <a:bodyPr/>
          <a:lstStyle/>
          <a:p>
            <a:pPr marL="0" indent="0">
              <a:buNone/>
            </a:pPr>
            <a:r>
              <a:rPr lang="de-CH" sz="1800" b="1" dirty="0"/>
              <a:t>Art. 53j Haftung</a:t>
            </a:r>
            <a:endParaRPr lang="de-CH" sz="1800" dirty="0"/>
          </a:p>
          <a:p>
            <a:pPr marL="0" indent="0">
              <a:buNone/>
            </a:pPr>
            <a:r>
              <a:rPr lang="de-CH" sz="1800" baseline="30000" dirty="0"/>
              <a:t>1  </a:t>
            </a:r>
            <a:r>
              <a:rPr lang="de-CH" sz="1800" dirty="0"/>
              <a:t>Die Haftung der Anlagestiftung für Verbindlichkeiten einer Anlagegruppe ist auf das Vermögen dieser Anlagegruppe beschränkt.</a:t>
            </a:r>
          </a:p>
          <a:p>
            <a:pPr marL="0" indent="0">
              <a:buNone/>
            </a:pPr>
            <a:r>
              <a:rPr lang="de-CH" sz="1800" baseline="30000" dirty="0"/>
              <a:t>2  </a:t>
            </a:r>
            <a:r>
              <a:rPr lang="de-CH" sz="1800" dirty="0"/>
              <a:t>Jede Anlagegruppe haftet nur für eigene Verbindlichkeiten.</a:t>
            </a:r>
          </a:p>
          <a:p>
            <a:pPr marL="0" indent="0">
              <a:buNone/>
            </a:pPr>
            <a:r>
              <a:rPr lang="de-CH" sz="1800" baseline="30000" dirty="0"/>
              <a:t>3</a:t>
            </a:r>
            <a:r>
              <a:rPr lang="de-CH" sz="1800" dirty="0"/>
              <a:t> Die Haftung der Anleger ist ausgeschlossen.</a:t>
            </a:r>
          </a:p>
          <a:p>
            <a:pPr>
              <a:buFont typeface="Webdings" pitchFamily="18" charset="2"/>
              <a:buAutoNum type="arabicPlain" startAt="3"/>
            </a:pPr>
            <a:endParaRPr lang="de-CH" sz="1800" dirty="0"/>
          </a:p>
          <a:p>
            <a:pPr marL="0" indent="0">
              <a:buNone/>
            </a:pPr>
            <a:r>
              <a:rPr lang="de-CH" sz="1800" b="1" dirty="0"/>
              <a:t>Art. 53k Ausführungsbestimmungen des Bundesrates</a:t>
            </a:r>
            <a:endParaRPr lang="de-CH" sz="1800" dirty="0"/>
          </a:p>
          <a:p>
            <a:pPr marL="0" indent="0">
              <a:buNone/>
            </a:pPr>
            <a:r>
              <a:rPr lang="de-CH" sz="1800" dirty="0"/>
              <a:t>Der Bundesrat erlässt Bestimmungen über:</a:t>
            </a:r>
          </a:p>
          <a:p>
            <a:pPr marL="0" indent="0">
              <a:buNone/>
            </a:pPr>
            <a:r>
              <a:rPr lang="de-CH" sz="1800" dirty="0"/>
              <a:t>	a. den Anlegerkreis;</a:t>
            </a:r>
          </a:p>
          <a:p>
            <a:pPr marL="0" indent="0">
              <a:buNone/>
            </a:pPr>
            <a:r>
              <a:rPr lang="de-CH" sz="1800" dirty="0"/>
              <a:t>	b. die Äufnung und Verwendung des Stammvermögens;</a:t>
            </a:r>
          </a:p>
          <a:p>
            <a:pPr marL="0" indent="0">
              <a:buNone/>
            </a:pPr>
            <a:r>
              <a:rPr lang="de-CH" sz="1800" dirty="0"/>
              <a:t>	c. die Gründung, Organisation und Aufhebung;</a:t>
            </a:r>
          </a:p>
          <a:p>
            <a:pPr marL="0" indent="0">
              <a:buNone/>
            </a:pPr>
            <a:r>
              <a:rPr lang="de-CH" sz="1800" dirty="0"/>
              <a:t>	d. die Anlage, Buchführung, Rechnungslegung und Revision;</a:t>
            </a:r>
          </a:p>
          <a:p>
            <a:pPr marL="0" indent="0">
              <a:buNone/>
            </a:pPr>
            <a:r>
              <a:rPr lang="de-CH" sz="1800" dirty="0"/>
              <a:t>	e. die Anlegerrechte.</a:t>
            </a:r>
          </a:p>
        </p:txBody>
      </p:sp>
    </p:spTree>
    <p:extLst>
      <p:ext uri="{BB962C8B-B14F-4D97-AF65-F5344CB8AC3E}">
        <p14:creationId xmlns:p14="http://schemas.microsoft.com/office/powerpoint/2010/main" val="62525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7963" y="0"/>
            <a:ext cx="9144000" cy="714863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1"/>
          <p:cNvSpPr>
            <a:spLocks noGrp="1"/>
          </p:cNvSpPr>
          <p:nvPr>
            <p:ph sz="quarter" idx="4294967295"/>
          </p:nvPr>
        </p:nvSpPr>
        <p:spPr>
          <a:xfrm>
            <a:off x="611188" y="1469008"/>
            <a:ext cx="7921625" cy="4321175"/>
          </a:xfrm>
          <a:prstGeom prst="rect">
            <a:avLst/>
          </a:prstGeom>
        </p:spPr>
        <p:txBody>
          <a:bodyPr/>
          <a:lstStyle/>
          <a:p>
            <a:endParaRPr lang="de-CH" dirty="0"/>
          </a:p>
          <a:p>
            <a:endParaRPr lang="en-US" dirty="0"/>
          </a:p>
        </p:txBody>
      </p:sp>
      <p:sp>
        <p:nvSpPr>
          <p:cNvPr id="7" name="Titel 2"/>
          <p:cNvSpPr>
            <a:spLocks noGrp="1"/>
          </p:cNvSpPr>
          <p:nvPr>
            <p:ph type="title"/>
          </p:nvPr>
        </p:nvSpPr>
        <p:spPr>
          <a:xfrm>
            <a:off x="1043608" y="671406"/>
            <a:ext cx="7489205" cy="813378"/>
          </a:xfrm>
        </p:spPr>
        <p:txBody>
          <a:bodyPr>
            <a:noAutofit/>
          </a:bodyPr>
          <a:lstStyle/>
          <a:p>
            <a:r>
              <a:rPr lang="de-CH" sz="3000" dirty="0"/>
              <a:t>Bedeutung von SICAVs in der Schweiz</a:t>
            </a:r>
            <a:br>
              <a:rPr lang="de-CH" sz="3000" dirty="0"/>
            </a:br>
            <a:r>
              <a:rPr lang="de-CH" sz="1600" dirty="0"/>
              <a:t>(vertragliche Fonds versus SICAVs)</a:t>
            </a:r>
            <a:endParaRPr lang="en-US" sz="1600" dirty="0"/>
          </a:p>
        </p:txBody>
      </p:sp>
      <p:pic>
        <p:nvPicPr>
          <p:cNvPr id="2" name="Bild 1"/>
          <p:cNvPicPr>
            <a:picLocks noChangeAspect="1"/>
          </p:cNvPicPr>
          <p:nvPr/>
        </p:nvPicPr>
        <p:blipFill>
          <a:blip r:embed="rId3"/>
          <a:stretch>
            <a:fillRect/>
          </a:stretch>
        </p:blipFill>
        <p:spPr>
          <a:xfrm>
            <a:off x="1907704" y="1916832"/>
            <a:ext cx="4965700" cy="4000500"/>
          </a:xfrm>
          <a:prstGeom prst="rect">
            <a:avLst/>
          </a:prstGeom>
        </p:spPr>
      </p:pic>
    </p:spTree>
    <p:extLst>
      <p:ext uri="{BB962C8B-B14F-4D97-AF65-F5344CB8AC3E}">
        <p14:creationId xmlns:p14="http://schemas.microsoft.com/office/powerpoint/2010/main" val="323290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1956"/>
            <a:ext cx="9144000" cy="6883428"/>
          </a:xfrm>
          <a:prstGeom prst="rect">
            <a:avLst/>
          </a:prstGeom>
          <a:effectLst/>
        </p:spPr>
      </p:pic>
      <p:sp>
        <p:nvSpPr>
          <p:cNvPr id="2" name="Titel 1"/>
          <p:cNvSpPr>
            <a:spLocks noGrp="1"/>
          </p:cNvSpPr>
          <p:nvPr>
            <p:ph type="title"/>
          </p:nvPr>
        </p:nvSpPr>
        <p:spPr>
          <a:xfrm>
            <a:off x="457200" y="116632"/>
            <a:ext cx="8229600" cy="1143000"/>
          </a:xfrm>
        </p:spPr>
        <p:txBody>
          <a:bodyPr>
            <a:normAutofit/>
          </a:bodyPr>
          <a:lstStyle/>
          <a:p>
            <a:r>
              <a:rPr lang="de-DE" dirty="0"/>
              <a:t>Anlagestiftungen Besonderheiten</a:t>
            </a:r>
          </a:p>
        </p:txBody>
      </p:sp>
      <p:sp>
        <p:nvSpPr>
          <p:cNvPr id="5" name="Datumsplatzhalter 4"/>
          <p:cNvSpPr>
            <a:spLocks noGrp="1"/>
          </p:cNvSpPr>
          <p:nvPr>
            <p:ph type="dt" sz="half" idx="10"/>
          </p:nvPr>
        </p:nvSpPr>
        <p:spPr/>
        <p:txBody>
          <a:bodyPr/>
          <a:lstStyle/>
          <a:p>
            <a:r>
              <a:rPr lang="de-CH" dirty="0"/>
              <a:t>Roland Kriemler</a:t>
            </a:r>
          </a:p>
        </p:txBody>
      </p:sp>
      <p:sp>
        <p:nvSpPr>
          <p:cNvPr id="6" name="Rechteck 5"/>
          <p:cNvSpPr/>
          <p:nvPr/>
        </p:nvSpPr>
        <p:spPr>
          <a:xfrm>
            <a:off x="457200" y="1052736"/>
            <a:ext cx="8435280" cy="5324535"/>
          </a:xfrm>
          <a:prstGeom prst="rect">
            <a:avLst/>
          </a:prstGeom>
        </p:spPr>
        <p:txBody>
          <a:bodyPr wrap="square">
            <a:spAutoFit/>
          </a:bodyPr>
          <a:lstStyle/>
          <a:p>
            <a:r>
              <a:rPr lang="de-CH" sz="1700" dirty="0"/>
              <a:t>Anlagestiftungen sind von ihren Anlegern als </a:t>
            </a:r>
            <a:r>
              <a:rPr lang="de-CH" sz="1700" b="1" dirty="0"/>
              <a:t>Selbsthilfeorganisation</a:t>
            </a:r>
            <a:r>
              <a:rPr lang="de-CH" sz="1700" dirty="0"/>
              <a:t> aus der Praxis geschaffen worden, um bessere Konditionen beim Investieren zu erzielen und einen einfacheren Zugang zu Anlagemöglichkeiten zu erreichen.</a:t>
            </a:r>
          </a:p>
          <a:p>
            <a:endParaRPr lang="de-CH" sz="1700" dirty="0"/>
          </a:p>
          <a:p>
            <a:r>
              <a:rPr lang="de-CH" sz="1700" dirty="0"/>
              <a:t>Ihre Regeln, das Produkteangebot und der Anlegerschutz werden durch die direkte </a:t>
            </a:r>
            <a:r>
              <a:rPr lang="de-CH" sz="1700" b="1" dirty="0"/>
              <a:t>Mitwirkung</a:t>
            </a:r>
            <a:r>
              <a:rPr lang="de-CH" sz="1700" dirty="0"/>
              <a:t> </a:t>
            </a:r>
            <a:r>
              <a:rPr lang="de-CH" sz="1700" b="1" dirty="0"/>
              <a:t>der Anleger </a:t>
            </a:r>
            <a:r>
              <a:rPr lang="de-CH" sz="1700" dirty="0"/>
              <a:t>mitbestimmt.</a:t>
            </a:r>
          </a:p>
          <a:p>
            <a:endParaRPr lang="de-CH" sz="1700" dirty="0"/>
          </a:p>
          <a:p>
            <a:r>
              <a:rPr lang="de-CH" sz="1700" dirty="0"/>
              <a:t>Institutionelle Fonds sind erst vor rund 20 Jahren mit der Absicht entstanden, den professionellen Anlegern adäquate Bedingungen in den regulierten Kollektivanlagegefässen zu schaffen. Anlagestiftungen waren „Geburtshelfer“.</a:t>
            </a:r>
          </a:p>
          <a:p>
            <a:endParaRPr lang="de-CH" sz="1700" dirty="0"/>
          </a:p>
          <a:p>
            <a:r>
              <a:rPr lang="de-CH" sz="1700" dirty="0"/>
              <a:t>Aufgrund unzweckmässiger Regulierung seit 2001 bez. Stempelabgabe haben Anlagestiftungen bei kotierten </a:t>
            </a:r>
            <a:r>
              <a:rPr lang="de-CH" sz="1700" b="1" dirty="0"/>
              <a:t>Wertschriften (Aktien/Obligationen)</a:t>
            </a:r>
            <a:r>
              <a:rPr lang="de-CH" sz="1700" dirty="0"/>
              <a:t> an Bedeutung verloren.</a:t>
            </a:r>
          </a:p>
          <a:p>
            <a:endParaRPr lang="de-CH" sz="1700" dirty="0"/>
          </a:p>
          <a:p>
            <a:r>
              <a:rPr lang="de-CH" sz="1700" dirty="0"/>
              <a:t>In </a:t>
            </a:r>
            <a:r>
              <a:rPr lang="de-CH" sz="1700" b="1" dirty="0"/>
              <a:t>allen anderen Anlageklassen (im Besonderen bei wenig liquiden Realwerten) </a:t>
            </a:r>
            <a:r>
              <a:rPr lang="de-CH" sz="1700" dirty="0"/>
              <a:t>wachsen die Anlagestiftungen. </a:t>
            </a:r>
          </a:p>
          <a:p>
            <a:endParaRPr lang="de-CH" sz="1700" dirty="0"/>
          </a:p>
          <a:p>
            <a:pPr>
              <a:buFont typeface="Wingdings" panose="05000000000000000000" pitchFamily="2" charset="2"/>
              <a:buChar char="Ø"/>
            </a:pPr>
            <a:r>
              <a:rPr lang="de-CH" sz="1700" b="1" dirty="0"/>
              <a:t>  Die Idee der Anlagestiftung (Qualitätssicherung, Transparenz, Kosten) wurde bei den institutionellen Fonds im Regelungsumfeld des KAG erst später und auch nur teilweise nachvollzogen.</a:t>
            </a:r>
          </a:p>
        </p:txBody>
      </p:sp>
    </p:spTree>
    <p:extLst>
      <p:ext uri="{BB962C8B-B14F-4D97-AF65-F5344CB8AC3E}">
        <p14:creationId xmlns:p14="http://schemas.microsoft.com/office/powerpoint/2010/main" val="40291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fik 6"/>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7963" y="0"/>
            <a:ext cx="9144000" cy="7148638"/>
          </a:xfrm>
          <a:prstGeom prst="rect">
            <a:avLst/>
          </a:prstGeom>
          <a:effectLst/>
        </p:spPr>
      </p:pic>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1"/>
          <p:cNvSpPr>
            <a:spLocks noGrp="1"/>
          </p:cNvSpPr>
          <p:nvPr>
            <p:ph sz="quarter" idx="4294967295"/>
          </p:nvPr>
        </p:nvSpPr>
        <p:spPr>
          <a:xfrm>
            <a:off x="611188" y="1469008"/>
            <a:ext cx="7921625" cy="4321175"/>
          </a:xfrm>
          <a:prstGeom prst="rect">
            <a:avLst/>
          </a:prstGeom>
        </p:spPr>
        <p:txBody>
          <a:bodyPr/>
          <a:lstStyle/>
          <a:p>
            <a:endParaRPr lang="de-CH" dirty="0"/>
          </a:p>
          <a:p>
            <a:endParaRPr lang="en-US" dirty="0"/>
          </a:p>
        </p:txBody>
      </p:sp>
      <p:sp>
        <p:nvSpPr>
          <p:cNvPr id="7" name="Titel 2"/>
          <p:cNvSpPr>
            <a:spLocks noGrp="1"/>
          </p:cNvSpPr>
          <p:nvPr>
            <p:ph type="title"/>
          </p:nvPr>
        </p:nvSpPr>
        <p:spPr>
          <a:xfrm>
            <a:off x="1043608" y="671406"/>
            <a:ext cx="7489205" cy="813378"/>
          </a:xfrm>
        </p:spPr>
        <p:txBody>
          <a:bodyPr>
            <a:noAutofit/>
          </a:bodyPr>
          <a:lstStyle/>
          <a:p>
            <a:r>
              <a:rPr lang="de-CH" sz="3000" dirty="0"/>
              <a:t>xxx</a:t>
            </a:r>
            <a:endParaRPr lang="en-US" sz="1600" dirty="0"/>
          </a:p>
        </p:txBody>
      </p:sp>
    </p:spTree>
    <p:extLst>
      <p:ext uri="{BB962C8B-B14F-4D97-AF65-F5344CB8AC3E}">
        <p14:creationId xmlns:p14="http://schemas.microsoft.com/office/powerpoint/2010/main" val="323290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1956"/>
            <a:ext cx="9144000" cy="6883428"/>
          </a:xfrm>
          <a:prstGeom prst="rect">
            <a:avLst/>
          </a:prstGeom>
          <a:effectLst/>
        </p:spPr>
      </p:pic>
      <p:sp>
        <p:nvSpPr>
          <p:cNvPr id="2" name="Titel 1"/>
          <p:cNvSpPr>
            <a:spLocks noGrp="1"/>
          </p:cNvSpPr>
          <p:nvPr>
            <p:ph type="title"/>
          </p:nvPr>
        </p:nvSpPr>
        <p:spPr>
          <a:xfrm>
            <a:off x="457200" y="116632"/>
            <a:ext cx="8229600" cy="1143000"/>
          </a:xfrm>
        </p:spPr>
        <p:txBody>
          <a:bodyPr>
            <a:normAutofit/>
          </a:bodyPr>
          <a:lstStyle/>
          <a:p>
            <a:r>
              <a:rPr lang="de-DE" dirty="0"/>
              <a:t>Kollektive Kapitalanlage?</a:t>
            </a:r>
          </a:p>
        </p:txBody>
      </p:sp>
      <p:sp>
        <p:nvSpPr>
          <p:cNvPr id="5" name="Datumsplatzhalter 4"/>
          <p:cNvSpPr>
            <a:spLocks noGrp="1"/>
          </p:cNvSpPr>
          <p:nvPr>
            <p:ph type="dt" sz="half" idx="10"/>
          </p:nvPr>
        </p:nvSpPr>
        <p:spPr/>
        <p:txBody>
          <a:bodyPr/>
          <a:lstStyle/>
          <a:p>
            <a:r>
              <a:rPr lang="de-CH" dirty="0"/>
              <a:t>Roland Kriemler</a:t>
            </a:r>
          </a:p>
        </p:txBody>
      </p:sp>
      <p:sp>
        <p:nvSpPr>
          <p:cNvPr id="6" name="Rechteck 5"/>
          <p:cNvSpPr/>
          <p:nvPr/>
        </p:nvSpPr>
        <p:spPr>
          <a:xfrm>
            <a:off x="457200" y="1124744"/>
            <a:ext cx="8229600" cy="4955203"/>
          </a:xfrm>
          <a:prstGeom prst="rect">
            <a:avLst/>
          </a:prstGeom>
        </p:spPr>
        <p:txBody>
          <a:bodyPr wrap="square">
            <a:spAutoFit/>
          </a:bodyPr>
          <a:lstStyle/>
          <a:p>
            <a:pPr>
              <a:defRPr/>
            </a:pPr>
            <a:r>
              <a:rPr lang="de-CH" b="1" dirty="0"/>
              <a:t>Erster Blick: Kollektive Anlage von Vermögen innerhalb definierter Vorgaben </a:t>
            </a:r>
            <a:r>
              <a:rPr lang="de-CH" dirty="0"/>
              <a:t>(Anlagerichtlinien)</a:t>
            </a:r>
          </a:p>
          <a:p>
            <a:pPr>
              <a:defRPr/>
            </a:pPr>
            <a:endParaRPr lang="de-CH" dirty="0"/>
          </a:p>
          <a:p>
            <a:pPr>
              <a:defRPr/>
            </a:pPr>
            <a:r>
              <a:rPr lang="de-CH" dirty="0"/>
              <a:t>Zweiter Blick: </a:t>
            </a:r>
            <a:r>
              <a:rPr lang="de-CH" b="1" dirty="0"/>
              <a:t>Besondere Wesenselemente</a:t>
            </a:r>
            <a:r>
              <a:rPr lang="de-CH" dirty="0"/>
              <a:t> und damit Unterschiede zu anderen kollektiven Anlageformen:</a:t>
            </a:r>
          </a:p>
          <a:p>
            <a:pPr marL="800100" lvl="1" indent="-342900">
              <a:buFont typeface="Arial" panose="020B0604020202020204" pitchFamily="34" charset="0"/>
              <a:buChar char="•"/>
              <a:defRPr/>
            </a:pPr>
            <a:r>
              <a:rPr lang="de-CH" b="1" dirty="0"/>
              <a:t>Klar umschriebener Anlegerkreis </a:t>
            </a:r>
            <a:r>
              <a:rPr lang="de-CH" dirty="0"/>
              <a:t>(Universum der beruflichen Vorsorge)</a:t>
            </a:r>
          </a:p>
          <a:p>
            <a:pPr marL="800100" lvl="1" indent="-342900">
              <a:buFont typeface="Arial" panose="020B0604020202020204" pitchFamily="34" charset="0"/>
              <a:buChar char="•"/>
              <a:defRPr/>
            </a:pPr>
            <a:r>
              <a:rPr lang="de-CH" b="1" dirty="0"/>
              <a:t>Anlagevorschriften gemäss ASV / BVV 2</a:t>
            </a:r>
          </a:p>
          <a:p>
            <a:pPr marL="800100" lvl="1" indent="-342900">
              <a:buFont typeface="Arial" panose="020B0604020202020204" pitchFamily="34" charset="0"/>
              <a:buChar char="•"/>
              <a:defRPr/>
            </a:pPr>
            <a:r>
              <a:rPr lang="de-CH" b="1" dirty="0"/>
              <a:t>Selbsthilfegedanken</a:t>
            </a:r>
            <a:r>
              <a:rPr lang="de-CH" dirty="0"/>
              <a:t> (Kosteneffizienz, erweiterte Anlagemöglichkeiten, Steuerprivilegierung)</a:t>
            </a:r>
          </a:p>
          <a:p>
            <a:pPr marL="800100" lvl="1" indent="-342900">
              <a:buFont typeface="Arial" panose="020B0604020202020204" pitchFamily="34" charset="0"/>
              <a:buChar char="•"/>
              <a:defRPr/>
            </a:pPr>
            <a:r>
              <a:rPr lang="de-CH" b="1" dirty="0"/>
              <a:t>Kooperative Elemente</a:t>
            </a:r>
            <a:r>
              <a:rPr lang="de-CH" dirty="0"/>
              <a:t> (Mitwirkungsrechte)</a:t>
            </a:r>
          </a:p>
          <a:p>
            <a:pPr marL="800100" lvl="1" indent="-342900">
              <a:buFont typeface="Arial" panose="020B0604020202020204" pitchFamily="34" charset="0"/>
              <a:buChar char="•"/>
              <a:defRPr/>
            </a:pPr>
            <a:r>
              <a:rPr lang="de-CH" b="1" dirty="0"/>
              <a:t>Nahe bei der Direktanlage </a:t>
            </a:r>
            <a:r>
              <a:rPr lang="de-CH" dirty="0"/>
              <a:t>(keine Handelbarkeit der Ansprüche; z.B. Immobilienanlagegruppen haben gleiche Korrelationseigenschaften wie Direktanlagen)</a:t>
            </a:r>
          </a:p>
          <a:p>
            <a:pPr marL="800100" lvl="1" indent="-342900">
              <a:buFont typeface="Symbol" pitchFamily="18" charset="2"/>
              <a:buChar char="-"/>
              <a:defRPr/>
            </a:pPr>
            <a:endParaRPr lang="de-CH" dirty="0"/>
          </a:p>
          <a:p>
            <a:pPr marL="0" lvl="1">
              <a:defRPr/>
            </a:pPr>
            <a:r>
              <a:rPr lang="de-CH" dirty="0"/>
              <a:t>Der Zweck einer Anlagestiftung ist die </a:t>
            </a:r>
            <a:r>
              <a:rPr lang="de-CH" b="1" dirty="0"/>
              <a:t>gemeinsame Anlage </a:t>
            </a:r>
            <a:r>
              <a:rPr lang="de-CH" dirty="0"/>
              <a:t>und Verwaltung von Vorsorgegeldern (Art. 53g Abs. 1 BVG). </a:t>
            </a:r>
          </a:p>
          <a:p>
            <a:pPr indent="-285750">
              <a:spcBef>
                <a:spcPts val="1200"/>
              </a:spcBef>
              <a:buFont typeface="Wingdings" panose="05000000000000000000" pitchFamily="2" charset="2"/>
              <a:buChar char="Ø"/>
              <a:defRPr/>
            </a:pPr>
            <a:r>
              <a:rPr lang="de-CH" b="1" dirty="0">
                <a:sym typeface="Wingdings"/>
              </a:rPr>
              <a:t> «Gemeinschaftliche Direktanlagen»</a:t>
            </a:r>
            <a:endParaRPr lang="de-CH" b="1" dirty="0"/>
          </a:p>
        </p:txBody>
      </p:sp>
    </p:spTree>
    <p:extLst>
      <p:ext uri="{BB962C8B-B14F-4D97-AF65-F5344CB8AC3E}">
        <p14:creationId xmlns:p14="http://schemas.microsoft.com/office/powerpoint/2010/main" val="706652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animEffect transition="in" filter="dissolve">
                                      <p:cBhvr>
                                        <p:cTn id="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11697" y="0"/>
            <a:ext cx="9144000" cy="6885384"/>
          </a:xfrm>
          <a:prstGeom prst="rect">
            <a:avLst/>
          </a:prstGeom>
          <a:effectLst/>
        </p:spPr>
      </p:pic>
      <p:sp>
        <p:nvSpPr>
          <p:cNvPr id="2" name="Titel 1"/>
          <p:cNvSpPr>
            <a:spLocks noGrp="1"/>
          </p:cNvSpPr>
          <p:nvPr>
            <p:ph type="title"/>
          </p:nvPr>
        </p:nvSpPr>
        <p:spPr>
          <a:xfrm>
            <a:off x="457200" y="116632"/>
            <a:ext cx="8229600" cy="1143000"/>
          </a:xfrm>
        </p:spPr>
        <p:txBody>
          <a:bodyPr>
            <a:normAutofit/>
          </a:bodyPr>
          <a:lstStyle/>
          <a:p>
            <a:r>
              <a:rPr lang="de-DE" dirty="0"/>
              <a:t>Verband</a:t>
            </a:r>
          </a:p>
        </p:txBody>
      </p:sp>
      <p:sp>
        <p:nvSpPr>
          <p:cNvPr id="5" name="Datumsplatzhalter 4"/>
          <p:cNvSpPr>
            <a:spLocks noGrp="1"/>
          </p:cNvSpPr>
          <p:nvPr>
            <p:ph type="dt" sz="half" idx="10"/>
          </p:nvPr>
        </p:nvSpPr>
        <p:spPr/>
        <p:txBody>
          <a:bodyPr/>
          <a:lstStyle/>
          <a:p>
            <a:r>
              <a:rPr lang="de-CH" dirty="0"/>
              <a:t>Roland Kriemler</a:t>
            </a:r>
          </a:p>
        </p:txBody>
      </p:sp>
      <p:sp>
        <p:nvSpPr>
          <p:cNvPr id="6" name="Rechteck 5"/>
          <p:cNvSpPr/>
          <p:nvPr/>
        </p:nvSpPr>
        <p:spPr>
          <a:xfrm>
            <a:off x="457200" y="1124744"/>
            <a:ext cx="8229600" cy="369332"/>
          </a:xfrm>
          <a:prstGeom prst="rect">
            <a:avLst/>
          </a:prstGeom>
        </p:spPr>
        <p:txBody>
          <a:bodyPr wrap="square">
            <a:spAutoFit/>
          </a:bodyPr>
          <a:lstStyle/>
          <a:p>
            <a:pPr>
              <a:defRPr/>
            </a:pPr>
            <a:endParaRPr lang="de-CH" b="1" dirty="0"/>
          </a:p>
        </p:txBody>
      </p:sp>
      <p:pic>
        <p:nvPicPr>
          <p:cNvPr id="8" name="Bild 5">
            <a:extLst>
              <a:ext uri="{FF2B5EF4-FFF2-40B4-BE49-F238E27FC236}">
                <a16:creationId xmlns:a16="http://schemas.microsoft.com/office/drawing/2014/main" id="{BF1BE386-C472-AE48-B079-FD4635E30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124744"/>
            <a:ext cx="4644516" cy="1548262"/>
          </a:xfrm>
          <a:prstGeom prst="rect">
            <a:avLst/>
          </a:prstGeom>
        </p:spPr>
      </p:pic>
      <p:sp>
        <p:nvSpPr>
          <p:cNvPr id="9" name="Inhaltsplatzhalter 6">
            <a:extLst>
              <a:ext uri="{FF2B5EF4-FFF2-40B4-BE49-F238E27FC236}">
                <a16:creationId xmlns:a16="http://schemas.microsoft.com/office/drawing/2014/main" id="{D7145993-B54F-0648-B6AC-99C79555842B}"/>
              </a:ext>
            </a:extLst>
          </p:cNvPr>
          <p:cNvSpPr txBox="1">
            <a:spLocks/>
          </p:cNvSpPr>
          <p:nvPr/>
        </p:nvSpPr>
        <p:spPr>
          <a:xfrm>
            <a:off x="192646" y="2924944"/>
            <a:ext cx="8281292" cy="2880729"/>
          </a:xfrm>
          <a:prstGeom prst="rect">
            <a:avLst/>
          </a:prstGeom>
        </p:spPr>
        <p:txBody>
          <a:bodyPr vert="horz" lIns="91440" tIns="45720" rIns="91440" bIns="45720" rtlCol="0" anchor="ctr">
            <a:normAutofit/>
          </a:bodyP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0" lvl="1" indent="-285750">
              <a:lnSpc>
                <a:spcPct val="160000"/>
              </a:lnSpc>
              <a:buFont typeface="Arial" panose="020B0604020202020204" pitchFamily="34" charset="0"/>
              <a:buChar char="•"/>
              <a:defRPr/>
            </a:pPr>
            <a:r>
              <a:rPr lang="de-CH" sz="1700" dirty="0"/>
              <a:t>Vereinsstrukturen mit </a:t>
            </a:r>
            <a:r>
              <a:rPr lang="de-CH" sz="1700" b="1" dirty="0"/>
              <a:t>Präsidium, Vorstand, Geschäftsführung, Fachgruppen</a:t>
            </a:r>
          </a:p>
          <a:p>
            <a:pPr marL="1085850" lvl="1" indent="-285750">
              <a:lnSpc>
                <a:spcPct val="160000"/>
              </a:lnSpc>
              <a:buFont typeface="Arial" panose="020B0604020202020204" pitchFamily="34" charset="0"/>
              <a:buChar char="•"/>
              <a:defRPr/>
            </a:pPr>
            <a:r>
              <a:rPr lang="de-CH" sz="1700" dirty="0"/>
              <a:t>Vertritt knapp 40 Anlagestiftungen mit knapp 400 Anlagegruppen</a:t>
            </a:r>
          </a:p>
          <a:p>
            <a:pPr marL="1085850" lvl="1" indent="-285750">
              <a:lnSpc>
                <a:spcPct val="160000"/>
              </a:lnSpc>
              <a:buFont typeface="Arial" panose="020B0604020202020204" pitchFamily="34" charset="0"/>
              <a:buChar char="•"/>
              <a:defRPr/>
            </a:pPr>
            <a:r>
              <a:rPr lang="de-CH" sz="1700" b="1" dirty="0"/>
              <a:t>Interessenswahrnehmung</a:t>
            </a:r>
            <a:r>
              <a:rPr lang="de-CH" sz="1700" dirty="0"/>
              <a:t> ggü. Gesetzgeber, Behörden, Aufsicht, Öffentlichkeit</a:t>
            </a:r>
          </a:p>
          <a:p>
            <a:pPr marL="1085850" lvl="1" indent="-285750">
              <a:lnSpc>
                <a:spcPct val="160000"/>
              </a:lnSpc>
              <a:buFont typeface="Arial" panose="020B0604020202020204" pitchFamily="34" charset="0"/>
              <a:buChar char="•"/>
              <a:defRPr/>
            </a:pPr>
            <a:r>
              <a:rPr lang="de-CH" sz="1700" dirty="0"/>
              <a:t>Mitglieder verpflichten sich zur Einhaltung von Richtlinien, Transparenzvor-schriften, Publikation von Kennzahlen</a:t>
            </a:r>
          </a:p>
          <a:p>
            <a:pPr marL="800100" lvl="1">
              <a:lnSpc>
                <a:spcPct val="160000"/>
              </a:lnSpc>
              <a:defRPr/>
            </a:pPr>
            <a:r>
              <a:rPr lang="de-CH" sz="1700" b="1" dirty="0"/>
              <a:t>Selbstregulierung zur Eindämmung von «übereifriger», staatlicher Regulierung</a:t>
            </a:r>
            <a:r>
              <a:rPr lang="de-CH" sz="1700" dirty="0"/>
              <a:t>!</a:t>
            </a:r>
            <a:endParaRPr lang="de-CH" sz="1800" dirty="0"/>
          </a:p>
        </p:txBody>
      </p:sp>
    </p:spTree>
    <p:extLst>
      <p:ext uri="{BB962C8B-B14F-4D97-AF65-F5344CB8AC3E}">
        <p14:creationId xmlns:p14="http://schemas.microsoft.com/office/powerpoint/2010/main" val="21039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27384"/>
            <a:ext cx="9144000" cy="6883428"/>
          </a:xfrm>
          <a:prstGeom prst="rect">
            <a:avLst/>
          </a:prstGeom>
          <a:effectLst/>
        </p:spPr>
      </p:pic>
      <p:sp>
        <p:nvSpPr>
          <p:cNvPr id="2" name="Titel 1"/>
          <p:cNvSpPr>
            <a:spLocks noGrp="1"/>
          </p:cNvSpPr>
          <p:nvPr>
            <p:ph type="title"/>
          </p:nvPr>
        </p:nvSpPr>
        <p:spPr>
          <a:xfrm>
            <a:off x="457200" y="116632"/>
            <a:ext cx="8417728" cy="1143000"/>
          </a:xfrm>
        </p:spPr>
        <p:txBody>
          <a:bodyPr>
            <a:noAutofit/>
          </a:bodyPr>
          <a:lstStyle/>
          <a:p>
            <a:r>
              <a:rPr lang="de-DE" sz="3200" dirty="0"/>
              <a:t>Vorteile der Anlagestiftung</a:t>
            </a:r>
          </a:p>
        </p:txBody>
      </p:sp>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graphicFrame>
        <p:nvGraphicFramePr>
          <p:cNvPr id="9" name="Inhaltsplatzhalter 6"/>
          <p:cNvGraphicFramePr>
            <a:graphicFrameLocks/>
          </p:cNvGraphicFramePr>
          <p:nvPr>
            <p:extLst>
              <p:ext uri="{D42A27DB-BD31-4B8C-83A1-F6EECF244321}">
                <p14:modId xmlns:p14="http://schemas.microsoft.com/office/powerpoint/2010/main" val="64945511"/>
              </p:ext>
            </p:extLst>
          </p:nvPr>
        </p:nvGraphicFramePr>
        <p:xfrm>
          <a:off x="457200" y="1268760"/>
          <a:ext cx="8579296" cy="2914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m 14"/>
          <p:cNvGraphicFramePr/>
          <p:nvPr>
            <p:extLst>
              <p:ext uri="{D42A27DB-BD31-4B8C-83A1-F6EECF244321}">
                <p14:modId xmlns:p14="http://schemas.microsoft.com/office/powerpoint/2010/main" val="2782023352"/>
              </p:ext>
            </p:extLst>
          </p:nvPr>
        </p:nvGraphicFramePr>
        <p:xfrm>
          <a:off x="1449120" y="4250496"/>
          <a:ext cx="6003199" cy="18898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uppierung 15"/>
          <p:cNvGrpSpPr/>
          <p:nvPr/>
        </p:nvGrpSpPr>
        <p:grpSpPr>
          <a:xfrm>
            <a:off x="827584" y="1467723"/>
            <a:ext cx="359577" cy="2655009"/>
            <a:chOff x="288034" y="-1142839"/>
            <a:chExt cx="359577" cy="2655009"/>
          </a:xfrm>
          <a:solidFill>
            <a:srgbClr val="B19A6F"/>
          </a:solidFill>
        </p:grpSpPr>
        <p:sp>
          <p:nvSpPr>
            <p:cNvPr id="17" name="Abgerundetes Rechteck 16"/>
            <p:cNvSpPr/>
            <p:nvPr/>
          </p:nvSpPr>
          <p:spPr>
            <a:xfrm rot="5400000">
              <a:off x="-859682" y="4877"/>
              <a:ext cx="2655009" cy="3595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Abgerundetes Rechteck 4"/>
            <p:cNvSpPr/>
            <p:nvPr/>
          </p:nvSpPr>
          <p:spPr>
            <a:xfrm rot="5400000">
              <a:off x="-842129" y="22430"/>
              <a:ext cx="2619903" cy="324471"/>
            </a:xfrm>
            <a:prstGeom prst="rect">
              <a:avLst/>
            </a:prstGeom>
            <a:solidFill>
              <a:srgbClr val="B4A997"/>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CH" sz="1500" b="1" kern="1200"/>
                <a:t>Institutionelle  Vorteile</a:t>
              </a:r>
            </a:p>
          </p:txBody>
        </p:sp>
      </p:grpSp>
      <p:graphicFrame>
        <p:nvGraphicFramePr>
          <p:cNvPr id="22" name="Diagramm 21"/>
          <p:cNvGraphicFramePr/>
          <p:nvPr>
            <p:extLst>
              <p:ext uri="{D42A27DB-BD31-4B8C-83A1-F6EECF244321}">
                <p14:modId xmlns:p14="http://schemas.microsoft.com/office/powerpoint/2010/main" val="440382133"/>
              </p:ext>
            </p:extLst>
          </p:nvPr>
        </p:nvGraphicFramePr>
        <p:xfrm>
          <a:off x="899592" y="5517232"/>
          <a:ext cx="3384376" cy="3693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23" name="Gruppierung 22"/>
          <p:cNvGrpSpPr/>
          <p:nvPr/>
        </p:nvGrpSpPr>
        <p:grpSpPr>
          <a:xfrm>
            <a:off x="827584" y="4250496"/>
            <a:ext cx="359577" cy="1889830"/>
            <a:chOff x="288034" y="-1142839"/>
            <a:chExt cx="359577" cy="2655009"/>
          </a:xfrm>
          <a:solidFill>
            <a:srgbClr val="B4A997"/>
          </a:solidFill>
        </p:grpSpPr>
        <p:sp>
          <p:nvSpPr>
            <p:cNvPr id="24" name="Abgerundetes Rechteck 23"/>
            <p:cNvSpPr/>
            <p:nvPr/>
          </p:nvSpPr>
          <p:spPr>
            <a:xfrm rot="5400000">
              <a:off x="-859682" y="4877"/>
              <a:ext cx="2655009" cy="3595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Abgerundetes Rechteck 4"/>
            <p:cNvSpPr/>
            <p:nvPr/>
          </p:nvSpPr>
          <p:spPr>
            <a:xfrm rot="5400000">
              <a:off x="-692807" y="15522"/>
              <a:ext cx="2321260" cy="3244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CH" sz="1500" b="1" kern="1200" dirty="0"/>
                <a:t>Produkte-Vorteile</a:t>
              </a:r>
              <a:r>
                <a:rPr lang="de-CH" sz="1500" kern="1200" dirty="0"/>
                <a:t> </a:t>
              </a:r>
            </a:p>
          </p:txBody>
        </p:sp>
      </p:grpSp>
      <p:sp>
        <p:nvSpPr>
          <p:cNvPr id="28" name="Abgerundetes Rechteck 4"/>
          <p:cNvSpPr/>
          <p:nvPr/>
        </p:nvSpPr>
        <p:spPr>
          <a:xfrm>
            <a:off x="1331640" y="4914021"/>
            <a:ext cx="7704856" cy="324471"/>
          </a:xfrm>
          <a:prstGeom prst="rect">
            <a:avLst/>
          </a:prstGeom>
          <a:solidFill>
            <a:srgbClr val="B4A997">
              <a:alpha val="36000"/>
            </a:srgbClr>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r" defTabSz="666750" rtl="0">
              <a:lnSpc>
                <a:spcPct val="90000"/>
              </a:lnSpc>
              <a:spcBef>
                <a:spcPct val="0"/>
              </a:spcBef>
              <a:spcAft>
                <a:spcPct val="35000"/>
              </a:spcAft>
            </a:pPr>
            <a:r>
              <a:rPr lang="de-CH" sz="1400" dirty="0">
                <a:solidFill>
                  <a:schemeClr val="tx1"/>
                </a:solidFill>
              </a:rPr>
              <a:t>8 massgeschneidert</a:t>
            </a:r>
            <a:endParaRPr lang="de-CH" sz="1400" kern="1200" dirty="0">
              <a:solidFill>
                <a:schemeClr val="tx1"/>
              </a:solidFill>
            </a:endParaRPr>
          </a:p>
        </p:txBody>
      </p:sp>
      <p:sp>
        <p:nvSpPr>
          <p:cNvPr id="29" name="Abgerundetes Rechteck 4"/>
          <p:cNvSpPr/>
          <p:nvPr/>
        </p:nvSpPr>
        <p:spPr>
          <a:xfrm>
            <a:off x="1331640" y="5408785"/>
            <a:ext cx="7704856" cy="324471"/>
          </a:xfrm>
          <a:prstGeom prst="rect">
            <a:avLst/>
          </a:prstGeom>
          <a:solidFill>
            <a:srgbClr val="B4A997">
              <a:alpha val="37000"/>
            </a:srgbClr>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r" defTabSz="666750" rtl="0">
              <a:lnSpc>
                <a:spcPct val="90000"/>
              </a:lnSpc>
              <a:spcBef>
                <a:spcPct val="0"/>
              </a:spcBef>
              <a:spcAft>
                <a:spcPct val="35000"/>
              </a:spcAft>
            </a:pPr>
            <a:r>
              <a:rPr lang="de-CH" sz="1500">
                <a:solidFill>
                  <a:schemeClr val="tx1"/>
                </a:solidFill>
              </a:rPr>
              <a:t>9 r</a:t>
            </a:r>
            <a:r>
              <a:rPr lang="de-CH" sz="1500" kern="1200">
                <a:solidFill>
                  <a:schemeClr val="tx1"/>
                </a:solidFill>
              </a:rPr>
              <a:t>enditeoptimiert</a:t>
            </a:r>
            <a:endParaRPr lang="de-CH" sz="1500" kern="1200" dirty="0">
              <a:solidFill>
                <a:schemeClr val="tx1"/>
              </a:solidFill>
            </a:endParaRPr>
          </a:p>
        </p:txBody>
      </p:sp>
      <p:sp>
        <p:nvSpPr>
          <p:cNvPr id="30" name="Rechteck 29"/>
          <p:cNvSpPr/>
          <p:nvPr/>
        </p:nvSpPr>
        <p:spPr>
          <a:xfrm>
            <a:off x="1449120" y="4725144"/>
            <a:ext cx="132268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rPr>
              <a:t>Schweizer</a:t>
            </a:r>
          </a:p>
          <a:p>
            <a:endParaRPr lang="de-DE" sz="1600" dirty="0">
              <a:solidFill>
                <a:schemeClr val="tx1"/>
              </a:solidFill>
            </a:endParaRPr>
          </a:p>
          <a:p>
            <a:r>
              <a:rPr lang="de-DE" sz="1600" dirty="0">
                <a:solidFill>
                  <a:schemeClr val="tx1"/>
                </a:solidFill>
              </a:rPr>
              <a:t>Ausländische</a:t>
            </a:r>
          </a:p>
          <a:p>
            <a:endParaRPr lang="de-DE" sz="1600" dirty="0">
              <a:solidFill>
                <a:schemeClr val="tx1"/>
              </a:solidFill>
            </a:endParaRPr>
          </a:p>
          <a:p>
            <a:r>
              <a:rPr lang="de-DE" sz="1600" dirty="0">
                <a:solidFill>
                  <a:schemeClr val="tx1"/>
                </a:solidFill>
              </a:rPr>
              <a:t>(</a:t>
            </a:r>
            <a:r>
              <a:rPr lang="de-DE" sz="1400" dirty="0">
                <a:solidFill>
                  <a:schemeClr val="tx1"/>
                </a:solidFill>
              </a:rPr>
              <a:t>direkte oder indirekte</a:t>
            </a:r>
            <a:r>
              <a:rPr lang="de-DE" sz="1600" dirty="0">
                <a:solidFill>
                  <a:schemeClr val="tx1"/>
                </a:solidFill>
              </a:rPr>
              <a:t>)</a:t>
            </a:r>
          </a:p>
        </p:txBody>
      </p:sp>
      <p:sp>
        <p:nvSpPr>
          <p:cNvPr id="31" name="Rechteck 30"/>
          <p:cNvSpPr/>
          <p:nvPr/>
        </p:nvSpPr>
        <p:spPr>
          <a:xfrm>
            <a:off x="3033295" y="4725144"/>
            <a:ext cx="1395151" cy="1221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rPr>
              <a:t>Aktien</a:t>
            </a:r>
          </a:p>
          <a:p>
            <a:endParaRPr lang="de-DE" sz="1600" dirty="0">
              <a:solidFill>
                <a:schemeClr val="tx1"/>
              </a:solidFill>
            </a:endParaRPr>
          </a:p>
          <a:p>
            <a:r>
              <a:rPr lang="de-DE" sz="1600" dirty="0">
                <a:solidFill>
                  <a:schemeClr val="tx1"/>
                </a:solidFill>
              </a:rPr>
              <a:t>Obligationen</a:t>
            </a:r>
          </a:p>
          <a:p>
            <a:endParaRPr lang="de-DE" sz="1600" dirty="0">
              <a:solidFill>
                <a:schemeClr val="tx1"/>
              </a:solidFill>
            </a:endParaRPr>
          </a:p>
          <a:p>
            <a:r>
              <a:rPr lang="de-DE" sz="1400" dirty="0">
                <a:solidFill>
                  <a:schemeClr val="tx1"/>
                </a:solidFill>
              </a:rPr>
              <a:t>(aktive und passive)</a:t>
            </a:r>
          </a:p>
        </p:txBody>
      </p:sp>
      <p:sp>
        <p:nvSpPr>
          <p:cNvPr id="32" name="Rechteck 31"/>
          <p:cNvSpPr/>
          <p:nvPr/>
        </p:nvSpPr>
        <p:spPr>
          <a:xfrm>
            <a:off x="4593196" y="4581128"/>
            <a:ext cx="1322680" cy="1559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rPr>
              <a:t>Private Equity</a:t>
            </a:r>
          </a:p>
          <a:p>
            <a:r>
              <a:rPr lang="de-DE" sz="1600" dirty="0" err="1">
                <a:solidFill>
                  <a:schemeClr val="tx1"/>
                </a:solidFill>
              </a:rPr>
              <a:t>Hedge</a:t>
            </a:r>
            <a:r>
              <a:rPr lang="de-DE" sz="1600" dirty="0">
                <a:solidFill>
                  <a:schemeClr val="tx1"/>
                </a:solidFill>
              </a:rPr>
              <a:t> Funds </a:t>
            </a:r>
          </a:p>
          <a:p>
            <a:r>
              <a:rPr lang="de-DE" sz="1600" dirty="0" err="1">
                <a:solidFill>
                  <a:schemeClr val="tx1"/>
                </a:solidFill>
              </a:rPr>
              <a:t>Commodities</a:t>
            </a:r>
            <a:r>
              <a:rPr lang="de-DE" sz="1600" dirty="0">
                <a:solidFill>
                  <a:schemeClr val="tx1"/>
                </a:solidFill>
              </a:rPr>
              <a:t> </a:t>
            </a:r>
          </a:p>
          <a:p>
            <a:r>
              <a:rPr lang="de-DE" sz="1600" dirty="0">
                <a:solidFill>
                  <a:schemeClr val="tx1"/>
                </a:solidFill>
              </a:rPr>
              <a:t>ILS, SSL, etc.</a:t>
            </a:r>
          </a:p>
          <a:p>
            <a:endParaRPr lang="de-DE" sz="1000" dirty="0">
              <a:solidFill>
                <a:schemeClr val="tx1"/>
              </a:solidFill>
            </a:endParaRPr>
          </a:p>
          <a:p>
            <a:r>
              <a:rPr lang="de-DE" sz="1600" dirty="0">
                <a:solidFill>
                  <a:schemeClr val="tx1"/>
                </a:solidFill>
              </a:rPr>
              <a:t>Infrastruktur</a:t>
            </a:r>
          </a:p>
        </p:txBody>
      </p:sp>
      <p:sp>
        <p:nvSpPr>
          <p:cNvPr id="33" name="Rechteck 32"/>
          <p:cNvSpPr/>
          <p:nvPr/>
        </p:nvSpPr>
        <p:spPr>
          <a:xfrm>
            <a:off x="6129639" y="4665346"/>
            <a:ext cx="1440160" cy="1221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rPr>
              <a:t>BVV 2-diver-sifizierte </a:t>
            </a:r>
          </a:p>
          <a:p>
            <a:r>
              <a:rPr lang="de-DE" sz="1200" dirty="0">
                <a:solidFill>
                  <a:schemeClr val="tx1"/>
                </a:solidFill>
              </a:rPr>
              <a:t>und allenfalls</a:t>
            </a:r>
          </a:p>
          <a:p>
            <a:r>
              <a:rPr lang="de-DE" sz="1600" dirty="0">
                <a:solidFill>
                  <a:schemeClr val="tx1"/>
                </a:solidFill>
              </a:rPr>
              <a:t>nicht-</a:t>
            </a:r>
            <a:r>
              <a:rPr lang="de-DE" sz="1600" dirty="0" err="1">
                <a:solidFill>
                  <a:schemeClr val="tx1"/>
                </a:solidFill>
              </a:rPr>
              <a:t>diver</a:t>
            </a:r>
            <a:r>
              <a:rPr lang="de-DE" sz="1600" dirty="0">
                <a:solidFill>
                  <a:schemeClr val="tx1"/>
                </a:solidFill>
              </a:rPr>
              <a:t>-  </a:t>
            </a:r>
            <a:r>
              <a:rPr lang="de-DE" sz="1600" dirty="0" err="1">
                <a:solidFill>
                  <a:schemeClr val="tx1"/>
                </a:solidFill>
              </a:rPr>
              <a:t>sifizierte</a:t>
            </a:r>
            <a:r>
              <a:rPr lang="de-DE" sz="1600" dirty="0">
                <a:solidFill>
                  <a:schemeClr val="tx1"/>
                </a:solidFill>
              </a:rPr>
              <a:t>!</a:t>
            </a:r>
          </a:p>
        </p:txBody>
      </p:sp>
    </p:spTree>
    <p:extLst>
      <p:ext uri="{BB962C8B-B14F-4D97-AF65-F5344CB8AC3E}">
        <p14:creationId xmlns:p14="http://schemas.microsoft.com/office/powerpoint/2010/main" val="1405295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25428"/>
            <a:ext cx="9144000" cy="6883428"/>
          </a:xfrm>
          <a:prstGeom prst="rect">
            <a:avLst/>
          </a:prstGeom>
          <a:effectLst/>
        </p:spPr>
      </p:pic>
      <p:sp>
        <p:nvSpPr>
          <p:cNvPr id="4" name="Datumsplatzhalter 3"/>
          <p:cNvSpPr>
            <a:spLocks noGrp="1"/>
          </p:cNvSpPr>
          <p:nvPr>
            <p:ph type="dt" sz="half" idx="10"/>
          </p:nvPr>
        </p:nvSpPr>
        <p:spPr>
          <a:xfrm>
            <a:off x="611560" y="6356350"/>
            <a:ext cx="2133600" cy="365125"/>
          </a:xfrm>
        </p:spPr>
        <p:txBody>
          <a:bodyPr/>
          <a:lstStyle/>
          <a:p>
            <a:r>
              <a:rPr lang="de-CH" dirty="0"/>
              <a:t>Roland Kriemler</a:t>
            </a:r>
          </a:p>
        </p:txBody>
      </p:sp>
      <p:graphicFrame>
        <p:nvGraphicFramePr>
          <p:cNvPr id="9" name="Inhaltsplatzhalter 6"/>
          <p:cNvGraphicFramePr>
            <a:graphicFrameLocks/>
          </p:cNvGraphicFramePr>
          <p:nvPr>
            <p:extLst>
              <p:ext uri="{D42A27DB-BD31-4B8C-83A1-F6EECF244321}">
                <p14:modId xmlns:p14="http://schemas.microsoft.com/office/powerpoint/2010/main" val="576534167"/>
              </p:ext>
            </p:extLst>
          </p:nvPr>
        </p:nvGraphicFramePr>
        <p:xfrm>
          <a:off x="457200" y="1268760"/>
          <a:ext cx="8579296" cy="2914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m 14"/>
          <p:cNvGraphicFramePr/>
          <p:nvPr>
            <p:extLst>
              <p:ext uri="{D42A27DB-BD31-4B8C-83A1-F6EECF244321}">
                <p14:modId xmlns:p14="http://schemas.microsoft.com/office/powerpoint/2010/main" val="3133437130"/>
              </p:ext>
            </p:extLst>
          </p:nvPr>
        </p:nvGraphicFramePr>
        <p:xfrm>
          <a:off x="1449120" y="4250496"/>
          <a:ext cx="6003199" cy="18898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uppierung 15"/>
          <p:cNvGrpSpPr/>
          <p:nvPr/>
        </p:nvGrpSpPr>
        <p:grpSpPr>
          <a:xfrm>
            <a:off x="827584" y="1467723"/>
            <a:ext cx="359577" cy="2655009"/>
            <a:chOff x="288034" y="-1142839"/>
            <a:chExt cx="359577" cy="2655009"/>
          </a:xfrm>
          <a:solidFill>
            <a:srgbClr val="B19A6F"/>
          </a:solidFill>
        </p:grpSpPr>
        <p:sp>
          <p:nvSpPr>
            <p:cNvPr id="17" name="Abgerundetes Rechteck 16"/>
            <p:cNvSpPr/>
            <p:nvPr/>
          </p:nvSpPr>
          <p:spPr>
            <a:xfrm rot="5400000">
              <a:off x="-859682" y="4877"/>
              <a:ext cx="2655009" cy="3595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Abgerundetes Rechteck 4"/>
            <p:cNvSpPr/>
            <p:nvPr/>
          </p:nvSpPr>
          <p:spPr>
            <a:xfrm rot="5400000">
              <a:off x="-842129" y="22430"/>
              <a:ext cx="2619903" cy="324471"/>
            </a:xfrm>
            <a:prstGeom prst="rect">
              <a:avLst/>
            </a:prstGeom>
            <a:solidFill>
              <a:srgbClr val="B4A997"/>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CH" sz="1500" b="1" kern="1200" dirty="0"/>
                <a:t>Institutionelle  Vorteile</a:t>
              </a:r>
            </a:p>
          </p:txBody>
        </p:sp>
      </p:grpSp>
      <p:graphicFrame>
        <p:nvGraphicFramePr>
          <p:cNvPr id="22" name="Diagramm 21"/>
          <p:cNvGraphicFramePr/>
          <p:nvPr>
            <p:extLst>
              <p:ext uri="{D42A27DB-BD31-4B8C-83A1-F6EECF244321}">
                <p14:modId xmlns:p14="http://schemas.microsoft.com/office/powerpoint/2010/main" val="249414820"/>
              </p:ext>
            </p:extLst>
          </p:nvPr>
        </p:nvGraphicFramePr>
        <p:xfrm>
          <a:off x="899592" y="5517232"/>
          <a:ext cx="3384376" cy="3693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23" name="Gruppierung 22"/>
          <p:cNvGrpSpPr/>
          <p:nvPr/>
        </p:nvGrpSpPr>
        <p:grpSpPr>
          <a:xfrm>
            <a:off x="827584" y="4250496"/>
            <a:ext cx="359577" cy="1889830"/>
            <a:chOff x="288034" y="-1142839"/>
            <a:chExt cx="359577" cy="2655009"/>
          </a:xfrm>
          <a:solidFill>
            <a:srgbClr val="B4A997"/>
          </a:solidFill>
        </p:grpSpPr>
        <p:sp>
          <p:nvSpPr>
            <p:cNvPr id="24" name="Abgerundetes Rechteck 23"/>
            <p:cNvSpPr/>
            <p:nvPr/>
          </p:nvSpPr>
          <p:spPr>
            <a:xfrm rot="5400000">
              <a:off x="-859682" y="4877"/>
              <a:ext cx="2655009" cy="3595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Abgerundetes Rechteck 4"/>
            <p:cNvSpPr/>
            <p:nvPr/>
          </p:nvSpPr>
          <p:spPr>
            <a:xfrm rot="5400000">
              <a:off x="-692807" y="15522"/>
              <a:ext cx="2321260" cy="3244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CH" sz="1500" b="1" kern="1200" dirty="0"/>
                <a:t>Produkte-Vorteile</a:t>
              </a:r>
              <a:r>
                <a:rPr lang="de-CH" sz="1500" kern="1200" dirty="0"/>
                <a:t> </a:t>
              </a:r>
            </a:p>
          </p:txBody>
        </p:sp>
      </p:grpSp>
      <p:sp>
        <p:nvSpPr>
          <p:cNvPr id="28" name="Abgerundetes Rechteck 4"/>
          <p:cNvSpPr/>
          <p:nvPr/>
        </p:nvSpPr>
        <p:spPr>
          <a:xfrm>
            <a:off x="1331640" y="4914021"/>
            <a:ext cx="6182807" cy="324471"/>
          </a:xfrm>
          <a:prstGeom prst="rect">
            <a:avLst/>
          </a:prstGeom>
          <a:solidFill>
            <a:srgbClr val="B4A997">
              <a:alpha val="36000"/>
            </a:srgbClr>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r" defTabSz="666750" rtl="0">
              <a:lnSpc>
                <a:spcPct val="90000"/>
              </a:lnSpc>
              <a:spcBef>
                <a:spcPct val="0"/>
              </a:spcBef>
              <a:spcAft>
                <a:spcPct val="35000"/>
              </a:spcAft>
            </a:pPr>
            <a:endParaRPr lang="de-CH" sz="1500" kern="1200" dirty="0">
              <a:solidFill>
                <a:schemeClr val="tx1"/>
              </a:solidFill>
            </a:endParaRPr>
          </a:p>
        </p:txBody>
      </p:sp>
      <p:sp>
        <p:nvSpPr>
          <p:cNvPr id="29" name="Abgerundetes Rechteck 4"/>
          <p:cNvSpPr/>
          <p:nvPr/>
        </p:nvSpPr>
        <p:spPr>
          <a:xfrm>
            <a:off x="1331640" y="5408785"/>
            <a:ext cx="6182807" cy="324471"/>
          </a:xfrm>
          <a:prstGeom prst="rect">
            <a:avLst/>
          </a:prstGeom>
          <a:solidFill>
            <a:srgbClr val="B4A997">
              <a:alpha val="37000"/>
            </a:srgbClr>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r" defTabSz="666750" rtl="0">
              <a:lnSpc>
                <a:spcPct val="90000"/>
              </a:lnSpc>
              <a:spcBef>
                <a:spcPct val="0"/>
              </a:spcBef>
              <a:spcAft>
                <a:spcPct val="35000"/>
              </a:spcAft>
            </a:pPr>
            <a:endParaRPr lang="de-CH" sz="1500" kern="1200" dirty="0">
              <a:solidFill>
                <a:schemeClr val="tx1"/>
              </a:solidFill>
            </a:endParaRPr>
          </a:p>
        </p:txBody>
      </p:sp>
      <p:sp>
        <p:nvSpPr>
          <p:cNvPr id="30" name="Rechteck 29"/>
          <p:cNvSpPr/>
          <p:nvPr/>
        </p:nvSpPr>
        <p:spPr>
          <a:xfrm>
            <a:off x="1449120" y="4725144"/>
            <a:ext cx="132268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ndParaRPr>
          </a:p>
        </p:txBody>
      </p:sp>
      <p:sp>
        <p:nvSpPr>
          <p:cNvPr id="31" name="Rechteck 30"/>
          <p:cNvSpPr/>
          <p:nvPr/>
        </p:nvSpPr>
        <p:spPr>
          <a:xfrm>
            <a:off x="3033295" y="4725144"/>
            <a:ext cx="1395151" cy="1221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tx1"/>
              </a:solidFill>
            </a:endParaRPr>
          </a:p>
        </p:txBody>
      </p:sp>
      <p:sp>
        <p:nvSpPr>
          <p:cNvPr id="32" name="Rechteck 31"/>
          <p:cNvSpPr/>
          <p:nvPr/>
        </p:nvSpPr>
        <p:spPr>
          <a:xfrm>
            <a:off x="4593196" y="4770119"/>
            <a:ext cx="1322680" cy="1221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dirty="0">
              <a:solidFill>
                <a:schemeClr val="tx1"/>
              </a:solidFill>
            </a:endParaRPr>
          </a:p>
        </p:txBody>
      </p:sp>
      <p:sp>
        <p:nvSpPr>
          <p:cNvPr id="3" name="Rechteck 2"/>
          <p:cNvSpPr/>
          <p:nvPr/>
        </p:nvSpPr>
        <p:spPr>
          <a:xfrm>
            <a:off x="2555776" y="2132856"/>
            <a:ext cx="38164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CH" sz="2200" b="1" dirty="0">
                <a:solidFill>
                  <a:schemeClr val="bg1"/>
                </a:solidFill>
              </a:rPr>
              <a:t>Transparenz</a:t>
            </a:r>
          </a:p>
        </p:txBody>
      </p:sp>
      <p:sp>
        <p:nvSpPr>
          <p:cNvPr id="21" name="Rechteck 20"/>
          <p:cNvSpPr/>
          <p:nvPr/>
        </p:nvSpPr>
        <p:spPr>
          <a:xfrm>
            <a:off x="2123728" y="2924944"/>
            <a:ext cx="475252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CH" sz="2000" b="1" dirty="0">
                <a:solidFill>
                  <a:schemeClr val="bg1"/>
                </a:solidFill>
              </a:rPr>
              <a:t>Mitwirkung (AV, SR und Komitees)</a:t>
            </a:r>
          </a:p>
        </p:txBody>
      </p:sp>
      <p:sp>
        <p:nvSpPr>
          <p:cNvPr id="26" name="Rechteck 25"/>
          <p:cNvSpPr/>
          <p:nvPr/>
        </p:nvSpPr>
        <p:spPr>
          <a:xfrm>
            <a:off x="1475656" y="3717032"/>
            <a:ext cx="603879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CH" sz="2000" b="1" dirty="0">
                <a:solidFill>
                  <a:schemeClr val="bg1"/>
                </a:solidFill>
              </a:rPr>
              <a:t>Steueroptimierung (nicht Stempelabgabe / MWST)</a:t>
            </a:r>
          </a:p>
        </p:txBody>
      </p:sp>
      <p:sp>
        <p:nvSpPr>
          <p:cNvPr id="34" name="Titel 1"/>
          <p:cNvSpPr txBox="1">
            <a:spLocks/>
          </p:cNvSpPr>
          <p:nvPr/>
        </p:nvSpPr>
        <p:spPr>
          <a:xfrm>
            <a:off x="457200" y="116632"/>
            <a:ext cx="841772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a:t>Fokus auf drei Vorteile</a:t>
            </a:r>
          </a:p>
          <a:p>
            <a:endParaRPr lang="de-DE" sz="3200" dirty="0"/>
          </a:p>
        </p:txBody>
      </p:sp>
    </p:spTree>
    <p:extLst>
      <p:ext uri="{BB962C8B-B14F-4D97-AF65-F5344CB8AC3E}">
        <p14:creationId xmlns:p14="http://schemas.microsoft.com/office/powerpoint/2010/main" val="9053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750" fill="hold"/>
                                        <p:tgtEl>
                                          <p:spTgt spid="21"/>
                                        </p:tgtEl>
                                        <p:attrNameLst>
                                          <p:attrName>ppt_w</p:attrName>
                                        </p:attrNameLst>
                                      </p:cBhvr>
                                      <p:tavLst>
                                        <p:tav tm="0">
                                          <p:val>
                                            <p:fltVal val="0"/>
                                          </p:val>
                                        </p:tav>
                                        <p:tav tm="100000">
                                          <p:val>
                                            <p:strVal val="#ppt_w"/>
                                          </p:val>
                                        </p:tav>
                                      </p:tavLst>
                                    </p:anim>
                                    <p:anim calcmode="lin" valueType="num">
                                      <p:cBhvr>
                                        <p:cTn id="13" dur="75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250"/>
                            </p:stCondLst>
                            <p:childTnLst>
                              <p:par>
                                <p:cTn id="15" presetID="2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750" fill="hold"/>
                                        <p:tgtEl>
                                          <p:spTgt spid="26"/>
                                        </p:tgtEl>
                                        <p:attrNameLst>
                                          <p:attrName>ppt_w</p:attrName>
                                        </p:attrNameLst>
                                      </p:cBhvr>
                                      <p:tavLst>
                                        <p:tav tm="0">
                                          <p:val>
                                            <p:fltVal val="0"/>
                                          </p:val>
                                        </p:tav>
                                        <p:tav tm="100000">
                                          <p:val>
                                            <p:strVal val="#ppt_w"/>
                                          </p:val>
                                        </p:tav>
                                      </p:tavLst>
                                    </p:anim>
                                    <p:anim calcmode="lin" valueType="num">
                                      <p:cBhvr>
                                        <p:cTn id="18" dur="75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0"/>
            <a:ext cx="9144000" cy="6883428"/>
          </a:xfrm>
          <a:prstGeom prst="rect">
            <a:avLst/>
          </a:prstGeom>
          <a:effectLst/>
        </p:spPr>
      </p:pic>
      <p:sp>
        <p:nvSpPr>
          <p:cNvPr id="17" name="Oval 16"/>
          <p:cNvSpPr/>
          <p:nvPr/>
        </p:nvSpPr>
        <p:spPr>
          <a:xfrm>
            <a:off x="5357278" y="1556792"/>
            <a:ext cx="2317148" cy="2281526"/>
          </a:xfrm>
          <a:prstGeom prst="ellipse">
            <a:avLst/>
          </a:prstGeom>
          <a:solidFill>
            <a:srgbClr val="B4A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namentlich bekannt</a:t>
            </a:r>
          </a:p>
        </p:txBody>
      </p:sp>
      <p:sp>
        <p:nvSpPr>
          <p:cNvPr id="2" name="Titel 1"/>
          <p:cNvSpPr>
            <a:spLocks noGrp="1"/>
          </p:cNvSpPr>
          <p:nvPr>
            <p:ph type="title"/>
          </p:nvPr>
        </p:nvSpPr>
        <p:spPr>
          <a:xfrm>
            <a:off x="457200" y="44624"/>
            <a:ext cx="8229600" cy="1143000"/>
          </a:xfrm>
        </p:spPr>
        <p:txBody>
          <a:bodyPr>
            <a:normAutofit/>
          </a:bodyPr>
          <a:lstStyle/>
          <a:p>
            <a:r>
              <a:rPr lang="de-DE" sz="3200" dirty="0"/>
              <a:t>Transparenz</a:t>
            </a:r>
          </a:p>
        </p:txBody>
      </p:sp>
      <p:sp>
        <p:nvSpPr>
          <p:cNvPr id="5" name="Datumsplatzhalter 4"/>
          <p:cNvSpPr>
            <a:spLocks noGrp="1"/>
          </p:cNvSpPr>
          <p:nvPr>
            <p:ph type="dt" sz="half" idx="10"/>
          </p:nvPr>
        </p:nvSpPr>
        <p:spPr/>
        <p:txBody>
          <a:bodyPr/>
          <a:lstStyle/>
          <a:p>
            <a:r>
              <a:rPr lang="de-CH"/>
              <a:t>Roland Kriemler</a:t>
            </a:r>
            <a:endParaRPr lang="de-CH" dirty="0"/>
          </a:p>
        </p:txBody>
      </p:sp>
      <p:sp>
        <p:nvSpPr>
          <p:cNvPr id="6" name="Inhaltsplatzhalter 2"/>
          <p:cNvSpPr txBox="1">
            <a:spLocks/>
          </p:cNvSpPr>
          <p:nvPr/>
        </p:nvSpPr>
        <p:spPr>
          <a:xfrm>
            <a:off x="518864" y="4178311"/>
            <a:ext cx="8373616" cy="205900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CH" sz="6400" dirty="0"/>
              <a:t>Dank Anlegerregister, </a:t>
            </a:r>
            <a:r>
              <a:rPr lang="de-CH" sz="6400" b="1" dirty="0"/>
              <a:t>alle Investoren bekannt</a:t>
            </a:r>
          </a:p>
          <a:p>
            <a:r>
              <a:rPr lang="de-CH" sz="6400" dirty="0"/>
              <a:t>Deshalb auch Regeln zu </a:t>
            </a:r>
            <a:r>
              <a:rPr lang="de-CH" sz="6400" b="1" dirty="0"/>
              <a:t>Geldwäscherei, FATCA </a:t>
            </a:r>
            <a:r>
              <a:rPr lang="de-CH" sz="6400" dirty="0"/>
              <a:t>etc. nicht relevant und </a:t>
            </a:r>
            <a:r>
              <a:rPr lang="de-CH" sz="6400" b="1" dirty="0"/>
              <a:t>weniger Kosten </a:t>
            </a:r>
          </a:p>
          <a:p>
            <a:r>
              <a:rPr lang="de-CH" sz="6400" b="1" dirty="0"/>
              <a:t>Kennzahlenkonzept von OAK BV anerkannt </a:t>
            </a:r>
            <a:r>
              <a:rPr lang="de-CH" sz="6400" dirty="0"/>
              <a:t>(TER </a:t>
            </a:r>
            <a:r>
              <a:rPr lang="de-CH" sz="6400" dirty="0" err="1"/>
              <a:t>kgast</a:t>
            </a:r>
            <a:r>
              <a:rPr lang="de-CH" sz="6400" dirty="0"/>
              <a:t>)</a:t>
            </a:r>
          </a:p>
          <a:p>
            <a:r>
              <a:rPr lang="de-CH" sz="6400" b="1" dirty="0"/>
              <a:t>Transparenzvorschriften aus der BVV 2 </a:t>
            </a:r>
            <a:r>
              <a:rPr lang="de-CH" sz="6400" dirty="0"/>
              <a:t>und der Verordnung über die Anlagestiftungen (</a:t>
            </a:r>
            <a:r>
              <a:rPr lang="de-CH" sz="6400" b="1" dirty="0"/>
              <a:t>ASV</a:t>
            </a:r>
            <a:r>
              <a:rPr lang="de-CH" sz="6400" dirty="0"/>
              <a:t>) gehen weiter als Transparenzvorschriften bei Fonds</a:t>
            </a:r>
          </a:p>
          <a:p>
            <a:pPr marL="0" indent="0">
              <a:buFont typeface="Arial" panose="020B0604020202020204" pitchFamily="34" charset="0"/>
              <a:buNone/>
            </a:pPr>
            <a:endParaRPr lang="de-CH" sz="4500" dirty="0"/>
          </a:p>
          <a:p>
            <a:pPr>
              <a:buFont typeface="Wingdings" panose="05000000000000000000" pitchFamily="2" charset="2"/>
              <a:buChar char="Ø"/>
            </a:pPr>
            <a:r>
              <a:rPr lang="de-CH" sz="7200" b="1" dirty="0"/>
              <a:t>Persönlicher Bezug </a:t>
            </a:r>
            <a:r>
              <a:rPr lang="de-CH" sz="7200" dirty="0"/>
              <a:t>zwischen Anlagestiftung und Anlegern sowie unter den Anlegern zur Wahrnehmung gemeinsamer Interessen </a:t>
            </a:r>
            <a:r>
              <a:rPr lang="de-CH" sz="7200" b="1" dirty="0"/>
              <a:t>spart Regulierungskosten</a:t>
            </a:r>
            <a:r>
              <a:rPr lang="de-CH" sz="7200" dirty="0"/>
              <a:t>!</a:t>
            </a:r>
          </a:p>
        </p:txBody>
      </p:sp>
      <p:sp>
        <p:nvSpPr>
          <p:cNvPr id="9" name="Textfeld 8"/>
          <p:cNvSpPr txBox="1"/>
          <p:nvPr/>
        </p:nvSpPr>
        <p:spPr>
          <a:xfrm>
            <a:off x="395536" y="1052736"/>
            <a:ext cx="3861792" cy="400110"/>
          </a:xfrm>
          <a:prstGeom prst="rect">
            <a:avLst/>
          </a:prstGeom>
          <a:noFill/>
        </p:spPr>
        <p:txBody>
          <a:bodyPr wrap="square" rtlCol="0">
            <a:spAutoFit/>
          </a:bodyPr>
          <a:lstStyle/>
          <a:p>
            <a:r>
              <a:rPr lang="de-CH" sz="2000" u="sng" dirty="0"/>
              <a:t>Anlegerkreis institutionelle Fonds</a:t>
            </a:r>
          </a:p>
        </p:txBody>
      </p:sp>
      <p:sp>
        <p:nvSpPr>
          <p:cNvPr id="10" name="Textfeld 9"/>
          <p:cNvSpPr txBox="1"/>
          <p:nvPr/>
        </p:nvSpPr>
        <p:spPr>
          <a:xfrm>
            <a:off x="5220072" y="1052736"/>
            <a:ext cx="3185145" cy="400110"/>
          </a:xfrm>
          <a:prstGeom prst="rect">
            <a:avLst/>
          </a:prstGeom>
          <a:noFill/>
        </p:spPr>
        <p:txBody>
          <a:bodyPr wrap="square" rtlCol="0">
            <a:spAutoFit/>
          </a:bodyPr>
          <a:lstStyle/>
          <a:p>
            <a:r>
              <a:rPr lang="de-CH" sz="2000" u="sng" dirty="0"/>
              <a:t>Anlegerkreis Anlagestiftung</a:t>
            </a:r>
          </a:p>
        </p:txBody>
      </p:sp>
      <p:sp>
        <p:nvSpPr>
          <p:cNvPr id="11" name="Rechteck 10"/>
          <p:cNvSpPr/>
          <p:nvPr/>
        </p:nvSpPr>
        <p:spPr>
          <a:xfrm>
            <a:off x="6948264" y="1700808"/>
            <a:ext cx="172819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Pensionskasse A</a:t>
            </a:r>
          </a:p>
        </p:txBody>
      </p:sp>
      <p:sp>
        <p:nvSpPr>
          <p:cNvPr id="12" name="Rechteck 11"/>
          <p:cNvSpPr/>
          <p:nvPr/>
        </p:nvSpPr>
        <p:spPr>
          <a:xfrm>
            <a:off x="6515852" y="3337560"/>
            <a:ext cx="25206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solidFill>
                  <a:schemeClr val="tx1"/>
                </a:solidFill>
              </a:rPr>
              <a:t>Caisse</a:t>
            </a:r>
            <a:r>
              <a:rPr lang="de-CH" dirty="0">
                <a:solidFill>
                  <a:schemeClr val="tx1"/>
                </a:solidFill>
              </a:rPr>
              <a:t> de </a:t>
            </a:r>
            <a:r>
              <a:rPr lang="de-CH" dirty="0" err="1">
                <a:solidFill>
                  <a:schemeClr val="tx1"/>
                </a:solidFill>
              </a:rPr>
              <a:t>Prévoyance</a:t>
            </a:r>
            <a:r>
              <a:rPr lang="de-CH" dirty="0">
                <a:solidFill>
                  <a:schemeClr val="tx1"/>
                </a:solidFill>
              </a:rPr>
              <a:t>  C</a:t>
            </a:r>
          </a:p>
        </p:txBody>
      </p:sp>
      <p:sp>
        <p:nvSpPr>
          <p:cNvPr id="13" name="Rechteck 12"/>
          <p:cNvSpPr/>
          <p:nvPr/>
        </p:nvSpPr>
        <p:spPr>
          <a:xfrm>
            <a:off x="7164288" y="2564904"/>
            <a:ext cx="194421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Wohlfahrtsfonds B</a:t>
            </a:r>
          </a:p>
        </p:txBody>
      </p:sp>
      <p:grpSp>
        <p:nvGrpSpPr>
          <p:cNvPr id="25" name="Gruppierung 24"/>
          <p:cNvGrpSpPr/>
          <p:nvPr/>
        </p:nvGrpSpPr>
        <p:grpSpPr>
          <a:xfrm>
            <a:off x="683568" y="1565543"/>
            <a:ext cx="3096344" cy="2304256"/>
            <a:chOff x="683568" y="1565543"/>
            <a:chExt cx="3096344" cy="2304256"/>
          </a:xfrm>
        </p:grpSpPr>
        <p:sp>
          <p:nvSpPr>
            <p:cNvPr id="18" name="Oval 17"/>
            <p:cNvSpPr/>
            <p:nvPr/>
          </p:nvSpPr>
          <p:spPr>
            <a:xfrm>
              <a:off x="683568" y="1565543"/>
              <a:ext cx="2317148" cy="2281526"/>
            </a:xfrm>
            <a:prstGeom prst="ellipse">
              <a:avLst/>
            </a:prstGeom>
            <a:solidFill>
              <a:srgbClr val="8EB6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anonym</a:t>
              </a:r>
            </a:p>
          </p:txBody>
        </p:sp>
        <p:sp>
          <p:nvSpPr>
            <p:cNvPr id="19" name="Rechteck 18"/>
            <p:cNvSpPr/>
            <p:nvPr/>
          </p:nvSpPr>
          <p:spPr>
            <a:xfrm>
              <a:off x="2123727" y="1709559"/>
              <a:ext cx="1386457" cy="46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Investor n+1</a:t>
              </a:r>
              <a:endParaRPr lang="de-DE" dirty="0"/>
            </a:p>
          </p:txBody>
        </p:sp>
        <p:sp>
          <p:nvSpPr>
            <p:cNvPr id="20" name="Rechteck 19"/>
            <p:cNvSpPr/>
            <p:nvPr/>
          </p:nvSpPr>
          <p:spPr>
            <a:xfrm>
              <a:off x="2348136" y="2285623"/>
              <a:ext cx="1431776" cy="46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Investor n+2</a:t>
              </a:r>
            </a:p>
          </p:txBody>
        </p:sp>
        <p:sp>
          <p:nvSpPr>
            <p:cNvPr id="22" name="Rechteck 21"/>
            <p:cNvSpPr/>
            <p:nvPr/>
          </p:nvSpPr>
          <p:spPr>
            <a:xfrm>
              <a:off x="2286048" y="2861687"/>
              <a:ext cx="1398235" cy="46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Investor n+3</a:t>
              </a:r>
              <a:endParaRPr lang="de-DE" dirty="0"/>
            </a:p>
          </p:txBody>
        </p:sp>
        <p:sp>
          <p:nvSpPr>
            <p:cNvPr id="23" name="Rechteck 22"/>
            <p:cNvSpPr/>
            <p:nvPr/>
          </p:nvSpPr>
          <p:spPr>
            <a:xfrm>
              <a:off x="1547664" y="3409667"/>
              <a:ext cx="1296144" cy="46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Investor   </a:t>
              </a:r>
              <a:r>
                <a:rPr lang="de-DE" dirty="0" err="1"/>
                <a:t>n</a:t>
              </a:r>
              <a:endParaRPr lang="de-DE" dirty="0"/>
            </a:p>
          </p:txBody>
        </p:sp>
      </p:grpSp>
    </p:spTree>
    <p:extLst>
      <p:ext uri="{BB962C8B-B14F-4D97-AF65-F5344CB8AC3E}">
        <p14:creationId xmlns:p14="http://schemas.microsoft.com/office/powerpoint/2010/main" val="1874308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fik 6"/>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0" y="-7281"/>
            <a:ext cx="9144000" cy="6883428"/>
          </a:xfrm>
          <a:prstGeom prst="rect">
            <a:avLst/>
          </a:prstGeom>
          <a:effectLst/>
        </p:spPr>
      </p:pic>
      <p:sp>
        <p:nvSpPr>
          <p:cNvPr id="37" name="Rechteck 36"/>
          <p:cNvSpPr/>
          <p:nvPr/>
        </p:nvSpPr>
        <p:spPr>
          <a:xfrm>
            <a:off x="6253336" y="1124744"/>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0" name="Rechteck 29"/>
          <p:cNvSpPr/>
          <p:nvPr/>
        </p:nvSpPr>
        <p:spPr>
          <a:xfrm>
            <a:off x="6100936" y="1268760"/>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2" name="Titel 1"/>
          <p:cNvSpPr>
            <a:spLocks noGrp="1"/>
          </p:cNvSpPr>
          <p:nvPr>
            <p:ph type="title"/>
          </p:nvPr>
        </p:nvSpPr>
        <p:spPr>
          <a:xfrm>
            <a:off x="457200" y="116632"/>
            <a:ext cx="8229600" cy="1143000"/>
          </a:xfrm>
        </p:spPr>
        <p:txBody>
          <a:bodyPr>
            <a:normAutofit/>
          </a:bodyPr>
          <a:lstStyle/>
          <a:p>
            <a:r>
              <a:rPr lang="de-DE" sz="3200" dirty="0"/>
              <a:t>Mitwirkungsrechte (AV, SR, Komitees)</a:t>
            </a:r>
          </a:p>
        </p:txBody>
      </p:sp>
      <p:sp>
        <p:nvSpPr>
          <p:cNvPr id="5" name="Datumsplatzhalter 4"/>
          <p:cNvSpPr>
            <a:spLocks noGrp="1"/>
          </p:cNvSpPr>
          <p:nvPr>
            <p:ph type="dt" sz="half" idx="10"/>
          </p:nvPr>
        </p:nvSpPr>
        <p:spPr/>
        <p:txBody>
          <a:bodyPr/>
          <a:lstStyle/>
          <a:p>
            <a:r>
              <a:rPr lang="de-CH"/>
              <a:t>Roland Kriemler</a:t>
            </a:r>
            <a:endParaRPr lang="de-CH" dirty="0"/>
          </a:p>
        </p:txBody>
      </p:sp>
      <p:sp>
        <p:nvSpPr>
          <p:cNvPr id="6" name="Rechteck 5"/>
          <p:cNvSpPr/>
          <p:nvPr/>
        </p:nvSpPr>
        <p:spPr>
          <a:xfrm>
            <a:off x="2925985" y="1700832"/>
            <a:ext cx="2232248" cy="504056"/>
          </a:xfrm>
          <a:prstGeom prst="rect">
            <a:avLst/>
          </a:prstGeom>
          <a:solidFill>
            <a:srgbClr val="B4A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Anlegerversammlung</a:t>
            </a:r>
          </a:p>
        </p:txBody>
      </p:sp>
      <p:sp>
        <p:nvSpPr>
          <p:cNvPr id="9" name="Rechteck 8"/>
          <p:cNvSpPr/>
          <p:nvPr/>
        </p:nvSpPr>
        <p:spPr>
          <a:xfrm>
            <a:off x="2915816" y="2716850"/>
            <a:ext cx="2242417" cy="360040"/>
          </a:xfrm>
          <a:prstGeom prst="rect">
            <a:avLst/>
          </a:prstGeom>
          <a:solidFill>
            <a:srgbClr val="B4A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Stiftungsrat</a:t>
            </a:r>
          </a:p>
        </p:txBody>
      </p:sp>
      <p:sp>
        <p:nvSpPr>
          <p:cNvPr id="10" name="Rechteck 9"/>
          <p:cNvSpPr/>
          <p:nvPr/>
        </p:nvSpPr>
        <p:spPr>
          <a:xfrm>
            <a:off x="2915816" y="3076890"/>
            <a:ext cx="1126293" cy="432048"/>
          </a:xfrm>
          <a:prstGeom prst="rect">
            <a:avLst/>
          </a:prstGeom>
          <a:solidFill>
            <a:srgbClr val="B4A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bg1"/>
                </a:solidFill>
              </a:rPr>
              <a:t>Anlage-komitee 1</a:t>
            </a:r>
          </a:p>
        </p:txBody>
      </p:sp>
      <p:cxnSp>
        <p:nvCxnSpPr>
          <p:cNvPr id="11" name="Gerade Verbindung mit Pfeil 10"/>
          <p:cNvCxnSpPr>
            <a:endCxn id="11" idx="0"/>
          </p:cNvCxnSpPr>
          <p:nvPr/>
        </p:nvCxnSpPr>
        <p:spPr>
          <a:xfrm>
            <a:off x="4042109" y="2204888"/>
            <a:ext cx="0" cy="511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031940" y="3076890"/>
            <a:ext cx="1126293" cy="432048"/>
          </a:xfrm>
          <a:prstGeom prst="rect">
            <a:avLst/>
          </a:prstGeom>
          <a:solidFill>
            <a:srgbClr val="B4A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bg1"/>
                </a:solidFill>
              </a:rPr>
              <a:t>Anlage-komitee</a:t>
            </a:r>
            <a:r>
              <a:rPr lang="de-CH" sz="1400" dirty="0">
                <a:solidFill>
                  <a:schemeClr val="tx1"/>
                </a:solidFill>
              </a:rPr>
              <a:t> </a:t>
            </a:r>
            <a:r>
              <a:rPr lang="de-CH" sz="1400" dirty="0">
                <a:solidFill>
                  <a:schemeClr val="bg1"/>
                </a:solidFill>
              </a:rPr>
              <a:t>2</a:t>
            </a:r>
          </a:p>
        </p:txBody>
      </p:sp>
      <p:sp>
        <p:nvSpPr>
          <p:cNvPr id="15" name="Abgerundetes Rechteck 14"/>
          <p:cNvSpPr/>
          <p:nvPr/>
        </p:nvSpPr>
        <p:spPr>
          <a:xfrm>
            <a:off x="2925985" y="4157010"/>
            <a:ext cx="1105955"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Delegation</a:t>
            </a:r>
          </a:p>
          <a:p>
            <a:pPr algn="ctr"/>
            <a:r>
              <a:rPr lang="de-CH" sz="1400" dirty="0">
                <a:solidFill>
                  <a:schemeClr val="tx1"/>
                </a:solidFill>
              </a:rPr>
              <a:t>Geschäfts-führung</a:t>
            </a:r>
          </a:p>
        </p:txBody>
      </p:sp>
      <p:sp>
        <p:nvSpPr>
          <p:cNvPr id="16" name="Abgerundetes Rechteck 15"/>
          <p:cNvSpPr/>
          <p:nvPr/>
        </p:nvSpPr>
        <p:spPr>
          <a:xfrm>
            <a:off x="4091394" y="4157010"/>
            <a:ext cx="1200686"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Delegation</a:t>
            </a:r>
          </a:p>
          <a:p>
            <a:pPr algn="ctr"/>
            <a:r>
              <a:rPr lang="de-CH" sz="1400" dirty="0">
                <a:solidFill>
                  <a:schemeClr val="tx1"/>
                </a:solidFill>
              </a:rPr>
              <a:t>Vermögens-verwaltung</a:t>
            </a:r>
          </a:p>
        </p:txBody>
      </p:sp>
      <p:cxnSp>
        <p:nvCxnSpPr>
          <p:cNvPr id="17" name="Gerade Verbindung mit Pfeil 16"/>
          <p:cNvCxnSpPr/>
          <p:nvPr/>
        </p:nvCxnSpPr>
        <p:spPr>
          <a:xfrm flipH="1">
            <a:off x="3478963" y="3508938"/>
            <a:ext cx="56314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4042109" y="3508938"/>
            <a:ext cx="602263"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5948536" y="1412776"/>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28" name="Rechteck 27"/>
          <p:cNvSpPr/>
          <p:nvPr/>
        </p:nvSpPr>
        <p:spPr>
          <a:xfrm>
            <a:off x="5796136" y="1556792"/>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PK A</a:t>
            </a:r>
          </a:p>
        </p:txBody>
      </p:sp>
      <p:sp>
        <p:nvSpPr>
          <p:cNvPr id="32" name="Rechteck 31"/>
          <p:cNvSpPr/>
          <p:nvPr/>
        </p:nvSpPr>
        <p:spPr>
          <a:xfrm>
            <a:off x="5876528" y="2420888"/>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3" name="Rechteck 32"/>
          <p:cNvSpPr/>
          <p:nvPr/>
        </p:nvSpPr>
        <p:spPr>
          <a:xfrm>
            <a:off x="5724128" y="2564904"/>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PK A</a:t>
            </a:r>
            <a:endParaRPr lang="de-CH" dirty="0">
              <a:solidFill>
                <a:schemeClr val="tx1"/>
              </a:solidFill>
            </a:endParaRPr>
          </a:p>
        </p:txBody>
      </p:sp>
      <p:sp>
        <p:nvSpPr>
          <p:cNvPr id="35" name="Rechteck 34"/>
          <p:cNvSpPr/>
          <p:nvPr/>
        </p:nvSpPr>
        <p:spPr>
          <a:xfrm>
            <a:off x="6028928" y="3573016"/>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6" name="Rechteck 35"/>
          <p:cNvSpPr/>
          <p:nvPr/>
        </p:nvSpPr>
        <p:spPr>
          <a:xfrm>
            <a:off x="5876528" y="3717032"/>
            <a:ext cx="64807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PK A</a:t>
            </a:r>
            <a:endParaRPr lang="de-CH" dirty="0">
              <a:solidFill>
                <a:schemeClr val="tx1"/>
              </a:solidFill>
            </a:endParaRPr>
          </a:p>
        </p:txBody>
      </p:sp>
      <p:cxnSp>
        <p:nvCxnSpPr>
          <p:cNvPr id="38" name="Gerade Verbindung mit Pfeil 37"/>
          <p:cNvCxnSpPr>
            <a:endCxn id="14" idx="3"/>
          </p:cNvCxnSpPr>
          <p:nvPr/>
        </p:nvCxnSpPr>
        <p:spPr>
          <a:xfrm flipH="1" flipV="1">
            <a:off x="5158233" y="3292914"/>
            <a:ext cx="840304" cy="377050"/>
          </a:xfrm>
          <a:prstGeom prst="straightConnector1">
            <a:avLst/>
          </a:prstGeom>
          <a:ln w="28575">
            <a:solidFill>
              <a:srgbClr val="B19A6F"/>
            </a:solidFill>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flipV="1">
            <a:off x="4091394" y="3536988"/>
            <a:ext cx="1727120" cy="265202"/>
          </a:xfrm>
          <a:prstGeom prst="straightConnector1">
            <a:avLst/>
          </a:prstGeom>
          <a:ln w="28575">
            <a:solidFill>
              <a:srgbClr val="B19A6F"/>
            </a:solidFill>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a:stCxn id="28" idx="1"/>
            <a:endCxn id="6" idx="3"/>
          </p:cNvCxnSpPr>
          <p:nvPr/>
        </p:nvCxnSpPr>
        <p:spPr>
          <a:xfrm flipH="1">
            <a:off x="5158233" y="1736812"/>
            <a:ext cx="637903" cy="216048"/>
          </a:xfrm>
          <a:prstGeom prst="straightConnector1">
            <a:avLst/>
          </a:prstGeom>
          <a:ln w="28575">
            <a:solidFill>
              <a:srgbClr val="B19A6F"/>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a:endCxn id="9" idx="3"/>
          </p:cNvCxnSpPr>
          <p:nvPr/>
        </p:nvCxnSpPr>
        <p:spPr>
          <a:xfrm flipH="1">
            <a:off x="5158233" y="2739526"/>
            <a:ext cx="565896" cy="157344"/>
          </a:xfrm>
          <a:prstGeom prst="straightConnector1">
            <a:avLst/>
          </a:prstGeom>
          <a:ln w="28575">
            <a:solidFill>
              <a:srgbClr val="B19A6F"/>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971600" y="5321034"/>
            <a:ext cx="7920880" cy="369332"/>
          </a:xfrm>
          <a:prstGeom prst="rect">
            <a:avLst/>
          </a:prstGeom>
        </p:spPr>
        <p:txBody>
          <a:bodyPr wrap="square">
            <a:spAutoFit/>
          </a:bodyPr>
          <a:lstStyle/>
          <a:p>
            <a:pPr>
              <a:buFont typeface="Wingdings" panose="05000000000000000000" pitchFamily="2" charset="2"/>
              <a:buChar char="Ø"/>
            </a:pPr>
            <a:r>
              <a:rPr lang="de-CH" b="1" dirty="0"/>
              <a:t>  </a:t>
            </a:r>
            <a:r>
              <a:rPr lang="de-CH" dirty="0"/>
              <a:t>Die</a:t>
            </a:r>
            <a:r>
              <a:rPr lang="de-CH" b="1" dirty="0"/>
              <a:t> Mitwirkung  </a:t>
            </a:r>
            <a:r>
              <a:rPr lang="de-CH" dirty="0"/>
              <a:t>der Anleger bei Anlagestiftungen ist </a:t>
            </a:r>
            <a:r>
              <a:rPr lang="de-CH" b="1" dirty="0"/>
              <a:t>institutionell </a:t>
            </a:r>
            <a:r>
              <a:rPr lang="de-CH" dirty="0"/>
              <a:t>verankert.</a:t>
            </a:r>
          </a:p>
        </p:txBody>
      </p:sp>
    </p:spTree>
    <p:extLst>
      <p:ext uri="{BB962C8B-B14F-4D97-AF65-F5344CB8AC3E}">
        <p14:creationId xmlns:p14="http://schemas.microsoft.com/office/powerpoint/2010/main" val="139986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dissolve">
                                      <p:cBhvr>
                                        <p:cTn id="30" dur="500"/>
                                        <p:tgtEl>
                                          <p:spTgt spid="3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dissolve">
                                      <p:cBhvr>
                                        <p:cTn id="33" dur="500"/>
                                        <p:tgtEl>
                                          <p:spTgt spid="2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9"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dissolv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par>
                                <p:cTn id="48" presetID="9"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dissolve">
                                      <p:cBhvr>
                                        <p:cTn id="50" dur="500"/>
                                        <p:tgtEl>
                                          <p:spTgt spid="4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dissolve">
                                      <p:cBhvr>
                                        <p:cTn id="56" dur="500"/>
                                        <p:tgtEl>
                                          <p:spTgt spid="36"/>
                                        </p:tgtEl>
                                      </p:cBhvr>
                                    </p:animEffect>
                                  </p:childTnLst>
                                </p:cTn>
                              </p:par>
                              <p:par>
                                <p:cTn id="57" presetID="9"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dissolve">
                                      <p:cBhvr>
                                        <p:cTn id="59" dur="500"/>
                                        <p:tgtEl>
                                          <p:spTgt spid="38"/>
                                        </p:tgtEl>
                                      </p:cBhvr>
                                    </p:animEffect>
                                  </p:childTnLst>
                                </p:cTn>
                              </p:par>
                              <p:par>
                                <p:cTn id="60" presetID="9"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dissolv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animBg="1"/>
      <p:bldP spid="6" grpId="0" animBg="1"/>
      <p:bldP spid="9" grpId="0" animBg="1"/>
      <p:bldP spid="10" grpId="0" animBg="1"/>
      <p:bldP spid="14" grpId="0" animBg="1"/>
      <p:bldP spid="15" grpId="0" animBg="1"/>
      <p:bldP spid="16" grpId="0" animBg="1"/>
      <p:bldP spid="29" grpId="0" animBg="1"/>
      <p:bldP spid="28" grpId="0" animBg="1"/>
      <p:bldP spid="32" grpId="0" animBg="1"/>
      <p:bldP spid="33" grpId="0" animBg="1"/>
      <p:bldP spid="35" grpId="0" animBg="1"/>
      <p:bldP spid="36" grpId="0" animBg="1"/>
      <p:bldP spid="8"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2894</Words>
  <Application>Microsoft Macintosh PowerPoint</Application>
  <PresentationFormat>Bildschirmpräsentation (4:3)</PresentationFormat>
  <Paragraphs>431</Paragraphs>
  <Slides>30</Slides>
  <Notes>20</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30</vt:i4>
      </vt:variant>
    </vt:vector>
  </HeadingPairs>
  <TitlesOfParts>
    <vt:vector size="38" baseType="lpstr">
      <vt:lpstr>Arial</vt:lpstr>
      <vt:lpstr>Calibri</vt:lpstr>
      <vt:lpstr>Symbol</vt:lpstr>
      <vt:lpstr>Webdings</vt:lpstr>
      <vt:lpstr>Wingdings</vt:lpstr>
      <vt:lpstr>Larissa</vt:lpstr>
      <vt:lpstr>1_Larissa</vt:lpstr>
      <vt:lpstr>2_Larissa</vt:lpstr>
      <vt:lpstr> </vt:lpstr>
      <vt:lpstr>Anlagestiftungen Milestones</vt:lpstr>
      <vt:lpstr>Anlagestiftungen Besonderheiten</vt:lpstr>
      <vt:lpstr>Kollektive Kapitalanlage?</vt:lpstr>
      <vt:lpstr>Verband</vt:lpstr>
      <vt:lpstr>Vorteile der Anlagestiftung</vt:lpstr>
      <vt:lpstr>PowerPoint-Präsentation</vt:lpstr>
      <vt:lpstr>Transparenz</vt:lpstr>
      <vt:lpstr>Mitwirkungsrechte (AV, SR, Komitees)</vt:lpstr>
      <vt:lpstr>Steueroptimierung</vt:lpstr>
      <vt:lpstr>«In a nutshell... »</vt:lpstr>
      <vt:lpstr>«... in  a nutshell... »</vt:lpstr>
      <vt:lpstr>«... in  a nutshell.»</vt:lpstr>
      <vt:lpstr>Vergleich institutionelle Fonds  mit Anlagestiftungen</vt:lpstr>
      <vt:lpstr>Die Regulierung macht (immer noch) Sorgen</vt:lpstr>
      <vt:lpstr>Regulierung: Falsche Diversifikationsvorschriften</vt:lpstr>
      <vt:lpstr>Unter dem Dach der Anlagestiftungen  heute</vt:lpstr>
      <vt:lpstr>PowerPoint-Präsentation</vt:lpstr>
      <vt:lpstr>Unter dem Dach der Fonds (retail und inst.)</vt:lpstr>
      <vt:lpstr>Bei den institutionellen Fonds</vt:lpstr>
      <vt:lpstr>Anlagenübersicht</vt:lpstr>
      <vt:lpstr>Anlagenübersicht</vt:lpstr>
      <vt:lpstr>Mitglieder</vt:lpstr>
      <vt:lpstr>PowerPoint-Präsentation</vt:lpstr>
      <vt:lpstr>Anhänge</vt:lpstr>
      <vt:lpstr>Kodifizierung Anlagestiftungen im BVG (seit 1.1.2012)</vt:lpstr>
      <vt:lpstr>Kodifizierung Anlagestiftungen im BVG (seit 1.1.2012)</vt:lpstr>
      <vt:lpstr>Kodifizierung Anlagestiftungen im BVG (seit 1.1.2012)</vt:lpstr>
      <vt:lpstr>Bedeutung von SICAVs in der Schweiz (vertragliche Fonds versus SICAVs)</vt:lpstr>
      <vt:lpstr>xxx</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 Dubach</dc:creator>
  <cp:lastModifiedBy>Microsoft Office User</cp:lastModifiedBy>
  <cp:revision>163</cp:revision>
  <cp:lastPrinted>2016-06-07T10:26:09Z</cp:lastPrinted>
  <dcterms:created xsi:type="dcterms:W3CDTF">2015-07-02T07:24:10Z</dcterms:created>
  <dcterms:modified xsi:type="dcterms:W3CDTF">2021-06-08T09:40:20Z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-355553190</vt:i4>
  </property>
  <property fmtid="{D5CDD505-2E9C-101B-9397-08002B2CF9AE}" pid="3" name="_NewReviewCycle">
    <vt:lpwstr/>
  </property>
  <property fmtid="{D5CDD505-2E9C-101B-9397-08002B2CF9AE}" pid="4" name="_EmailSubject">
    <vt:lpwstr>Ausschuss Anlagefragen: Protokoll [signed OK]</vt:lpwstr>
  </property>
  <property fmtid="{D5CDD505-2E9C-101B-9397-08002B2CF9AE}" pid="5" name="_AuthorEmail">
    <vt:lpwstr>erichmeier@kpmg.com</vt:lpwstr>
  </property>
  <property fmtid="{D5CDD505-2E9C-101B-9397-08002B2CF9AE}" pid="6" name="_AuthorEmailDisplayName">
    <vt:lpwstr>Meier, Erich</vt:lpwstr>
  </property>
</Properties>
</file>