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54" r:id="rId2"/>
    <p:sldMasterId id="2147483653" r:id="rId3"/>
    <p:sldMasterId id="2147483655" r:id="rId4"/>
    <p:sldMasterId id="2147483703" r:id="rId5"/>
    <p:sldMasterId id="2147483715" r:id="rId6"/>
  </p:sldMasterIdLst>
  <p:notesMasterIdLst>
    <p:notesMasterId r:id="rId33"/>
  </p:notesMasterIdLst>
  <p:handoutMasterIdLst>
    <p:handoutMasterId r:id="rId34"/>
  </p:handoutMasterIdLst>
  <p:sldIdLst>
    <p:sldId id="805" r:id="rId7"/>
    <p:sldId id="839" r:id="rId8"/>
    <p:sldId id="859" r:id="rId9"/>
    <p:sldId id="833" r:id="rId10"/>
    <p:sldId id="860" r:id="rId11"/>
    <p:sldId id="840" r:id="rId12"/>
    <p:sldId id="852" r:id="rId13"/>
    <p:sldId id="842" r:id="rId14"/>
    <p:sldId id="843" r:id="rId15"/>
    <p:sldId id="844" r:id="rId16"/>
    <p:sldId id="848" r:id="rId17"/>
    <p:sldId id="864" r:id="rId18"/>
    <p:sldId id="861" r:id="rId19"/>
    <p:sldId id="853" r:id="rId20"/>
    <p:sldId id="854" r:id="rId21"/>
    <p:sldId id="847" r:id="rId22"/>
    <p:sldId id="855" r:id="rId23"/>
    <p:sldId id="849" r:id="rId24"/>
    <p:sldId id="850" r:id="rId25"/>
    <p:sldId id="857" r:id="rId26"/>
    <p:sldId id="863" r:id="rId27"/>
    <p:sldId id="858" r:id="rId28"/>
    <p:sldId id="865" r:id="rId29"/>
    <p:sldId id="867" r:id="rId30"/>
    <p:sldId id="866" r:id="rId31"/>
    <p:sldId id="846" r:id="rId32"/>
  </p:sldIdLst>
  <p:sldSz cx="9144000" cy="6858000" type="screen4x3"/>
  <p:notesSz cx="6811963" cy="99425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9">
          <p15:clr>
            <a:srgbClr val="A4A3A4"/>
          </p15:clr>
        </p15:guide>
        <p15:guide id="2" orient="horz" pos="3663">
          <p15:clr>
            <a:srgbClr val="A4A3A4"/>
          </p15:clr>
        </p15:guide>
        <p15:guide id="3" orient="horz" pos="346">
          <p15:clr>
            <a:srgbClr val="A4A3A4"/>
          </p15:clr>
        </p15:guide>
        <p15:guide id="4" orient="horz" pos="8">
          <p15:clr>
            <a:srgbClr val="A4A3A4"/>
          </p15:clr>
        </p15:guide>
        <p15:guide id="5" orient="horz" pos="835">
          <p15:clr>
            <a:srgbClr val="A4A3A4"/>
          </p15:clr>
        </p15:guide>
        <p15:guide id="6" orient="horz" pos="3657">
          <p15:clr>
            <a:srgbClr val="A4A3A4"/>
          </p15:clr>
        </p15:guide>
        <p15:guide id="7" pos="1599">
          <p15:clr>
            <a:srgbClr val="A4A3A4"/>
          </p15:clr>
        </p15:guide>
        <p15:guide id="8" pos="3661">
          <p15:clr>
            <a:srgbClr val="A4A3A4"/>
          </p15:clr>
        </p15:guide>
        <p15:guide id="9" pos="2891">
          <p15:clr>
            <a:srgbClr val="A4A3A4"/>
          </p15:clr>
        </p15:guide>
        <p15:guide id="10" pos="5487">
          <p15:clr>
            <a:srgbClr val="A4A3A4"/>
          </p15:clr>
        </p15:guide>
        <p15:guide id="11" pos="42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DE"/>
    <a:srgbClr val="E8E8EF"/>
    <a:srgbClr val="EBEBF9"/>
    <a:srgbClr val="B4B4E6"/>
    <a:srgbClr val="053EAF"/>
    <a:srgbClr val="9EBDFC"/>
    <a:srgbClr val="1A63F6"/>
    <a:srgbClr val="3576F7"/>
    <a:srgbClr val="6798F9"/>
    <a:srgbClr val="485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4" autoAdjust="0"/>
    <p:restoredTop sz="75776" autoAdjust="0"/>
  </p:normalViewPr>
  <p:slideViewPr>
    <p:cSldViewPr snapToGrid="0">
      <p:cViewPr varScale="1">
        <p:scale>
          <a:sx n="98" d="100"/>
          <a:sy n="98" d="100"/>
        </p:scale>
        <p:origin x="1974" y="78"/>
      </p:cViewPr>
      <p:guideLst>
        <p:guide orient="horz" pos="1259"/>
        <p:guide orient="horz" pos="3663"/>
        <p:guide orient="horz" pos="346"/>
        <p:guide orient="horz" pos="8"/>
        <p:guide orient="horz" pos="835"/>
        <p:guide orient="horz" pos="3657"/>
        <p:guide pos="1599"/>
        <p:guide pos="3661"/>
        <p:guide pos="2891"/>
        <p:guide pos="5487"/>
        <p:guide pos="4205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-828" y="-102"/>
      </p:cViewPr>
      <p:guideLst>
        <p:guide orient="horz" pos="3132"/>
        <p:guide pos="214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8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2951003" cy="497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32" tIns="44666" rIns="89332" bIns="44666" numCol="1" anchor="t" anchorCtr="0" compatLnSpc="1">
            <a:prstTxWarp prst="textNoShape">
              <a:avLst/>
            </a:prstTxWarp>
          </a:bodyPr>
          <a:lstStyle>
            <a:lvl1pPr defTabSz="8938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376" y="6"/>
            <a:ext cx="2951003" cy="497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32" tIns="44666" rIns="89332" bIns="44666" numCol="1" anchor="t" anchorCtr="0" compatLnSpc="1">
            <a:prstTxWarp prst="textNoShape">
              <a:avLst/>
            </a:prstTxWarp>
          </a:bodyPr>
          <a:lstStyle>
            <a:lvl1pPr algn="r" defTabSz="8938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3242"/>
            <a:ext cx="2951003" cy="497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32" tIns="44666" rIns="89332" bIns="44666" numCol="1" anchor="b" anchorCtr="0" compatLnSpc="1">
            <a:prstTxWarp prst="textNoShape">
              <a:avLst/>
            </a:prstTxWarp>
          </a:bodyPr>
          <a:lstStyle>
            <a:lvl1pPr defTabSz="8938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376" y="9443242"/>
            <a:ext cx="2951003" cy="497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32" tIns="44666" rIns="89332" bIns="44666" numCol="1" anchor="b" anchorCtr="0" compatLnSpc="1">
            <a:prstTxWarp prst="textNoShape">
              <a:avLst/>
            </a:prstTxWarp>
          </a:bodyPr>
          <a:lstStyle>
            <a:lvl1pPr algn="r" defTabSz="893838">
              <a:defRPr sz="1200">
                <a:latin typeface="Arial" charset="0"/>
              </a:defRPr>
            </a:lvl1pPr>
          </a:lstStyle>
          <a:p>
            <a:pPr>
              <a:defRPr/>
            </a:pPr>
            <a:fld id="{3C50AE08-2E1B-4231-8DC5-3B919D4989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98526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6"/>
            <a:ext cx="2978046" cy="53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3" tIns="45562" rIns="91123" bIns="455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370" y="6"/>
            <a:ext cx="2901687" cy="53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3" tIns="45562" rIns="91123" bIns="455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4C58FE2-58E4-4AE9-8CB8-3DBF39ED26FB}" type="datetimeFigureOut">
              <a:rPr lang="de-DE"/>
              <a:pPr>
                <a:defRPr/>
              </a:pPr>
              <a:t>31.08.2016</a:t>
            </a:fld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75" y="762000"/>
            <a:ext cx="4984750" cy="374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327" y="4731957"/>
            <a:ext cx="4963412" cy="450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3" tIns="45562" rIns="91123" bIns="455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3918"/>
            <a:ext cx="2978046" cy="45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3" tIns="45562" rIns="91123" bIns="455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370" y="9463918"/>
            <a:ext cx="2901687" cy="45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3" tIns="45562" rIns="91123" bIns="455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6062142-3CCE-4D4F-A8E8-CA5A0109AB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9571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30358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indent="0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+mj-lt"/>
              <a:buNone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9206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02868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8172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06193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94938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07622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902604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424819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indent="0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anose="020B0604020202020204" pitchFamily="34" charset="0"/>
              <a:buNone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8094790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0726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802637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985392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B7376-965F-4D02-AD02-6143ED02ADF1}" type="slidenum">
              <a:rPr lang="de-CH" smtClean="0"/>
              <a:t>21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15284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54244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261442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955933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431335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10645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8575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92602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2116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3763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10923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5921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2430" algn="l"/>
                <a:tab pos="2755705" algn="l"/>
                <a:tab pos="4841445" algn="l"/>
              </a:tabLst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265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5F2E2-2A1C-46A3-8D78-8711B7BC95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AFBEB-D480-4416-8B40-1FE0144D03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378C6-36DA-47B1-A1B1-4046C599B9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7F195-3ABC-4081-AF89-B5BA042A492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79701-6F54-4FBA-8EAF-9662A9D77C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29D07-278F-4063-B522-5948AD4FCD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A5ED3-E1B9-4D49-B8DE-69E4DB84DA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8618C-13E0-46A6-9317-D5C3B2613B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ADB5C-3ABB-4B6C-8FBD-F4C8763897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521E5-29FA-42EE-AD75-A85F339F1E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191BF-8052-4956-83D0-D0DFFBF696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91582-A869-47D3-8B4A-0C1D424211B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980A0-1A35-4554-B1E5-B85106E2B0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148BB-446A-45C9-AD31-89CEF2F2E8C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AE2D4-5F00-4560-8337-0467D95BDD7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149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149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DB449-21E6-4FB5-B06D-09E6160AC92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E10E2-B919-46FD-9A40-97C4EB0047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900">
                <a:solidFill>
                  <a:srgbClr val="004366"/>
                </a:solidFill>
              </a:defRPr>
            </a:lvl1pPr>
          </a:lstStyle>
          <a:p>
            <a:pPr>
              <a:defRPr/>
            </a:pPr>
            <a:fld id="{B07C2DC7-29EE-40D3-931B-0ECCAE9E0B39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0FE51-835B-4C84-946C-E67DC8A9672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545F1-5D71-468E-9D5D-D806C89287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88FC3-D726-4BAA-A182-17597D0D2C9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10558-4B3D-428F-9767-891436CA435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A5E5D-AF54-44BD-9930-836B7EB17A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3595C-EC5F-4671-BB05-46F98E59E8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9EC09-A0B1-4BA0-8606-85F52EA0B3C1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9EC09-A0B1-4BA0-8606-85F52EA0B3C1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E50D7-B0E3-4D67-947F-1FEE56E4E9E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0A164-B2A2-4B86-909F-D9104308671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8D6C8-2CE5-4EB7-9826-313547FB767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149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149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FEFDA-A23C-4752-9BE7-B9FF201538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5168C-7960-4138-B599-C411FEC892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149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149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29745-1AAC-4ADC-9251-C1E57D3DE923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149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149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916112"/>
            <a:ext cx="7200800" cy="904981"/>
          </a:xfrm>
        </p:spPr>
        <p:txBody>
          <a:bodyPr anchor="b"/>
          <a:lstStyle>
            <a:lvl1pPr marL="0" indent="0" algn="l">
              <a:buNone/>
              <a:defRPr sz="280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996952"/>
            <a:ext cx="7200800" cy="57606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6" y="215774"/>
            <a:ext cx="1383795" cy="557785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329128"/>
            <a:ext cx="7200900" cy="252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 err="1" smtClean="0"/>
              <a:t>Anlass</a:t>
            </a:r>
            <a:r>
              <a:rPr lang="en-US" dirty="0" smtClean="0"/>
              <a:t>, Ort, Datum</a:t>
            </a:r>
            <a:endParaRPr lang="de-CH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042988" y="4005064"/>
            <a:ext cx="7200900" cy="252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 err="1" smtClean="0"/>
              <a:t>Autor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4167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B7E49-B24C-4A01-B918-4F81848C55E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719138" indent="-719138">
              <a:buFont typeface="+mj-lt"/>
              <a:buAutoNum type="romanUcPeriod"/>
              <a:defRPr/>
            </a:lvl1pPr>
            <a:lvl2pPr marL="1074738" indent="-358775">
              <a:defRPr/>
            </a:lvl2pPr>
            <a:lvl3pPr marL="1439863" indent="-357188">
              <a:defRPr/>
            </a:lvl3pPr>
            <a:lvl4pPr marL="1795463" indent="-358775">
              <a:defRPr/>
            </a:lvl4pPr>
            <a:lvl5pPr marL="2151063" indent="-355600"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71600" y="1292308"/>
            <a:ext cx="6408712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CH" b="1" cap="all" dirty="0" smtClean="0">
                <a:solidFill>
                  <a:prstClr val="black"/>
                </a:solidFill>
                <a:latin typeface="Verdana"/>
              </a:rPr>
              <a:t>Inhaltsverzeichnis</a:t>
            </a:r>
            <a:endParaRPr lang="de-CH" b="1" cap="all" dirty="0">
              <a:solidFill>
                <a:prstClr val="black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5949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00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ufzählung a_b_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buFont typeface="+mj-lt"/>
              <a:buAutoNum type="alphaLcPeriod"/>
              <a:defRPr/>
            </a:lvl1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6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844676"/>
            <a:ext cx="3456434" cy="446405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44676"/>
            <a:ext cx="3456435" cy="446405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916832"/>
            <a:ext cx="0" cy="4391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19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pos="2789">
          <p15:clr>
            <a:srgbClr val="FBAE40"/>
          </p15:clr>
        </p15:guide>
        <p15:guide id="2" pos="2971">
          <p15:clr>
            <a:srgbClr val="FBAE40"/>
          </p15:clr>
        </p15:guide>
        <p15:guide id="3" pos="5375">
          <p15:clr>
            <a:srgbClr val="FBAE40"/>
          </p15:clr>
        </p15:guide>
        <p15:guide id="4" pos="385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844676"/>
            <a:ext cx="3456434" cy="446405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916832"/>
            <a:ext cx="0" cy="4391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16463" y="1844675"/>
            <a:ext cx="3455988" cy="44640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dirty="0" smtClean="0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969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pos="2971">
          <p15:clr>
            <a:srgbClr val="FBAE40"/>
          </p15:clr>
        </p15:guide>
        <p15:guide id="2" pos="5375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948266"/>
            <a:ext cx="9144000" cy="5909734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dirty="0" smtClean="0"/>
              <a:t>Bild durch Klicken auf Symbol hinzufügen</a:t>
            </a:r>
            <a:endParaRPr lang="de-CH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482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CH" dirty="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6" y="215774"/>
            <a:ext cx="1383795" cy="55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23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4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08.092015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emanuel.dettwiler@kellerhals-carrard.ch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‹Nr.›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92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takt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6" y="215774"/>
            <a:ext cx="1383795" cy="557785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 userDrawn="1">
            <p:extLst/>
          </p:nvPr>
        </p:nvGraphicFramePr>
        <p:xfrm>
          <a:off x="971600" y="5589240"/>
          <a:ext cx="7128840" cy="10416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768"/>
                <a:gridCol w="1425768"/>
                <a:gridCol w="1468942"/>
                <a:gridCol w="1440160"/>
                <a:gridCol w="1368202"/>
              </a:tblGrid>
              <a:tr h="144016">
                <a:tc>
                  <a:txBody>
                    <a:bodyPr/>
                    <a:lstStyle/>
                    <a:p>
                      <a:r>
                        <a:rPr lang="de-CH" sz="800" b="1" dirty="0" smtClean="0"/>
                        <a:t>Basel</a:t>
                      </a:r>
                      <a:endParaRPr lang="de-CH" sz="8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b="1" dirty="0" smtClean="0"/>
                        <a:t>Bern</a:t>
                      </a:r>
                      <a:endParaRPr lang="de-CH" sz="8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b="1" dirty="0" smtClean="0"/>
                        <a:t>Lausanne</a:t>
                      </a:r>
                      <a:endParaRPr lang="de-CH" sz="8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b="1" dirty="0" smtClean="0"/>
                        <a:t>Sion</a:t>
                      </a:r>
                      <a:endParaRPr lang="de-CH" sz="8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b="1" dirty="0" smtClean="0"/>
                        <a:t>Zürich</a:t>
                      </a:r>
                      <a:endParaRPr lang="de-CH" sz="800" b="1" dirty="0"/>
                    </a:p>
                  </a:txBody>
                  <a:tcPr marL="0" marR="0" marT="0" marB="0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de-CH" sz="800" dirty="0" smtClean="0"/>
                        <a:t>Hirschgässlein 11</a:t>
                      </a:r>
                    </a:p>
                    <a:p>
                      <a:r>
                        <a:rPr lang="de-CH" sz="800" dirty="0" smtClean="0"/>
                        <a:t>Postfach 257</a:t>
                      </a:r>
                    </a:p>
                    <a:p>
                      <a:r>
                        <a:rPr lang="de-CH" sz="800" dirty="0" smtClean="0"/>
                        <a:t>CH-4010 Basel</a:t>
                      </a:r>
                    </a:p>
                    <a:p>
                      <a:r>
                        <a:rPr lang="de-CH" sz="800" dirty="0" smtClean="0"/>
                        <a:t>Tel. +41 58 200 30 00</a:t>
                      </a:r>
                    </a:p>
                    <a:p>
                      <a:r>
                        <a:rPr lang="de-CH" sz="800" dirty="0" smtClean="0"/>
                        <a:t>Fax +41 58 200 30 11</a:t>
                      </a:r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dirty="0" smtClean="0"/>
                        <a:t>Effingerstrasse</a:t>
                      </a:r>
                      <a:r>
                        <a:rPr lang="de-CH" sz="800" baseline="0" dirty="0" smtClean="0"/>
                        <a:t> 1</a:t>
                      </a:r>
                    </a:p>
                    <a:p>
                      <a:r>
                        <a:rPr lang="de-CH" sz="800" baseline="0" dirty="0" smtClean="0"/>
                        <a:t>Postfach</a:t>
                      </a:r>
                    </a:p>
                    <a:p>
                      <a:r>
                        <a:rPr lang="de-CH" sz="800" baseline="0" dirty="0" smtClean="0"/>
                        <a:t>CH-3001 Bern</a:t>
                      </a:r>
                    </a:p>
                    <a:p>
                      <a:r>
                        <a:rPr lang="de-CH" sz="800" baseline="0" dirty="0" smtClean="0"/>
                        <a:t>Tel. +41 58 200 35 00</a:t>
                      </a:r>
                    </a:p>
                    <a:p>
                      <a:r>
                        <a:rPr lang="de-CH" sz="800" baseline="0" dirty="0" smtClean="0"/>
                        <a:t>Fax +41 58 200 35 11</a:t>
                      </a:r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dirty="0" smtClean="0"/>
                        <a:t>Place Saint-François 1</a:t>
                      </a:r>
                    </a:p>
                    <a:p>
                      <a:r>
                        <a:rPr lang="de-CH" sz="800" dirty="0" smtClean="0"/>
                        <a:t>Case postale</a:t>
                      </a:r>
                      <a:r>
                        <a:rPr lang="de-CH" sz="800" baseline="0" dirty="0" smtClean="0"/>
                        <a:t> 7191</a:t>
                      </a:r>
                    </a:p>
                    <a:p>
                      <a:r>
                        <a:rPr lang="de-CH" sz="800" baseline="0" dirty="0" smtClean="0"/>
                        <a:t>CH-1002 Lausanne</a:t>
                      </a:r>
                    </a:p>
                    <a:p>
                      <a:r>
                        <a:rPr lang="de-CH" sz="800" baseline="0" dirty="0" smtClean="0"/>
                        <a:t>Tel. +41 58 200 33 00</a:t>
                      </a:r>
                    </a:p>
                    <a:p>
                      <a:r>
                        <a:rPr lang="de-CH" sz="800" baseline="0" dirty="0" smtClean="0"/>
                        <a:t>FAX +41 58 200 33 11</a:t>
                      </a:r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dirty="0" smtClean="0"/>
                        <a:t>Rue du Scex 4</a:t>
                      </a:r>
                    </a:p>
                    <a:p>
                      <a:r>
                        <a:rPr lang="de-CH" sz="800" dirty="0" smtClean="0"/>
                        <a:t>Case postale</a:t>
                      </a:r>
                      <a:r>
                        <a:rPr lang="de-CH" sz="800" baseline="0" dirty="0" smtClean="0"/>
                        <a:t> 317</a:t>
                      </a:r>
                    </a:p>
                    <a:p>
                      <a:r>
                        <a:rPr lang="de-CH" sz="800" baseline="0" dirty="0" smtClean="0"/>
                        <a:t>CH-1951 Sion</a:t>
                      </a:r>
                    </a:p>
                    <a:p>
                      <a:r>
                        <a:rPr lang="de-CH" sz="800" baseline="0" dirty="0" smtClean="0"/>
                        <a:t>Tel. +41 58 200 34 00</a:t>
                      </a:r>
                    </a:p>
                    <a:p>
                      <a:r>
                        <a:rPr lang="de-CH" sz="800" baseline="0" dirty="0" smtClean="0"/>
                        <a:t>Fax +41 58 200 24 11</a:t>
                      </a:r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de-CH" sz="800" dirty="0" smtClean="0"/>
                        <a:t>Rämistrasse 5</a:t>
                      </a:r>
                    </a:p>
                    <a:p>
                      <a:r>
                        <a:rPr lang="de-CH" sz="800" dirty="0" smtClean="0"/>
                        <a:t>Postfach</a:t>
                      </a:r>
                    </a:p>
                    <a:p>
                      <a:r>
                        <a:rPr lang="de-CH" sz="800" dirty="0" smtClean="0"/>
                        <a:t>CH-8024 Zürich</a:t>
                      </a:r>
                    </a:p>
                    <a:p>
                      <a:r>
                        <a:rPr lang="de-CH" sz="800" dirty="0" smtClean="0"/>
                        <a:t>Tel. +41 58</a:t>
                      </a:r>
                      <a:r>
                        <a:rPr lang="de-CH" sz="800" baseline="0" dirty="0" smtClean="0"/>
                        <a:t> 200 39 00</a:t>
                      </a:r>
                    </a:p>
                    <a:p>
                      <a:r>
                        <a:rPr lang="de-CH" sz="800" baseline="0" dirty="0" smtClean="0"/>
                        <a:t>Fax +41 58 200 39 11</a:t>
                      </a:r>
                      <a:endParaRPr lang="de-CH" sz="800" dirty="0"/>
                    </a:p>
                  </a:txBody>
                  <a:tcPr marL="0" marR="0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de-CH" sz="800" dirty="0" smtClean="0"/>
                        <a:t>www.kellerhals-carrard.ch</a:t>
                      </a:r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971550" y="3068638"/>
            <a:ext cx="7200900" cy="360362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 smtClean="0"/>
              <a:t>Name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978143" y="3501008"/>
            <a:ext cx="7200900" cy="360362"/>
          </a:xfrm>
        </p:spPr>
        <p:txBody>
          <a:bodyPr/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050" b="0"/>
            </a:lvl1pPr>
          </a:lstStyle>
          <a:p>
            <a:pPr lvl="0"/>
            <a:r>
              <a:rPr lang="en-US" dirty="0" err="1" smtClean="0"/>
              <a:t>Kontaktangaben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3476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gelb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916112"/>
            <a:ext cx="7200800" cy="904981"/>
          </a:xfrm>
        </p:spPr>
        <p:txBody>
          <a:bodyPr anchor="b"/>
          <a:lstStyle>
            <a:lvl1pPr marL="0" indent="0" algn="l">
              <a:buNone/>
              <a:defRPr sz="280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996952"/>
            <a:ext cx="7200800" cy="576064"/>
          </a:xfr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80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6" y="215774"/>
            <a:ext cx="1383795" cy="557785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329128"/>
            <a:ext cx="7200900" cy="252000"/>
          </a:xfrm>
        </p:spPr>
        <p:txBody>
          <a:bodyPr/>
          <a:lstStyle>
            <a:lvl1pPr marL="0" indent="0">
              <a:lnSpc>
                <a:spcPts val="2000"/>
              </a:lnSpc>
              <a:spcBef>
                <a:spcPts val="800"/>
              </a:spcBef>
              <a:buNone/>
              <a:defRPr sz="1600"/>
            </a:lvl1pPr>
          </a:lstStyle>
          <a:p>
            <a:pPr lvl="0"/>
            <a:r>
              <a:rPr lang="en-US" dirty="0" err="1" smtClean="0"/>
              <a:t>Anlass</a:t>
            </a:r>
            <a:r>
              <a:rPr lang="en-US" dirty="0" smtClean="0"/>
              <a:t>, Ort, Datum</a:t>
            </a:r>
            <a:endParaRPr lang="de-CH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042988" y="4005064"/>
            <a:ext cx="7200900" cy="252000"/>
          </a:xfrm>
        </p:spPr>
        <p:txBody>
          <a:bodyPr/>
          <a:lstStyle>
            <a:lvl1pPr marL="0" indent="0">
              <a:lnSpc>
                <a:spcPts val="2000"/>
              </a:lnSpc>
              <a:spcBef>
                <a:spcPts val="800"/>
              </a:spcBef>
              <a:buNone/>
              <a:defRPr sz="1600"/>
            </a:lvl1pPr>
          </a:lstStyle>
          <a:p>
            <a:pPr lvl="0"/>
            <a:r>
              <a:rPr lang="en-US" dirty="0" err="1" smtClean="0"/>
              <a:t>Autor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28876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F4474-67D2-4902-9293-018529551E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90335-31AB-4F86-B880-B61A55B528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E3868-E121-48A2-9CD3-5844D21065C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41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1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1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B129745-1AAC-4ADC-9251-C1E57D3DE9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2F4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de-CH">
              <a:latin typeface="Calibri" pitchFamily="34" charset="0"/>
            </a:endParaRPr>
          </a:p>
        </p:txBody>
      </p:sp>
      <p:pic>
        <p:nvPicPr>
          <p:cNvPr id="3080" name="Picture 9" descr="Logo_ne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675" y="1292225"/>
            <a:ext cx="7259638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700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5721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06FC4D97-4D3A-40C8-B7F6-FC292CAAB9B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10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410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9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pic>
        <p:nvPicPr>
          <p:cNvPr id="4103" name="Picture 10" descr="logo Kopi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54725"/>
            <a:ext cx="914400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ct val="50000"/>
        </a:spcAft>
        <a:buClr>
          <a:srgbClr val="F39911"/>
        </a:buClr>
        <a:defRPr sz="1400" b="1">
          <a:solidFill>
            <a:srgbClr val="002F4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0189EC09-A0B1-4BA0-8606-85F52EA0B3C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0" y="5768975"/>
            <a:ext cx="9145588" cy="1089025"/>
            <a:chOff x="0" y="3634"/>
            <a:chExt cx="5761" cy="686"/>
          </a:xfrm>
        </p:grpSpPr>
        <p:pic>
          <p:nvPicPr>
            <p:cNvPr id="5128" name="Picture 6" descr="DSC_1646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334" y="3634"/>
              <a:ext cx="2427" cy="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DSC_0043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3634"/>
              <a:ext cx="3334" cy="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512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9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702" r:id="rId8"/>
    <p:sldLayoutId id="2147483701" r:id="rId9"/>
    <p:sldLayoutId id="2147483685" r:id="rId10"/>
    <p:sldLayoutId id="2147483686" r:id="rId11"/>
    <p:sldLayoutId id="2147483687" r:id="rId12"/>
    <p:sldLayoutId id="2147483688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4663" y="1600200"/>
            <a:ext cx="8229600" cy="39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0" name="Rectangle 10"/>
          <p:cNvSpPr>
            <a:spLocks noChangeArrowheads="1"/>
          </p:cNvSpPr>
          <p:nvPr/>
        </p:nvSpPr>
        <p:spPr bwMode="auto">
          <a:xfrm>
            <a:off x="725488" y="6610350"/>
            <a:ext cx="2133600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46F4D76-6160-4672-BB67-21D306DE575A}" type="datetime2">
              <a:rPr lang="de-DE" sz="700">
                <a:solidFill>
                  <a:srgbClr val="003441"/>
                </a:solidFill>
              </a:rPr>
              <a:pPr>
                <a:defRPr/>
              </a:pPr>
              <a:t>Mittwoch, 31. August 2016</a:t>
            </a:fld>
            <a:endParaRPr lang="de-DE" sz="700">
              <a:solidFill>
                <a:srgbClr val="003441"/>
              </a:solidFill>
            </a:endParaRPr>
          </a:p>
        </p:txBody>
      </p:sp>
      <p:sp>
        <p:nvSpPr>
          <p:cNvPr id="4101" name="Rectangle 11"/>
          <p:cNvSpPr>
            <a:spLocks noChangeArrowheads="1"/>
          </p:cNvSpPr>
          <p:nvPr/>
        </p:nvSpPr>
        <p:spPr bwMode="auto">
          <a:xfrm>
            <a:off x="7078663" y="6592888"/>
            <a:ext cx="1727200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A3B3078A-08AC-4DC5-930D-4E2D98A48138}" type="slidenum">
              <a:rPr lang="de-DE" sz="700">
                <a:solidFill>
                  <a:srgbClr val="003441"/>
                </a:solidFill>
              </a:rPr>
              <a:pPr algn="r">
                <a:defRPr/>
              </a:pPr>
              <a:t>‹Nr.›</a:t>
            </a:fld>
            <a:endParaRPr lang="de-DE" sz="700">
              <a:solidFill>
                <a:srgbClr val="00344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ct val="50000"/>
        </a:spcAft>
        <a:buClr>
          <a:srgbClr val="F39911"/>
        </a:buClr>
        <a:defRPr sz="1400" b="1">
          <a:solidFill>
            <a:srgbClr val="002F4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4663" y="1600200"/>
            <a:ext cx="8229600" cy="39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0" name="Rectangle 10"/>
          <p:cNvSpPr>
            <a:spLocks noChangeArrowheads="1"/>
          </p:cNvSpPr>
          <p:nvPr/>
        </p:nvSpPr>
        <p:spPr bwMode="auto">
          <a:xfrm>
            <a:off x="725488" y="6610350"/>
            <a:ext cx="2133600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46F4D76-6160-4672-BB67-21D306DE575A}" type="datetime2">
              <a:rPr lang="de-DE" sz="700">
                <a:solidFill>
                  <a:srgbClr val="003441"/>
                </a:solidFill>
                <a:latin typeface="Verdana"/>
              </a:rPr>
              <a:pPr>
                <a:defRPr/>
              </a:pPr>
              <a:t>Mittwoch, 31. August 2016</a:t>
            </a:fld>
            <a:endParaRPr lang="de-DE" sz="700">
              <a:solidFill>
                <a:srgbClr val="003441"/>
              </a:solidFill>
              <a:latin typeface="Verdana"/>
            </a:endParaRPr>
          </a:p>
        </p:txBody>
      </p:sp>
      <p:sp>
        <p:nvSpPr>
          <p:cNvPr id="4101" name="Rectangle 11"/>
          <p:cNvSpPr>
            <a:spLocks noChangeArrowheads="1"/>
          </p:cNvSpPr>
          <p:nvPr/>
        </p:nvSpPr>
        <p:spPr bwMode="auto">
          <a:xfrm>
            <a:off x="7078663" y="6592888"/>
            <a:ext cx="1727200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A3B3078A-08AC-4DC5-930D-4E2D98A48138}" type="slidenum">
              <a:rPr lang="de-DE" sz="700">
                <a:solidFill>
                  <a:srgbClr val="003441"/>
                </a:solidFill>
                <a:latin typeface="Verdana"/>
              </a:rPr>
              <a:pPr algn="r">
                <a:defRPr/>
              </a:pPr>
              <a:t>‹Nr.›</a:t>
            </a:fld>
            <a:endParaRPr lang="de-DE" sz="700">
              <a:solidFill>
                <a:srgbClr val="003441"/>
              </a:solidFill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3440"/>
          </a:solidFill>
          <a:latin typeface="Verdana" pitchFamily="34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ct val="50000"/>
        </a:spcAft>
        <a:buClr>
          <a:srgbClr val="F39911"/>
        </a:buClr>
        <a:defRPr sz="1400" b="1">
          <a:solidFill>
            <a:srgbClr val="002F4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9482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CH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6245" y="1156636"/>
            <a:ext cx="7886205" cy="53881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99" y="1844676"/>
            <a:ext cx="7200851" cy="44719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6511" y="6573347"/>
            <a:ext cx="1391913" cy="14574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CH" dirty="0" smtClean="0">
                <a:solidFill>
                  <a:prstClr val="black"/>
                </a:solidFill>
                <a:latin typeface="Verdana"/>
              </a:rPr>
              <a:t>08.092015</a:t>
            </a:r>
            <a:endParaRPr lang="de-CH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246" y="6575972"/>
            <a:ext cx="5831749" cy="14574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800" spc="10" baseline="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CH" dirty="0" smtClean="0">
                <a:solidFill>
                  <a:prstClr val="black"/>
                </a:solidFill>
                <a:latin typeface="Verdana"/>
              </a:rPr>
              <a:t>emanuel.dettwiler@kellerhals-carrard.ch</a:t>
            </a:r>
            <a:endParaRPr lang="de-CH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573348"/>
            <a:ext cx="245269" cy="14574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E75EF35-6B25-4B85-9696-D7065EDA5E63}" type="slidenum">
              <a:rPr lang="de-CH" smtClean="0">
                <a:solidFill>
                  <a:prstClr val="black"/>
                </a:solidFill>
                <a:latin typeface="Verdan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‹Nr.›</a:t>
            </a:fld>
            <a:endParaRPr lang="de-CH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28743" y="6584472"/>
            <a:ext cx="12172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CH" sz="800" dirty="0" smtClean="0">
                <a:solidFill>
                  <a:prstClr val="black"/>
                </a:solidFill>
                <a:latin typeface="Verdana"/>
              </a:rPr>
              <a:t>‒</a:t>
            </a:r>
            <a:endParaRPr lang="de-CH" sz="800" dirty="0">
              <a:solidFill>
                <a:prstClr val="black"/>
              </a:solidFill>
              <a:latin typeface="Verdana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86246" y="6446293"/>
            <a:ext cx="86069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6" y="215774"/>
            <a:ext cx="1383795" cy="55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18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/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buFont typeface="+mj-lt"/>
        <a:buNone/>
        <a:tabLst>
          <a:tab pos="680400" algn="l"/>
        </a:tabLst>
        <a:defRPr sz="1700" b="1" i="0" u="none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lnSpc>
          <a:spcPts val="2000"/>
        </a:lnSpc>
        <a:spcBef>
          <a:spcPts val="800"/>
        </a:spcBef>
        <a:buFont typeface="Verdana" panose="020B0604030504040204" pitchFamily="34" charset="0"/>
        <a:buChar char="–"/>
        <a:defRPr sz="1800" b="0" kern="1200" spc="-4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58775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b="0" i="0" u="none" kern="1200" spc="-4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58775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2160000" indent="-360000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>
          <a:solidFill>
            <a:schemeClr val="tx1"/>
          </a:solidFill>
          <a:latin typeface="+mn-lt"/>
          <a:ea typeface="+mn-ea"/>
          <a:cs typeface="+mn-cs"/>
        </a:defRPr>
      </a:lvl6pPr>
      <a:lvl7pPr marL="2520000" indent="-360000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>
          <a:solidFill>
            <a:schemeClr val="tx1"/>
          </a:solidFill>
          <a:latin typeface="+mn-lt"/>
          <a:ea typeface="+mn-ea"/>
          <a:cs typeface="+mn-cs"/>
        </a:defRPr>
      </a:lvl7pPr>
      <a:lvl8pPr marL="2880000" indent="-360000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>
          <a:solidFill>
            <a:schemeClr val="tx1"/>
          </a:solidFill>
          <a:latin typeface="+mn-lt"/>
          <a:ea typeface="+mn-ea"/>
          <a:cs typeface="+mn-cs"/>
        </a:defRPr>
      </a:lvl8pPr>
      <a:lvl9pPr marL="3240000" indent="-360000" algn="l" defTabSz="914400" rtl="0" eaLnBrk="1" latinLnBrk="0" hangingPunct="1">
        <a:lnSpc>
          <a:spcPts val="2000"/>
        </a:lnSpc>
        <a:spcBef>
          <a:spcPts val="0"/>
        </a:spcBef>
        <a:buFont typeface="Verdana" panose="020B0604030504040204" pitchFamily="34" charset="0"/>
        <a:buChar char="–"/>
        <a:defRPr sz="1800" kern="1200" spc="-4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6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pos="5148">
          <p15:clr>
            <a:srgbClr val="F26B43"/>
          </p15:clr>
        </p15:guide>
        <p15:guide id="4" pos="6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2988" y="1241946"/>
            <a:ext cx="7201420" cy="1579147"/>
          </a:xfrm>
        </p:spPr>
        <p:txBody>
          <a:bodyPr/>
          <a:lstStyle/>
          <a:p>
            <a:r>
              <a:rPr lang="de-CH" sz="3000" kern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Auswirkungen des FinfraG auf Anlagestiftungen </a:t>
            </a:r>
            <a:r>
              <a:rPr lang="de-CH" sz="3000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de-CH" sz="3000" kern="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de-C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CH" dirty="0" smtClean="0"/>
              <a:t>1. September 2016</a:t>
            </a:r>
            <a:endParaRPr lang="de-CH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 dirty="0" smtClean="0"/>
              <a:t>Dr. Armin Kühne</a:t>
            </a:r>
            <a:endParaRPr lang="de-CH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1042988" y="3035078"/>
            <a:ext cx="7200900" cy="2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None/>
              <a:defRPr sz="16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de-CH" sz="2000" b="1" dirty="0" smtClean="0"/>
              <a:t>KGAST Plenarsitzung</a:t>
            </a:r>
            <a:endParaRPr lang="de-CH" sz="2000" b="1" dirty="0"/>
          </a:p>
        </p:txBody>
      </p:sp>
    </p:spTree>
    <p:extLst>
      <p:ext uri="{BB962C8B-B14F-4D97-AF65-F5344CB8AC3E}">
        <p14:creationId xmlns:p14="http://schemas.microsoft.com/office/powerpoint/2010/main" val="213637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5128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Clearingpflicht: Abrechnung über eine zentrale Gegenpartei (Art. 97 ff. FinfraG)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Falls Abwicklung nicht über Handelsplatz (Börse, multilaterales Handelssystem) erfolgt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Reduktion des Gegenparteirisikos: zentrale Gegenpartei (CCP) tritt in Rechtsverhältnis zwischen die Gegenparteien (Rechtsverhältnis Ast-B wird zu Ast-CCP und CCP-B); Ansprüche der Parteien richten sich gegen CCP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Keine Abrechnungspflicht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Währungsswaps und –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termingeschäfte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Zug um Zug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 oder unter Kleinen Finanziellen Gegenparteien und Nichtfinanziellen Gegenparteien</a:t>
            </a:r>
          </a:p>
          <a:p>
            <a:pPr marL="449263" lvl="2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Abrechnungspflicht noch nicht eingeführt: FINMA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hat bisher in Anhang 1 </a:t>
            </a:r>
            <a:r>
              <a:rPr lang="de-CH" alt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FinfraV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-FINMA noch keine Derivatekategorien bestimmt, die über eine zentrale Gegenpartei abzurechnen sind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182563" lvl="2" indent="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4. Abrechnungspflicht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10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10540" y="5472000"/>
            <a:ext cx="81534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Fazit für Anlagestiftungen: Keine Pflicht zur Abrechnung über eine zentrale Gegenpartei, soweit es sich um Kleine Finanzielle Gegenparteien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handelt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15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Meldepflicht an ein Transaktionsregister (Art. 104 ff. FinfraG, Art. 92 ff. FinfraV)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Derivatgeschäfte gemäss FinfraG (nicht nur OTC-Derivatgeschäfte) müssen an ein anerkanntes Transaktionsregister gemeldet werden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Erhöhung der Transparenz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bei zentral abgerechneten Transaktionen: zentrale Gegenpartei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Erfüllung der Pflicht durch die jeweils grössere Gegenpartei (Finanzielle Gegenpartei, Kleine Finanzielle Gegenpartei, Nichtfinanzielle Gegenpartei, Kleine Nichtfinanzielle Gegenpartei)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Geschäfte zwischen zwei Kleinen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inanziellen Gegenparteien: die verkaufende Gegenpartei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Meldepflicht durch Anlagestiftung nur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bei OTC-Derivaten, die nicht der Abrechnungspflicht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unterliegen</a:t>
            </a:r>
            <a:endParaRPr lang="de-CH" altLang="de-CH" sz="14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Derzeit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existiert noch kein Transaktionsregister,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FINMA-Bewilligungsverfahren der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SIX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pendent,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Übergangsfrist am 1.06.2016 abgelaufen (aktueller Stand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?)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4" y="1008000"/>
            <a:ext cx="7891200" cy="619200"/>
          </a:xfrm>
        </p:spPr>
        <p:txBody>
          <a:bodyPr/>
          <a:lstStyle/>
          <a:p>
            <a:r>
              <a:rPr lang="de-CH" dirty="0" smtClean="0"/>
              <a:t>5. Meldepflicht an Transaktionsregister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11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9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4712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Vermögensverwalter können als Vertreter und auf Rechnung für Anlagestiftungen Derivatgeschäfte ausführen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Anlagestiftung ist Gegenpartei der Transaktion und somit Adressat der Handelspflichten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Meldepflicht gemäss FinfraG gilt für Anlagestiftungen </a:t>
            </a:r>
          </a:p>
          <a:p>
            <a:pPr marL="465138" lvl="2" indent="-25241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Delegation der Meldung an einen Dritten (Art. 104 Abs. 5 FinfraG)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«Für die Erstattung der Meldung können Dritte beigezogen werden.»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Erstattung der Meldung darf an einen Dritten delegiert werden. 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Verantwortung für die gesetzeskonforme Meldepflicht bleibt aber bei der Anlagestiftung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5. Meldepflicht an Transaktionsregister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12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20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908000"/>
            <a:ext cx="8643600" cy="44712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4" y="1008000"/>
            <a:ext cx="7884000" cy="619200"/>
          </a:xfrm>
        </p:spPr>
        <p:txBody>
          <a:bodyPr/>
          <a:lstStyle/>
          <a:p>
            <a:r>
              <a:rPr lang="de-CH" dirty="0" smtClean="0"/>
              <a:t>5. Meldepflicht an Transaktionsregister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13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397708" y="1608663"/>
            <a:ext cx="8206740" cy="47705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12725" lvl="2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Empfehlungen für Anlagestiftungen: </a:t>
            </a:r>
          </a:p>
          <a:p>
            <a:pPr marL="541338" lvl="4" indent="-3349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+mj-lt"/>
              <a:buAutoNum type="alphaLcParenR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Delegation der Handelspflichten betreffend Derivate an den Vermögensverwalter; oder </a:t>
            </a:r>
          </a:p>
          <a:p>
            <a:pPr marL="541338" lvl="4" indent="-3349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+mj-lt"/>
              <a:buAutoNum type="alphaLcParenR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Ausschluss von Derivatehandel</a:t>
            </a:r>
          </a:p>
          <a:p>
            <a:pPr marL="447675" lvl="3" indent="-2730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Wingdings" panose="05000000000000000000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Derivatehandel ausschliesslich über Grosse Finanzielle Gegenpartei, welche die Meldepflichten übernimmt; </a:t>
            </a:r>
          </a:p>
          <a:p>
            <a:pPr marL="447675" lvl="3" indent="-2730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Wingdings" panose="05000000000000000000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In «</a:t>
            </a:r>
            <a:r>
              <a:rPr lang="de-CH" alt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FinfraG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-Vereinbarung» mit dem Vermögensverwalter (z.B. Bank) regeln (Muster-</a:t>
            </a:r>
            <a:r>
              <a:rPr lang="de-CH" alt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FinfraG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-Vereinbarung der Schweizerischen Bankiervereinigung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):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9138" lvl="4" indent="-2889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Vermögensverwalter wird beauftragt mit der Vertretung der Anlagestiftung bei der Erfüllung der Handelspflichten gemäss FinfraG.</a:t>
            </a:r>
          </a:p>
          <a:p>
            <a:pPr marL="719138" lvl="4" indent="-2889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Vermögensverwalter prüft im Einzelfall, ob die Anlagestiftung die meldepflichtige Partei eines Derivatgeschäfts ist und nimmt Meldung vor.</a:t>
            </a:r>
          </a:p>
          <a:p>
            <a:pPr marL="719138" lvl="4" indent="-2889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LEI</a:t>
            </a:r>
            <a:r>
              <a:rPr lang="de-CH" sz="1400" dirty="0"/>
              <a:t> (Legal Entity </a:t>
            </a:r>
            <a:r>
              <a:rPr lang="de-CH" sz="1400" dirty="0" err="1"/>
              <a:t>Identifyer</a:t>
            </a:r>
            <a:r>
              <a:rPr lang="de-CH" sz="1400" dirty="0"/>
              <a:t>)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-Registrierungsprozess kann an Vermögensverwalter delegiert werden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447675" lvl="3" indent="-273050" fontAlgn="auto">
              <a:spcBef>
                <a:spcPts val="1200"/>
              </a:spcBef>
              <a:spcAft>
                <a:spcPts val="0"/>
              </a:spcAft>
              <a:buSzPct val="95000"/>
              <a:buFont typeface="Wingdings" panose="05000000000000000000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Übergangsfrist bis 1. Oktober 2016 für Meldung an ein Transaktionsregister für zu diesem Zeitpunkt offene Derivatgeschäfte (Art. 130 Abs. 1 </a:t>
            </a:r>
            <a:r>
              <a:rPr 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lit</a:t>
            </a:r>
            <a:r>
              <a:rPr 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. b </a:t>
            </a:r>
            <a:r>
              <a:rPr 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FinfraV</a:t>
            </a:r>
            <a:r>
              <a:rPr 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87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527243"/>
            <a:ext cx="8643600" cy="4671957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365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Risikominderungspflicht (Art. 107 ff. FinfraG)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Derivate, die nicht über einen Handelsplatz oder organisiertes Handelssystem gehandelt werden und für die keine Abrechnungspflicht besteht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Risikominderungspflichten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gelten nicht: 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 Währungsswaps und –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termingeschäften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mit realer Erfüllung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ei Derivaten, die freiwillig über eine zentrale Gegenpartei abgerechnet werden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Reduktion der Risiken (Gegenparteirisiko, operationelle Risiken) für Derivate, die nicht von der Abrechnungspflicht erfasst werden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Massnahmen: 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Erfassung der Risiken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Tägliche Bewertung der ausstehenden Geschäfte (Ausnahme bei Geschäften mit Kleinen Finanziellen Gegenparteien und Kleinen Nichtfinanziellen Gegenparteien)</a:t>
            </a:r>
          </a:p>
          <a:p>
            <a:pPr marL="898525" lvl="4" indent="-1841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Austausch von Sicherheiten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6. RisikominderungsPflichten - Allgemein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14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18088" y="5802369"/>
            <a:ext cx="8346331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12725" lvl="2" fontAlgn="auto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dirty="0"/>
              <a:t>Übergangsfrist bis 31. Dezember 2016 für zu diesem Zeitpunkt offene Derivatgeschäfte mit einer Kleinen Finanziellen Gegenpartei (Art. 131 Abs. 1 </a:t>
            </a:r>
            <a:r>
              <a:rPr lang="de-CH" sz="1400" dirty="0" err="1"/>
              <a:t>lit</a:t>
            </a:r>
            <a:r>
              <a:rPr lang="de-CH" sz="1400" dirty="0"/>
              <a:t>. a </a:t>
            </a:r>
            <a:r>
              <a:rPr lang="de-CH" sz="1400" dirty="0" err="1"/>
              <a:t>FinfraV</a:t>
            </a:r>
            <a:r>
              <a:rPr lang="de-CH" sz="1400" dirty="0" smtClean="0"/>
              <a:t>)</a:t>
            </a:r>
            <a:endParaRPr lang="de-CH" sz="1400" dirty="0"/>
          </a:p>
        </p:txBody>
      </p:sp>
    </p:spTree>
    <p:extLst>
      <p:ext uri="{BB962C8B-B14F-4D97-AF65-F5344CB8AC3E}">
        <p14:creationId xmlns:p14="http://schemas.microsoft.com/office/powerpoint/2010/main" val="299238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4712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Bestätigung der Vertragsbedingungen/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Timely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Confirmation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(Art. 108 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lit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a FinfraG, Art. 95 FinfraV)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Vertragsbedingungen von OTC-Derivatgeschäften müssen rechtzeitig gegenseitig bestätigt werden</a:t>
            </a:r>
          </a:p>
          <a:p>
            <a:pPr marL="449263" lvl="2" indent="-2206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Portfolioabstimmung/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Reconciliation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(Art. 108 </a:t>
            </a:r>
            <a:r>
              <a:rPr lang="de-CH" altLang="de-CH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lit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 FinfraG,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96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FinfraV)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Wesentliche Bedingungen der abgeschlossenen OTC-Derivatgeschäfte und deren Bewertung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Vereinbarung der Modalitäten der Abstimmung vor Abschluss eines OTC-Derivatgeschäfts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Abgleich des Portfolios mit der Gegenpartei, ob sie den Kontrakt ebenfalls erfasst hat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(Austausch Excel </a:t>
            </a:r>
            <a:r>
              <a:rPr lang="de-CH" alt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Spread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-sheets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 genaue Durchführung im Gesetz nicht näher beschrieben, Orientierung an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MiFID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II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6. Risikominderungspflichten – Anlagestiftungen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15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95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206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Streitbeilegung/Dispute Resolution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(Art. 108 </a:t>
            </a:r>
            <a:r>
              <a:rPr lang="de-CH" altLang="de-CH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lit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 FinfraG,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97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FinfraV)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Vereinbarung von Gerichtsstand und anwendbarem Recht bei Abschluss des OTC-Derivatgeschäfts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Festlegung von Verfahren zur Feststellung, Aufzeichnung und Überwachung von Streitigkeiten betreffend Anerkennung oder Bewertung des Geschäfts, Austausch von Sicherheiten zwischen Gegenparteien etc.</a:t>
            </a:r>
          </a:p>
          <a:p>
            <a:pPr marL="449263" lvl="2" indent="-2127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Portfoliokompression bei zahlreichen gegenläufigen Derivatgeschäften (Art. 108 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lit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d FinfraG, Art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98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FinfraV)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Mindestens 500 ausstehende OTC-Derivatgeschäfte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Derivatkontrakte heben sich gegenseitig auf (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Netting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Zu prüfen, ob dadurch das Gegenparteirisiko verringert werden kann (mind. zweimal jährlich)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6. Risikominderungspflichten </a:t>
            </a:r>
            <a:r>
              <a:rPr lang="de-CH" dirty="0"/>
              <a:t>– </a:t>
            </a:r>
            <a:r>
              <a:rPr lang="de-CH" dirty="0" smtClean="0"/>
              <a:t>Anlagestiftungen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16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2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127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Austausch von Sicherheiten (Art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110 FinfraG, Art. 100 ff. FinfraV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Aufwändigste Risikominderungspflicht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Gegenparteien müssen angemessene Sicherheiten (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Margins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austauschen um sicherzustellen, dass Pflichten erfüllt werden (Reduktion des Gegenparteirisikos, Verhinderung einer Verschlechterung der eigenen Bonität)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Ersteinschusszahlung zum Schutz vor dem Ausfallrisiko einer Partei (Initial Margin) und Nachschusszahlung zum Schutz vor Marktpreisveränderungen (Variation Margin)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Sicherheiten sind getrennt von den eigenen Vermögenswerten zu halten (Margin Accounts)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Wird wie bisher durch die Bank sichergestellt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6. Risikominderungspflichten - Anlagestiftungen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17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670560" y="4653600"/>
            <a:ext cx="8206740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 lvl="2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Empfehlungen für Anlagestiftungen: </a:t>
            </a:r>
          </a:p>
          <a:p>
            <a:pPr marL="533400" lvl="3" indent="-31273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Regelung in Dienstleistungsvertrag mit der Bank oder AGB, ob die Bank diese Pflichten für Kleine Finanzielle Gegenpartei übernimmt, Muster-</a:t>
            </a:r>
            <a:r>
              <a:rPr lang="de-CH" alt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FinfraG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-Vereinbarung deckt Pflichten grundsätzlich ab.</a:t>
            </a:r>
          </a:p>
          <a:p>
            <a:pPr marL="533400" lvl="3" indent="-31273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Achtung: Potentielle Interessenkonflikte bei Bank als Vermögensverwalter (Asset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Management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Abteilung) und gleichzeitig als Gegenpartei im Derivatehandel (Investment Banking)</a:t>
            </a:r>
          </a:p>
        </p:txBody>
      </p:sp>
    </p:spTree>
    <p:extLst>
      <p:ext uri="{BB962C8B-B14F-4D97-AF65-F5344CB8AC3E}">
        <p14:creationId xmlns:p14="http://schemas.microsoft.com/office/powerpoint/2010/main" val="177806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4712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508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Handelspflicht über Handelsplätze und organisierte Handelssysteme (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organised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trading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CH" altLang="de-CH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facilities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OTF) (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112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ff. FinfraG)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FINMA kann bestimmen, welche Derivate erfasst sind und als börsengehandelte Derivate gelten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Gilt nicht bei Geschäften mit Kleinen Finanziellen Gegenparteien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Noch kein Gebrauch gemacht: Abstimmung mit internationalen Entwicklungen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9263" lvl="2" indent="-2587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Pflichten für Warenderivate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(Art. </a:t>
            </a: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118 f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FinfraG)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Abrechnungspflicht, Meldepflicht und Risikominderungspflicht sind anwendbar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Bundesrat kann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Limiten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für die Grösse von Nettopositionen in Warenderivaten festlegen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Ziel: Verhinderung einer Verzerrung der Preise am Warenmarkt aufgrund von Spekulationen</a:t>
            </a:r>
          </a:p>
          <a:p>
            <a:pPr marL="641350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Noch kein Gebrauch gemacht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7. Weitere Pflichten im Derivatehandel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18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47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908000"/>
            <a:ext cx="8643600" cy="44712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4975" lvl="2" indent="-2063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Zweck: Transparenz des Effektenhandels (Art. 39 FinfraG)</a:t>
            </a:r>
          </a:p>
          <a:p>
            <a:pPr marL="434975" lvl="2" indent="-2063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Meldepflichtige Person: An einem Handelsplatz zugelassene Teilnehmer (Art. 37 FinfraV)</a:t>
            </a:r>
          </a:p>
          <a:p>
            <a:pPr marL="434975" lvl="2" indent="-2063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Gegenstand der Meldung: sämtliche getätigte Geschäfte in Effekten, die an einem Handelsplatz zum Handel zugelassen sind  (Art. 37 FinfraV)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Zu melden sind Bezeichnung und Zahl der erworbenen oder veräusserten Effekten, Volumen, Datum, Zeitpunkt des Abschlusses, Kurs</a:t>
            </a:r>
          </a:p>
          <a:p>
            <a:pPr marL="735013" lvl="3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Angaben zur Identifizierung des wirtschaftliche Berechtigten (Verletzung des Bankgeheimnisses?)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4" y="1008000"/>
            <a:ext cx="8781555" cy="619200"/>
          </a:xfrm>
        </p:spPr>
        <p:txBody>
          <a:bodyPr/>
          <a:lstStyle/>
          <a:p>
            <a:pPr>
              <a:tabLst>
                <a:tab pos="320675" algn="l"/>
              </a:tabLst>
            </a:pP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8. Meldepflichten für an einem Handelsplatz zugelassene </a:t>
            </a:r>
            <a:r>
              <a:rPr lang="de-CH" dirty="0"/>
              <a:t> </a:t>
            </a:r>
            <a:r>
              <a:rPr lang="de-CH" dirty="0" smtClean="0"/>
              <a:t>                  	Teilnehmer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19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03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973667"/>
            <a:ext cx="7886205" cy="509529"/>
          </a:xfrm>
        </p:spPr>
        <p:txBody>
          <a:bodyPr/>
          <a:lstStyle/>
          <a:p>
            <a:r>
              <a:rPr lang="de-CH" dirty="0" smtClean="0"/>
              <a:t>AGENDA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8000" y="1483196"/>
            <a:ext cx="8642148" cy="4983145"/>
          </a:xfrm>
        </p:spPr>
        <p:txBody>
          <a:bodyPr/>
          <a:lstStyle/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Zweck und Hintergrund des FinfraG 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Regelung des Derivatehandels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Anwendungsbereich Derivatehandel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Abrechnungspflicht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Meldepflicht an Transaktionsregister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Risikominderungspflichten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Weitere Pflichten im Derivatehandel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Meldepflicht für an einem Handelsplatz zugelassene Teilnehmer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Weitere Regelungen im FinfraG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Prüfungsschema für Anlagestiftungen nach FinfraG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Fazit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Exkurs: Automatischer Informationsaustausch</a:t>
            </a:r>
          </a:p>
          <a:p>
            <a:pPr marL="355600" lvl="2" indent="-355600">
              <a:lnSpc>
                <a:spcPts val="1700"/>
              </a:lnSpc>
              <a:spcBef>
                <a:spcPct val="75000"/>
              </a:spcBef>
              <a:buClr>
                <a:srgbClr val="FFC000"/>
              </a:buClr>
              <a:buSzPct val="95000"/>
              <a:buFont typeface="+mj-lt"/>
              <a:buAutoNum type="arabicPeriod"/>
              <a:tabLst>
                <a:tab pos="361950" algn="l"/>
                <a:tab pos="2768600" algn="l"/>
                <a:tab pos="4864100" algn="l"/>
              </a:tabLst>
              <a:defRPr/>
            </a:pPr>
            <a:r>
              <a:rPr lang="de-CH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Exkurs: FIDLEG und FINIG</a:t>
            </a:r>
          </a:p>
          <a:p>
            <a:pPr marL="361950" indent="0">
              <a:lnSpc>
                <a:spcPts val="1700"/>
              </a:lnSpc>
              <a:buClr>
                <a:srgbClr val="FFC000"/>
              </a:buClr>
              <a:buNone/>
            </a:pPr>
            <a:endParaRPr lang="de-CH" sz="1400" dirty="0" smtClean="0"/>
          </a:p>
          <a:p>
            <a:pPr marL="0" lvl="2" indent="361950">
              <a:spcBef>
                <a:spcPts val="800"/>
              </a:spcBef>
              <a:buNone/>
            </a:pPr>
            <a:endParaRPr lang="de-CH" altLang="de-CH" sz="1400" b="1" dirty="0">
              <a:solidFill>
                <a:srgbClr val="000000"/>
              </a:solidFill>
              <a:cs typeface="Arial" pitchFamily="34" charset="0"/>
            </a:endParaRPr>
          </a:p>
          <a:p>
            <a:pPr marL="0" lvl="2" indent="361950">
              <a:spcBef>
                <a:spcPts val="800"/>
              </a:spcBef>
              <a:buNone/>
            </a:pPr>
            <a:endParaRPr lang="de-CH" altLang="de-CH" sz="14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0" lvl="2" indent="361950">
              <a:spcBef>
                <a:spcPts val="800"/>
              </a:spcBef>
              <a:buNone/>
            </a:pPr>
            <a:endParaRPr lang="de-CH" altLang="de-CH" sz="1400" dirty="0">
              <a:solidFill>
                <a:srgbClr val="000000"/>
              </a:solidFill>
              <a:cs typeface="Arial" pitchFamily="34" charset="0"/>
            </a:endParaRPr>
          </a:p>
          <a:p>
            <a:pPr marL="285750" lvl="2" indent="-285750">
              <a:spcBef>
                <a:spcPts val="800"/>
              </a:spcBef>
            </a:pPr>
            <a:endParaRPr lang="de-CH" altLang="de-CH" sz="14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0" lvl="2" indent="361950">
              <a:spcBef>
                <a:spcPts val="800"/>
              </a:spcBef>
              <a:buNone/>
            </a:pPr>
            <a:endParaRPr lang="de-CH" altLang="de-CH" sz="14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0" lvl="2" indent="361950">
              <a:spcBef>
                <a:spcPts val="800"/>
              </a:spcBef>
              <a:buNone/>
            </a:pPr>
            <a:endParaRPr lang="de-CH" altLang="de-CH" sz="1400" dirty="0">
              <a:solidFill>
                <a:srgbClr val="000000"/>
              </a:solidFill>
              <a:cs typeface="Arial" pitchFamily="34" charset="0"/>
            </a:endParaRPr>
          </a:p>
          <a:p>
            <a:pPr marL="0" lvl="2" indent="0">
              <a:spcBef>
                <a:spcPts val="800"/>
              </a:spcBef>
              <a:buNone/>
            </a:pPr>
            <a:endParaRPr lang="de-CH" altLang="de-CH" sz="1400" b="1" dirty="0">
              <a:solidFill>
                <a:srgbClr val="000000"/>
              </a:solidFill>
              <a:cs typeface="Arial" pitchFamily="34" charset="0"/>
            </a:endParaRPr>
          </a:p>
          <a:p>
            <a:pPr marL="361950" indent="-361950">
              <a:buFont typeface="Symbol" panose="05050102010706020507" pitchFamily="18" charset="2"/>
              <a:buChar char="-"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armin.kuehne@kellerhals-carrard.ch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2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33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1325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Offenlegung von Beteiligungen: </a:t>
            </a:r>
          </a:p>
          <a:p>
            <a:pPr marL="727075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Die Vorschriften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über die Offenlegung von Beteiligungen wurden grundsätzlich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ohne materielle Änderungen vom BEHG ins FinfraG übernommen (Art.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120 ff. FinfraG).</a:t>
            </a:r>
          </a:p>
          <a:p>
            <a:pPr marL="441325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Öffentliche Kaufangebote: </a:t>
            </a:r>
            <a:endParaRPr 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27075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Die Vorschriften über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öffentliche Kaufangebote wurden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grundsätzlich ohne materielle Änderungen vom BEHG ins FinfraG übernommen (Art.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125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ff. FinfraG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1325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Insiderhandel </a:t>
            </a:r>
            <a:r>
              <a:rPr 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und Marktmanipulation: </a:t>
            </a:r>
          </a:p>
          <a:p>
            <a:pPr marL="727075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Die Vorschriften zu Insiderhandel und Marktmanipulation wurden ohne materielle Änderungen vom BEHG ins FinfraG übernommen (Art. 154 und 155 FinfraG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 marL="441325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Strafbestimmungen: </a:t>
            </a:r>
            <a:endParaRPr 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27075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Neuer Straftatbestand bei Verletzung von Pflichten betreffend den Derivatehandel (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Art.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150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FinfraG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91813" lvl="4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91813" lvl="4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91813" lvl="4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9. Weitere Regelungen im </a:t>
            </a:r>
            <a:r>
              <a:rPr lang="de-CH" dirty="0" err="1" smtClean="0"/>
              <a:t>Finfrag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20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97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7068" y="1008000"/>
            <a:ext cx="8373532" cy="619200"/>
          </a:xfrm>
        </p:spPr>
        <p:txBody>
          <a:bodyPr>
            <a:normAutofit/>
          </a:bodyPr>
          <a:lstStyle/>
          <a:p>
            <a:r>
              <a:rPr lang="de-CH" dirty="0" smtClean="0"/>
              <a:t>10. Prüfungsschema </a:t>
            </a:r>
            <a:r>
              <a:rPr lang="de-CH" dirty="0"/>
              <a:t>für Anlagestiftungen nach FinfraG</a:t>
            </a:r>
          </a:p>
        </p:txBody>
      </p:sp>
      <p:sp>
        <p:nvSpPr>
          <p:cNvPr id="6" name="Ellipse 5"/>
          <p:cNvSpPr/>
          <p:nvPr/>
        </p:nvSpPr>
        <p:spPr>
          <a:xfrm>
            <a:off x="3726000" y="1716908"/>
            <a:ext cx="1107000" cy="567000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Einsatz von Derivaten</a:t>
            </a:r>
          </a:p>
        </p:txBody>
      </p:sp>
      <p:sp>
        <p:nvSpPr>
          <p:cNvPr id="7" name="Rechteck 6"/>
          <p:cNvSpPr/>
          <p:nvPr/>
        </p:nvSpPr>
        <p:spPr>
          <a:xfrm>
            <a:off x="1309816" y="1711459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Einhaltung der übrigen Pflichten des FinfraG</a:t>
            </a:r>
          </a:p>
        </p:txBody>
      </p:sp>
      <p:cxnSp>
        <p:nvCxnSpPr>
          <p:cNvPr id="11" name="Gerade Verbindung mit Pfeil 10"/>
          <p:cNvCxnSpPr>
            <a:endCxn id="7" idx="3"/>
          </p:cNvCxnSpPr>
          <p:nvPr/>
        </p:nvCxnSpPr>
        <p:spPr>
          <a:xfrm flipH="1" flipV="1">
            <a:off x="2582563" y="1994960"/>
            <a:ext cx="1124465" cy="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3002280" y="1838528"/>
            <a:ext cx="5029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700" dirty="0"/>
              <a:t>nein</a:t>
            </a:r>
          </a:p>
        </p:txBody>
      </p:sp>
      <p:sp>
        <p:nvSpPr>
          <p:cNvPr id="13" name="Ellipse 12"/>
          <p:cNvSpPr/>
          <p:nvPr/>
        </p:nvSpPr>
        <p:spPr>
          <a:xfrm>
            <a:off x="2986860" y="2292375"/>
            <a:ext cx="1107000" cy="567000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OTC-Handel von Derivaten</a:t>
            </a:r>
          </a:p>
        </p:txBody>
      </p:sp>
      <p:sp>
        <p:nvSpPr>
          <p:cNvPr id="14" name="Ellipse 13"/>
          <p:cNvSpPr/>
          <p:nvPr/>
        </p:nvSpPr>
        <p:spPr>
          <a:xfrm>
            <a:off x="4860000" y="2292375"/>
            <a:ext cx="1142600" cy="567000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Börsen-gehandelte Derivate</a:t>
            </a:r>
          </a:p>
        </p:txBody>
      </p:sp>
      <p:sp>
        <p:nvSpPr>
          <p:cNvPr id="15" name="Rechteck 14"/>
          <p:cNvSpPr/>
          <p:nvPr/>
        </p:nvSpPr>
        <p:spPr>
          <a:xfrm>
            <a:off x="6651436" y="2321906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Zentrale </a:t>
            </a:r>
            <a:r>
              <a:rPr lang="de-CH" sz="850" dirty="0" smtClean="0"/>
              <a:t>Abrechnung durch </a:t>
            </a:r>
            <a:r>
              <a:rPr lang="de-CH" sz="850" dirty="0"/>
              <a:t>zentrale Gegenparteien</a:t>
            </a:r>
          </a:p>
        </p:txBody>
      </p:sp>
      <p:cxnSp>
        <p:nvCxnSpPr>
          <p:cNvPr id="23" name="Gerade Verbindung mit Pfeil 22"/>
          <p:cNvCxnSpPr/>
          <p:nvPr/>
        </p:nvCxnSpPr>
        <p:spPr>
          <a:xfrm>
            <a:off x="6012180" y="2578515"/>
            <a:ext cx="648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>
            <a:off x="4654128" y="2217845"/>
            <a:ext cx="301856" cy="208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Gerader Verbinder 28"/>
          <p:cNvCxnSpPr>
            <a:stCxn id="6" idx="3"/>
          </p:cNvCxnSpPr>
          <p:nvPr/>
        </p:nvCxnSpPr>
        <p:spPr>
          <a:xfrm flipH="1">
            <a:off x="3764281" y="2200872"/>
            <a:ext cx="123836" cy="1024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hteck 29"/>
          <p:cNvSpPr/>
          <p:nvPr/>
        </p:nvSpPr>
        <p:spPr>
          <a:xfrm>
            <a:off x="54000" y="3137842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00" dirty="0"/>
              <a:t>Meldepflicht an Transaktionsregister </a:t>
            </a:r>
          </a:p>
          <a:p>
            <a:pPr algn="ctr"/>
            <a:r>
              <a:rPr lang="de-CH" sz="800" dirty="0"/>
              <a:t>FinfraG 104 ff</a:t>
            </a:r>
          </a:p>
          <a:p>
            <a:pPr algn="ctr"/>
            <a:r>
              <a:rPr lang="de-CH" sz="800" dirty="0"/>
              <a:t>FinfraV 92 ff</a:t>
            </a:r>
          </a:p>
        </p:txBody>
      </p:sp>
      <p:sp>
        <p:nvSpPr>
          <p:cNvPr id="31" name="Rechteck 30"/>
          <p:cNvSpPr/>
          <p:nvPr/>
        </p:nvSpPr>
        <p:spPr>
          <a:xfrm>
            <a:off x="1377000" y="3137842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Risikominderungs-pflichten</a:t>
            </a:r>
          </a:p>
          <a:p>
            <a:pPr algn="ctr"/>
            <a:r>
              <a:rPr lang="de-CH" sz="850" dirty="0"/>
              <a:t>FinfraG 107 ff</a:t>
            </a:r>
          </a:p>
        </p:txBody>
      </p:sp>
      <p:cxnSp>
        <p:nvCxnSpPr>
          <p:cNvPr id="33" name="Gerade Verbindung mit Pfeil 32"/>
          <p:cNvCxnSpPr>
            <a:stCxn id="13" idx="2"/>
          </p:cNvCxnSpPr>
          <p:nvPr/>
        </p:nvCxnSpPr>
        <p:spPr>
          <a:xfrm flipH="1">
            <a:off x="1143000" y="2575875"/>
            <a:ext cx="1843860" cy="513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 flipH="1">
            <a:off x="2393157" y="2692815"/>
            <a:ext cx="631984" cy="427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4129860" y="3163243"/>
            <a:ext cx="1107000" cy="567000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Derivate gemäss FinfraG</a:t>
            </a:r>
          </a:p>
        </p:txBody>
      </p:sp>
      <p:sp>
        <p:nvSpPr>
          <p:cNvPr id="39" name="Rechteck 38"/>
          <p:cNvSpPr/>
          <p:nvPr/>
        </p:nvSpPr>
        <p:spPr>
          <a:xfrm>
            <a:off x="2695260" y="3137842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Keine Pflichten Derivatehandel gemäss FinfraG</a:t>
            </a:r>
          </a:p>
        </p:txBody>
      </p:sp>
      <p:cxnSp>
        <p:nvCxnSpPr>
          <p:cNvPr id="43" name="Gerade Verbindung mit Pfeil 42"/>
          <p:cNvCxnSpPr/>
          <p:nvPr/>
        </p:nvCxnSpPr>
        <p:spPr>
          <a:xfrm>
            <a:off x="4015740" y="2753775"/>
            <a:ext cx="463127" cy="429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>
            <a:off x="5724000" y="3163243"/>
            <a:ext cx="1107000" cy="567000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Schwellen-werte erreicht</a:t>
            </a:r>
          </a:p>
        </p:txBody>
      </p:sp>
      <p:cxnSp>
        <p:nvCxnSpPr>
          <p:cNvPr id="46" name="Gerade Verbindung mit Pfeil 45"/>
          <p:cNvCxnSpPr>
            <a:stCxn id="36" idx="6"/>
            <a:endCxn id="44" idx="2"/>
          </p:cNvCxnSpPr>
          <p:nvPr/>
        </p:nvCxnSpPr>
        <p:spPr>
          <a:xfrm>
            <a:off x="5236860" y="3446743"/>
            <a:ext cx="4871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feld 46"/>
          <p:cNvSpPr txBox="1"/>
          <p:nvPr/>
        </p:nvSpPr>
        <p:spPr>
          <a:xfrm>
            <a:off x="5277272" y="3251624"/>
            <a:ext cx="38692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700" dirty="0">
                <a:solidFill>
                  <a:schemeClr val="dk1"/>
                </a:solidFill>
              </a:rPr>
              <a:t>ja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6805600" y="3260451"/>
            <a:ext cx="382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700" dirty="0">
                <a:solidFill>
                  <a:schemeClr val="dk1"/>
                </a:solidFill>
              </a:rPr>
              <a:t>ja</a:t>
            </a:r>
          </a:p>
        </p:txBody>
      </p:sp>
      <p:cxnSp>
        <p:nvCxnSpPr>
          <p:cNvPr id="49" name="Gerade Verbindung mit Pfeil 48"/>
          <p:cNvCxnSpPr/>
          <p:nvPr/>
        </p:nvCxnSpPr>
        <p:spPr>
          <a:xfrm>
            <a:off x="6839467" y="3454371"/>
            <a:ext cx="2874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hteck 49"/>
          <p:cNvSpPr/>
          <p:nvPr/>
        </p:nvSpPr>
        <p:spPr>
          <a:xfrm>
            <a:off x="7128000" y="3163243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Pflichten als </a:t>
            </a:r>
            <a:r>
              <a:rPr lang="de-CH" sz="850" dirty="0" smtClean="0"/>
              <a:t>Finanzielle </a:t>
            </a:r>
            <a:r>
              <a:rPr lang="de-CH" sz="850" dirty="0"/>
              <a:t>Gegenpartei</a:t>
            </a:r>
          </a:p>
        </p:txBody>
      </p:sp>
      <p:sp>
        <p:nvSpPr>
          <p:cNvPr id="51" name="Rechteck 50"/>
          <p:cNvSpPr/>
          <p:nvPr/>
        </p:nvSpPr>
        <p:spPr>
          <a:xfrm>
            <a:off x="237067" y="4837715"/>
            <a:ext cx="123673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750" dirty="0"/>
              <a:t>Bestätigung der Vertragsbedingungen </a:t>
            </a:r>
          </a:p>
          <a:p>
            <a:pPr algn="ctr"/>
            <a:r>
              <a:rPr lang="de-CH" sz="750" dirty="0"/>
              <a:t>FinfraG 108 </a:t>
            </a:r>
            <a:r>
              <a:rPr lang="de-CH" sz="750" dirty="0" err="1"/>
              <a:t>lit</a:t>
            </a:r>
            <a:r>
              <a:rPr lang="de-CH" sz="750" dirty="0"/>
              <a:t>. a</a:t>
            </a:r>
          </a:p>
          <a:p>
            <a:pPr algn="ctr"/>
            <a:r>
              <a:rPr lang="de-CH" sz="750" dirty="0"/>
              <a:t>FinfraV 95</a:t>
            </a:r>
          </a:p>
        </p:txBody>
      </p:sp>
      <p:sp>
        <p:nvSpPr>
          <p:cNvPr id="52" name="Rechteck 51"/>
          <p:cNvSpPr/>
          <p:nvPr/>
        </p:nvSpPr>
        <p:spPr>
          <a:xfrm>
            <a:off x="1500803" y="4837715"/>
            <a:ext cx="1134000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 smtClean="0"/>
              <a:t>Portfolio-abstimmung </a:t>
            </a:r>
            <a:endParaRPr lang="de-CH" sz="850" dirty="0"/>
          </a:p>
          <a:p>
            <a:pPr algn="ctr"/>
            <a:r>
              <a:rPr lang="de-CH" sz="850" dirty="0"/>
              <a:t>FinfraG 108 </a:t>
            </a:r>
            <a:r>
              <a:rPr lang="de-CH" sz="850" dirty="0" err="1"/>
              <a:t>lit</a:t>
            </a:r>
            <a:r>
              <a:rPr lang="de-CH" sz="850" dirty="0"/>
              <a:t> b</a:t>
            </a:r>
          </a:p>
          <a:p>
            <a:pPr algn="ctr"/>
            <a:r>
              <a:rPr lang="de-CH" sz="850" dirty="0"/>
              <a:t>FinfraV 96</a:t>
            </a:r>
          </a:p>
        </p:txBody>
      </p:sp>
      <p:sp>
        <p:nvSpPr>
          <p:cNvPr id="53" name="Rechteck 52"/>
          <p:cNvSpPr/>
          <p:nvPr/>
        </p:nvSpPr>
        <p:spPr>
          <a:xfrm>
            <a:off x="2661803" y="4837715"/>
            <a:ext cx="1134000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Streitbeilegung </a:t>
            </a:r>
          </a:p>
          <a:p>
            <a:pPr algn="ctr"/>
            <a:r>
              <a:rPr lang="de-CH" sz="850" dirty="0"/>
              <a:t>FinfraG 108 </a:t>
            </a:r>
            <a:r>
              <a:rPr lang="de-CH" sz="850" dirty="0" err="1"/>
              <a:t>lit</a:t>
            </a:r>
            <a:r>
              <a:rPr lang="de-CH" sz="850" dirty="0"/>
              <a:t>. c</a:t>
            </a:r>
          </a:p>
          <a:p>
            <a:pPr algn="ctr"/>
            <a:r>
              <a:rPr lang="de-CH" sz="850" dirty="0"/>
              <a:t>FinfraV 97</a:t>
            </a:r>
          </a:p>
        </p:txBody>
      </p:sp>
      <p:sp>
        <p:nvSpPr>
          <p:cNvPr id="54" name="Rechteck 53"/>
          <p:cNvSpPr/>
          <p:nvPr/>
        </p:nvSpPr>
        <p:spPr>
          <a:xfrm>
            <a:off x="3822803" y="4837715"/>
            <a:ext cx="1134000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 smtClean="0"/>
              <a:t>Portfolio-kompression </a:t>
            </a:r>
            <a:endParaRPr lang="de-CH" sz="850" dirty="0"/>
          </a:p>
          <a:p>
            <a:pPr algn="ctr"/>
            <a:r>
              <a:rPr lang="de-CH" sz="850" dirty="0"/>
              <a:t>FinfraG 108 </a:t>
            </a:r>
            <a:r>
              <a:rPr lang="de-CH" sz="850" dirty="0" err="1"/>
              <a:t>lit</a:t>
            </a:r>
            <a:r>
              <a:rPr lang="de-CH" sz="850" dirty="0"/>
              <a:t>. d</a:t>
            </a:r>
          </a:p>
          <a:p>
            <a:pPr algn="ctr"/>
            <a:r>
              <a:rPr lang="de-CH" sz="850" dirty="0"/>
              <a:t>FinfraV 98</a:t>
            </a:r>
          </a:p>
        </p:txBody>
      </p:sp>
      <p:sp>
        <p:nvSpPr>
          <p:cNvPr id="56" name="Ellipse 55"/>
          <p:cNvSpPr/>
          <p:nvPr/>
        </p:nvSpPr>
        <p:spPr>
          <a:xfrm>
            <a:off x="4032000" y="3924000"/>
            <a:ext cx="1809000" cy="613616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700" dirty="0"/>
              <a:t>Ausnahmen </a:t>
            </a:r>
            <a:r>
              <a:rPr lang="de-CH" sz="700" dirty="0" smtClean="0"/>
              <a:t>vom Anwendungsbereich </a:t>
            </a:r>
            <a:r>
              <a:rPr lang="de-CH" sz="700" dirty="0"/>
              <a:t>z.B</a:t>
            </a:r>
            <a:r>
              <a:rPr lang="de-CH" sz="700" dirty="0" smtClean="0"/>
              <a:t>.  </a:t>
            </a:r>
            <a:r>
              <a:rPr lang="de-CH" sz="700" dirty="0"/>
              <a:t>strukturierte Produkte, Warenderivate  </a:t>
            </a:r>
          </a:p>
        </p:txBody>
      </p:sp>
      <p:cxnSp>
        <p:nvCxnSpPr>
          <p:cNvPr id="58" name="Gerade Verbindung mit Pfeil 57"/>
          <p:cNvCxnSpPr>
            <a:stCxn id="31" idx="2"/>
          </p:cNvCxnSpPr>
          <p:nvPr/>
        </p:nvCxnSpPr>
        <p:spPr>
          <a:xfrm flipH="1">
            <a:off x="906780" y="3704842"/>
            <a:ext cx="1106593" cy="111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>
            <a:stCxn id="31" idx="2"/>
          </p:cNvCxnSpPr>
          <p:nvPr/>
        </p:nvCxnSpPr>
        <p:spPr>
          <a:xfrm flipH="1">
            <a:off x="2004060" y="3704842"/>
            <a:ext cx="9313" cy="111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Gerade Verbindung mit Pfeil 62"/>
          <p:cNvCxnSpPr>
            <a:stCxn id="31" idx="2"/>
            <a:endCxn id="53" idx="0"/>
          </p:cNvCxnSpPr>
          <p:nvPr/>
        </p:nvCxnSpPr>
        <p:spPr>
          <a:xfrm>
            <a:off x="2013373" y="3704842"/>
            <a:ext cx="1215430" cy="1132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31" idx="2"/>
          </p:cNvCxnSpPr>
          <p:nvPr/>
        </p:nvCxnSpPr>
        <p:spPr>
          <a:xfrm>
            <a:off x="2013373" y="3704842"/>
            <a:ext cx="2253827" cy="1112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hteck 65"/>
          <p:cNvSpPr/>
          <p:nvPr/>
        </p:nvSpPr>
        <p:spPr>
          <a:xfrm>
            <a:off x="4983803" y="4837715"/>
            <a:ext cx="1107000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Austausch von Sicherheiten</a:t>
            </a:r>
          </a:p>
          <a:p>
            <a:pPr algn="ctr"/>
            <a:r>
              <a:rPr lang="de-CH" sz="850" dirty="0"/>
              <a:t>FinfraG 110</a:t>
            </a:r>
          </a:p>
          <a:p>
            <a:pPr algn="ctr"/>
            <a:r>
              <a:rPr lang="de-CH" sz="850" dirty="0"/>
              <a:t>FinfraV 100 ff</a:t>
            </a:r>
          </a:p>
        </p:txBody>
      </p:sp>
      <p:cxnSp>
        <p:nvCxnSpPr>
          <p:cNvPr id="77" name="Gerade Verbindung mit Pfeil 76"/>
          <p:cNvCxnSpPr/>
          <p:nvPr/>
        </p:nvCxnSpPr>
        <p:spPr>
          <a:xfrm>
            <a:off x="4725693" y="3730244"/>
            <a:ext cx="2940" cy="185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Textfeld 77"/>
          <p:cNvSpPr txBox="1"/>
          <p:nvPr/>
        </p:nvSpPr>
        <p:spPr>
          <a:xfrm>
            <a:off x="4724400" y="3711364"/>
            <a:ext cx="46566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700" dirty="0"/>
              <a:t>nein</a:t>
            </a:r>
          </a:p>
        </p:txBody>
      </p:sp>
      <p:sp>
        <p:nvSpPr>
          <p:cNvPr id="79" name="Rechteck 78"/>
          <p:cNvSpPr/>
          <p:nvPr/>
        </p:nvSpPr>
        <p:spPr>
          <a:xfrm>
            <a:off x="6144803" y="4837715"/>
            <a:ext cx="1134000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Pflichten als </a:t>
            </a:r>
            <a:r>
              <a:rPr lang="de-CH" sz="850" dirty="0" smtClean="0"/>
              <a:t>Kleine </a:t>
            </a:r>
            <a:r>
              <a:rPr lang="de-CH" sz="850" dirty="0"/>
              <a:t>F</a:t>
            </a:r>
            <a:r>
              <a:rPr lang="de-CH" sz="850" dirty="0" smtClean="0"/>
              <a:t>inanzielle </a:t>
            </a:r>
            <a:r>
              <a:rPr lang="de-CH" sz="850" dirty="0"/>
              <a:t>Gegenpartei</a:t>
            </a:r>
          </a:p>
        </p:txBody>
      </p:sp>
      <p:cxnSp>
        <p:nvCxnSpPr>
          <p:cNvPr id="81" name="Gerade Verbindung mit Pfeil 80"/>
          <p:cNvCxnSpPr/>
          <p:nvPr/>
        </p:nvCxnSpPr>
        <p:spPr>
          <a:xfrm>
            <a:off x="6366087" y="3740146"/>
            <a:ext cx="846" cy="1077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Rechteck 81"/>
          <p:cNvSpPr/>
          <p:nvPr/>
        </p:nvSpPr>
        <p:spPr>
          <a:xfrm>
            <a:off x="6636838" y="4031691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Weitere Pflichten gemäss FinfraG</a:t>
            </a:r>
          </a:p>
        </p:txBody>
      </p:sp>
      <p:cxnSp>
        <p:nvCxnSpPr>
          <p:cNvPr id="86" name="Gerader Verbinder 85"/>
          <p:cNvCxnSpPr/>
          <p:nvPr/>
        </p:nvCxnSpPr>
        <p:spPr>
          <a:xfrm>
            <a:off x="8183883" y="3749463"/>
            <a:ext cx="0" cy="594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Gerade Verbindung mit Pfeil 87"/>
          <p:cNvCxnSpPr/>
          <p:nvPr/>
        </p:nvCxnSpPr>
        <p:spPr>
          <a:xfrm flipH="1">
            <a:off x="7909563" y="4352288"/>
            <a:ext cx="288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Rechteck 88"/>
          <p:cNvSpPr/>
          <p:nvPr/>
        </p:nvSpPr>
        <p:spPr>
          <a:xfrm>
            <a:off x="6409080" y="5520977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Abrechnungspflicht</a:t>
            </a:r>
          </a:p>
        </p:txBody>
      </p:sp>
      <p:sp>
        <p:nvSpPr>
          <p:cNvPr id="90" name="Rechteck 89"/>
          <p:cNvSpPr/>
          <p:nvPr/>
        </p:nvSpPr>
        <p:spPr>
          <a:xfrm>
            <a:off x="7807773" y="5522400"/>
            <a:ext cx="1272746" cy="567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50" dirty="0"/>
              <a:t>keine Abrechnungspflicht</a:t>
            </a:r>
          </a:p>
        </p:txBody>
      </p:sp>
      <p:cxnSp>
        <p:nvCxnSpPr>
          <p:cNvPr id="93" name="Gerade Verbindung mit Pfeil 92"/>
          <p:cNvCxnSpPr/>
          <p:nvPr/>
        </p:nvCxnSpPr>
        <p:spPr>
          <a:xfrm>
            <a:off x="8300721" y="3749463"/>
            <a:ext cx="0" cy="90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Gerade Verbindung mit Pfeil 95"/>
          <p:cNvCxnSpPr/>
          <p:nvPr/>
        </p:nvCxnSpPr>
        <p:spPr>
          <a:xfrm flipH="1">
            <a:off x="7292342" y="5232400"/>
            <a:ext cx="962658" cy="262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Gerade Verbindung mit Pfeil 98"/>
          <p:cNvCxnSpPr/>
          <p:nvPr/>
        </p:nvCxnSpPr>
        <p:spPr>
          <a:xfrm>
            <a:off x="8275320" y="5228595"/>
            <a:ext cx="0" cy="281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Textfeld 101"/>
          <p:cNvSpPr txBox="1"/>
          <p:nvPr/>
        </p:nvSpPr>
        <p:spPr>
          <a:xfrm>
            <a:off x="8290652" y="5285678"/>
            <a:ext cx="42154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700" dirty="0">
                <a:solidFill>
                  <a:schemeClr val="dk1"/>
                </a:solidFill>
              </a:rPr>
              <a:t>ja</a:t>
            </a:r>
          </a:p>
        </p:txBody>
      </p:sp>
      <p:sp>
        <p:nvSpPr>
          <p:cNvPr id="103" name="Textfeld 102"/>
          <p:cNvSpPr txBox="1"/>
          <p:nvPr/>
        </p:nvSpPr>
        <p:spPr>
          <a:xfrm>
            <a:off x="7469292" y="5179484"/>
            <a:ext cx="5317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700" dirty="0"/>
              <a:t>nein</a:t>
            </a:r>
          </a:p>
        </p:txBody>
      </p:sp>
      <p:cxnSp>
        <p:nvCxnSpPr>
          <p:cNvPr id="105" name="Gerader Verbinder 104"/>
          <p:cNvCxnSpPr/>
          <p:nvPr/>
        </p:nvCxnSpPr>
        <p:spPr>
          <a:xfrm flipH="1">
            <a:off x="60960" y="6381984"/>
            <a:ext cx="8724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Gerade Verbindung mit Pfeil 107"/>
          <p:cNvCxnSpPr/>
          <p:nvPr/>
        </p:nvCxnSpPr>
        <p:spPr>
          <a:xfrm flipV="1">
            <a:off x="60960" y="3714160"/>
            <a:ext cx="0" cy="266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Gerader Verbinder 110"/>
          <p:cNvCxnSpPr/>
          <p:nvPr/>
        </p:nvCxnSpPr>
        <p:spPr>
          <a:xfrm>
            <a:off x="8775000" y="6091344"/>
            <a:ext cx="0" cy="297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Gerader Verbinder 114"/>
          <p:cNvCxnSpPr/>
          <p:nvPr/>
        </p:nvCxnSpPr>
        <p:spPr>
          <a:xfrm flipH="1">
            <a:off x="135000" y="6274224"/>
            <a:ext cx="612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Gerade Verbindung mit Pfeil 121"/>
          <p:cNvCxnSpPr/>
          <p:nvPr/>
        </p:nvCxnSpPr>
        <p:spPr>
          <a:xfrm flipV="1">
            <a:off x="135000" y="3713313"/>
            <a:ext cx="0" cy="255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Gerader Verbinder 123"/>
          <p:cNvCxnSpPr/>
          <p:nvPr/>
        </p:nvCxnSpPr>
        <p:spPr>
          <a:xfrm>
            <a:off x="6261630" y="5398558"/>
            <a:ext cx="0" cy="864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Gerade Verbindung mit Pfeil 126"/>
          <p:cNvCxnSpPr/>
          <p:nvPr/>
        </p:nvCxnSpPr>
        <p:spPr>
          <a:xfrm flipV="1">
            <a:off x="746760" y="5413182"/>
            <a:ext cx="0" cy="86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Gerade Verbindung mit Pfeil 127"/>
          <p:cNvCxnSpPr/>
          <p:nvPr/>
        </p:nvCxnSpPr>
        <p:spPr>
          <a:xfrm flipV="1">
            <a:off x="1856899" y="5413182"/>
            <a:ext cx="0" cy="86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Gerade Verbindung mit Pfeil 128"/>
          <p:cNvCxnSpPr/>
          <p:nvPr/>
        </p:nvCxnSpPr>
        <p:spPr>
          <a:xfrm flipV="1">
            <a:off x="3040856" y="5413182"/>
            <a:ext cx="0" cy="86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Gerade Verbindung mit Pfeil 129"/>
          <p:cNvCxnSpPr/>
          <p:nvPr/>
        </p:nvCxnSpPr>
        <p:spPr>
          <a:xfrm flipV="1">
            <a:off x="4229100" y="5413182"/>
            <a:ext cx="0" cy="86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Gerade Verbindung mit Pfeil 134"/>
          <p:cNvCxnSpPr/>
          <p:nvPr/>
        </p:nvCxnSpPr>
        <p:spPr>
          <a:xfrm flipH="1" flipV="1">
            <a:off x="3547533" y="3725333"/>
            <a:ext cx="702736" cy="312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Textfeld 136"/>
          <p:cNvSpPr txBox="1"/>
          <p:nvPr/>
        </p:nvSpPr>
        <p:spPr>
          <a:xfrm>
            <a:off x="6311899" y="3781636"/>
            <a:ext cx="6307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 dirty="0"/>
              <a:t>nein</a:t>
            </a:r>
          </a:p>
        </p:txBody>
      </p:sp>
      <p:cxnSp>
        <p:nvCxnSpPr>
          <p:cNvPr id="67" name="Gerade Verbindung mit Pfeil 66"/>
          <p:cNvCxnSpPr/>
          <p:nvPr/>
        </p:nvCxnSpPr>
        <p:spPr>
          <a:xfrm flipV="1">
            <a:off x="5307806" y="5406038"/>
            <a:ext cx="0" cy="86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31" idx="2"/>
          </p:cNvCxnSpPr>
          <p:nvPr/>
        </p:nvCxnSpPr>
        <p:spPr>
          <a:xfrm>
            <a:off x="2013373" y="3704842"/>
            <a:ext cx="3396827" cy="1104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Ellipse 67"/>
          <p:cNvSpPr/>
          <p:nvPr/>
        </p:nvSpPr>
        <p:spPr>
          <a:xfrm>
            <a:off x="7492999" y="4660600"/>
            <a:ext cx="1583267" cy="571800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00" dirty="0"/>
              <a:t>Währungsswaps Währungstermin-geschäfte</a:t>
            </a:r>
          </a:p>
          <a:p>
            <a:pPr algn="ctr"/>
            <a:r>
              <a:rPr lang="de-CH" sz="800" dirty="0"/>
              <a:t>Zug um Zug</a:t>
            </a:r>
          </a:p>
        </p:txBody>
      </p:sp>
    </p:spTree>
    <p:extLst>
      <p:ext uri="{BB962C8B-B14F-4D97-AF65-F5344CB8AC3E}">
        <p14:creationId xmlns:p14="http://schemas.microsoft.com/office/powerpoint/2010/main" val="158718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517515"/>
            <a:ext cx="8643600" cy="4980485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neuen Vorschriften des FinfraG, FinfraV und FinfraV-FINMA sind sehr komplex und umfassend.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Revisionsstelle der Anlagestiftung prüft Einhaltung der Bestimmungen des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FinfraG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(Art. 116 FinfraG).  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Banken müssen aufwändige, anspruchsvolle und komplexe Prozesse implementieren. 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Kleinere Banken sind aufgrund ihrer Grösse kaum in der Lage, sämtliche Vorschriften umzusetzen und einzuhalten und die entsprechenden Dienstleistungen zu erbringen.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Banken 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prüfen die Anpassung ihrer Verträge und AGB und sollten ihre Kunden ca. im Herbst 2016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informieren.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pPr>
              <a:tabLst>
                <a:tab pos="449263" algn="l"/>
                <a:tab pos="679450" algn="l"/>
              </a:tabLst>
            </a:pPr>
            <a:r>
              <a:rPr lang="de-CH" dirty="0" smtClean="0"/>
              <a:t>11. Fazit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22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780137" y="4139771"/>
            <a:ext cx="8069580" cy="2215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lvl="3" indent="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Empfehlungen </a:t>
            </a: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an Anlagestiftungen: </a:t>
            </a:r>
          </a:p>
          <a:p>
            <a:pPr marL="715963" lvl="3" indent="-360363" fontAlgn="auto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spc="-4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Durchführung des Derivatehandels ausschliesslich über Finanzinstitute, welche die Pflichten des FinfraG erfüllen </a:t>
            </a:r>
            <a:r>
              <a:rPr lang="de-CH" altLang="de-CH" sz="1400" spc="-4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können</a:t>
            </a:r>
          </a:p>
          <a:p>
            <a:pPr marL="715963" lvl="3" indent="-360363" fontAlgn="auto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spc="-4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Abschluss einer </a:t>
            </a:r>
            <a:r>
              <a:rPr lang="de-CH" altLang="de-CH" sz="1400" spc="-4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FinfraG</a:t>
            </a:r>
            <a:r>
              <a:rPr lang="de-CH" altLang="de-CH" sz="1400" spc="-4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-Vereinbarung zusätzlich zum Vermögensverwaltungsvertrag</a:t>
            </a:r>
            <a:endParaRPr lang="de-CH" altLang="de-CH" sz="1400" spc="-4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360363" fontAlgn="auto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sz="1400" spc="-4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schriftliche Dokumentation, dass der Schwellenwert für die Qualifikation als Finanzielle Gegenpartei nicht erreicht wird</a:t>
            </a:r>
            <a:endParaRPr lang="de-CH" altLang="de-CH" sz="1400" spc="-4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3" indent="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1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Schweiz unterzeichnet am 19.11.2014  AIA-Vereinbarung der OECD: Rechtliche Grundlage für den AIA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AIA-Vereinbarung von 82 Ländern unterzeichnet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Innerstaatliche Umsetzung durch AIAG und AIAV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(Organisation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Verfahren, Rechtswege ,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Sanktionen): Inkrafttreten am 1.1.2017, Umsetzung bis 2018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Inhalt des AIA: Schweiz hat Geltungsbereich beschränkt auf Einkommens-, Vermögens-, Gewinn-, Kapital- und Verrechnungssteuer; nicht erfasst sind MWST, Emissions- und Umsatzabgabe, Erbschafts- und Schenkungssteuer und Sozialabgaben.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Meldende Finanzinstitute müssen sich bei ESTV registrieren.</a:t>
            </a:r>
          </a:p>
          <a:p>
            <a:pPr marL="715963" lvl="3" indent="-3603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Anlagestiftungen gelten als nicht meldende Finanzinstitute (Art. 3 Abs. 5 AIAG)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12. Exkurs: Automatischer Informationsaustausch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23</a:t>
            </a:fld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739140" y="5220000"/>
            <a:ext cx="8054340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lvl="3" indent="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Kein Handlungsbedarf für Anlagestiftungen</a:t>
            </a:r>
          </a:p>
        </p:txBody>
      </p:sp>
    </p:spTree>
    <p:extLst>
      <p:ext uri="{BB962C8B-B14F-4D97-AF65-F5344CB8AC3E}">
        <p14:creationId xmlns:p14="http://schemas.microsoft.com/office/powerpoint/2010/main" val="205414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1338" lvl="2" indent="-1825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Vermögensverwalter von Anlagestiftungen </a:t>
            </a:r>
          </a:p>
          <a:p>
            <a:pPr marL="898525" lvl="4" indent="-3571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Geplante Unterstellung als «Verwalter von Kollektivvermögen» unter das neue E-FINIG </a:t>
            </a:r>
          </a:p>
          <a:p>
            <a:pPr marL="898525" lvl="4" indent="-3571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Bewilligungspflicht und gleiche Anforderungen wie Vermögensverwalter KAG</a:t>
            </a:r>
          </a:p>
          <a:p>
            <a:pPr marL="898525" lvl="4" indent="-3571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Befähigungserklärung durch OAK BV entfällt</a:t>
            </a:r>
          </a:p>
          <a:p>
            <a:pPr marL="898525" lvl="4" indent="-3571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Verschärfung der Anforderungen</a:t>
            </a:r>
          </a:p>
          <a:p>
            <a:pPr marL="898525" lvl="4" indent="-3571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Geringere Anforderungen als «Verwalter von Individualvermögen» bei Erfüllung De-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Minimis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-Regel: Max. CHF 100 Mio. an Vorsorgegeldern und Verwaltung von höchstens 20% der Vermögenswerte einer einzelnen Ast/PK  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12. Exkurs: FIDLEG und FINIG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24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6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1338" lvl="2" indent="-1825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Kundensegmentierung nach E-FIDLEG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27088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Anlagestiftung gilt als «professioneller Kunde» gemäss E-FIDLEG (mit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Opting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-in-Möglichkeit) </a:t>
            </a:r>
          </a:p>
          <a:p>
            <a:pPr marL="541338" lvl="2" indent="-1825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Anlagestiftung gilt nicht als «Finanzinstrument» gemäss E-FIDLEG</a:t>
            </a:r>
          </a:p>
          <a:p>
            <a:pPr marL="541338" lvl="2" indent="-182563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Gilt Anlagestiftung als «Finanzdienstleister» gemäss E-FIDLEG? 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27088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«Verwaltung von Vermögenswerten» und damit «Finanzdienstleister», der gewerbsmässig «Finanzdienstleistungen» gemäss E-FIDLEG erbringt? </a:t>
            </a:r>
          </a:p>
          <a:p>
            <a:pPr marL="827088" lvl="4" indent="-28575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«Finanzdienstleister» muss Anforderungen des FIDLEG erfüllen (Verhaltensregeln, Kundenberater, Prüfung der Eignung und Angemessenheit von Finanzprodukten für Kunden etc.)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12. Exkurs: FIDLEG und FINIG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25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6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9"/>
          <p:cNvSpPr>
            <a:spLocks noChangeArrowheads="1"/>
          </p:cNvSpPr>
          <p:nvPr/>
        </p:nvSpPr>
        <p:spPr bwMode="gray">
          <a:xfrm>
            <a:off x="899592" y="1628800"/>
            <a:ext cx="8136904" cy="36721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2000" tIns="36000" rIns="36000" bIns="36000"/>
          <a:lstStyle/>
          <a:p>
            <a:pPr marL="180975" indent="-180975">
              <a:spcBef>
                <a:spcPct val="75000"/>
              </a:spcBef>
              <a:buClr>
                <a:srgbClr val="FFC000"/>
              </a:buClr>
              <a:buSzPct val="95000"/>
              <a:buFont typeface="Arial Unicode MS" pitchFamily="34" charset="-128"/>
              <a:buChar char="■"/>
              <a:tabLst>
                <a:tab pos="2768600" algn="l"/>
                <a:tab pos="4864100" algn="l"/>
              </a:tabLst>
              <a:defRPr/>
            </a:pP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4122738">
              <a:spcBef>
                <a:spcPct val="75000"/>
              </a:spcBef>
              <a:buClr>
                <a:srgbClr val="FFC000"/>
              </a:buClr>
              <a:buSzPct val="95000"/>
              <a:tabLst>
                <a:tab pos="2768600" algn="l"/>
                <a:tab pos="4864100" algn="l"/>
              </a:tabLst>
              <a:defRPr/>
            </a:pPr>
            <a:r>
              <a:rPr lang="en-US" sz="1600" b="1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Dr. Armin Kühne</a:t>
            </a:r>
            <a:br>
              <a:rPr lang="en-US" sz="1600" b="1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</a:br>
            <a:r>
              <a:rPr lang="de-CH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Kellerhals Carrard Zürich</a:t>
            </a:r>
            <a:br>
              <a:rPr lang="de-CH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</a:br>
            <a:r>
              <a:rPr lang="de-CH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Rämistrasse 5</a:t>
            </a:r>
            <a:br>
              <a:rPr lang="de-CH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</a:br>
            <a:r>
              <a:rPr lang="de-CH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8024 Zürich</a:t>
            </a:r>
          </a:p>
          <a:p>
            <a:pPr marL="4122738">
              <a:spcBef>
                <a:spcPct val="75000"/>
              </a:spcBef>
              <a:buClr>
                <a:srgbClr val="FFC000"/>
              </a:buClr>
              <a:buSzPct val="95000"/>
              <a:tabLst>
                <a:tab pos="2768600" algn="l"/>
                <a:tab pos="4864100" algn="l"/>
              </a:tabLst>
              <a:defRPr/>
            </a:pPr>
            <a:r>
              <a:rPr lang="en-US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058 200 39 00</a:t>
            </a:r>
          </a:p>
          <a:p>
            <a:pPr marL="4122738">
              <a:buClr>
                <a:srgbClr val="FFC000"/>
              </a:buClr>
              <a:buSzPct val="95000"/>
              <a:tabLst>
                <a:tab pos="2768600" algn="l"/>
                <a:tab pos="4864100" algn="l"/>
              </a:tabLst>
              <a:defRPr/>
            </a:pPr>
            <a:r>
              <a:rPr lang="en-US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armin.kuehne@kellerhals.ch </a:t>
            </a:r>
            <a:br>
              <a:rPr lang="en-US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</a:br>
            <a:r>
              <a:rPr lang="en-US" sz="1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www.kellerhals.ch   </a:t>
            </a:r>
          </a:p>
          <a:p>
            <a:pPr marL="2865438" indent="-2865438">
              <a:spcBef>
                <a:spcPct val="75000"/>
              </a:spcBef>
              <a:buClr>
                <a:srgbClr val="FFC000"/>
              </a:buClr>
              <a:buSzPct val="95000"/>
              <a:tabLst>
                <a:tab pos="3233738" algn="l"/>
              </a:tabLst>
              <a:defRPr/>
            </a:pPr>
            <a:endParaRPr lang="en-US" sz="1400" b="1" dirty="0">
              <a:solidFill>
                <a:srgbClr val="004366"/>
              </a:solidFill>
              <a:latin typeface="Arial" charset="0"/>
              <a:cs typeface="Arial" charset="0"/>
            </a:endParaRPr>
          </a:p>
          <a:p>
            <a:pPr marL="2865438" indent="-2865438">
              <a:spcBef>
                <a:spcPct val="75000"/>
              </a:spcBef>
              <a:buClr>
                <a:srgbClr val="FFC000"/>
              </a:buClr>
              <a:buSzPct val="95000"/>
              <a:tabLst>
                <a:tab pos="3233738" algn="l"/>
              </a:tabLst>
              <a:defRPr/>
            </a:pPr>
            <a:endParaRPr lang="en-US" sz="1400" b="1" dirty="0">
              <a:solidFill>
                <a:srgbClr val="004366"/>
              </a:solidFill>
              <a:latin typeface="Arial" charset="0"/>
              <a:cs typeface="Arial" charset="0"/>
            </a:endParaRPr>
          </a:p>
          <a:p>
            <a:pPr marL="2865438" indent="-2865438">
              <a:spcBef>
                <a:spcPct val="75000"/>
              </a:spcBef>
              <a:buClr>
                <a:srgbClr val="FFC000"/>
              </a:buClr>
              <a:buSzPct val="95000"/>
              <a:tabLst>
                <a:tab pos="3233738" algn="l"/>
              </a:tabLst>
              <a:defRPr/>
            </a:pPr>
            <a:r>
              <a:rPr lang="en-US" b="1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Besten </a:t>
            </a:r>
            <a:r>
              <a:rPr lang="en-US" b="1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Dank für Ihre Aufmerksamkeit</a:t>
            </a:r>
          </a:p>
          <a:p>
            <a:pPr marL="2865438" indent="-2865438">
              <a:spcBef>
                <a:spcPct val="75000"/>
              </a:spcBef>
              <a:buClr>
                <a:srgbClr val="FFC000"/>
              </a:buClr>
              <a:buSzPct val="95000"/>
              <a:tabLst>
                <a:tab pos="3233738" algn="l"/>
              </a:tabLst>
              <a:defRPr/>
            </a:pPr>
            <a:endParaRPr lang="en-US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2865438" indent="-2865438">
              <a:spcBef>
                <a:spcPct val="75000"/>
              </a:spcBef>
              <a:buClr>
                <a:srgbClr val="FFC000"/>
              </a:buClr>
              <a:buSzPct val="95000"/>
              <a:defRPr/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charset="0"/>
              </a:rPr>
              <a:t>					</a:t>
            </a:r>
          </a:p>
          <a:p>
            <a:pPr marL="357188" indent="-357188">
              <a:spcBef>
                <a:spcPct val="75000"/>
              </a:spcBef>
              <a:buClr>
                <a:srgbClr val="FFC000"/>
              </a:buClr>
              <a:buSzPct val="95000"/>
              <a:defRPr/>
            </a:pPr>
            <a:endParaRPr lang="en-US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357188" indent="-357188">
              <a:spcBef>
                <a:spcPct val="75000"/>
              </a:spcBef>
              <a:buClr>
                <a:srgbClr val="FFC000"/>
              </a:buClr>
              <a:buSzPct val="95000"/>
              <a:defRPr/>
            </a:pPr>
            <a:endParaRPr lang="en-US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357188" indent="-357188">
              <a:spcBef>
                <a:spcPct val="75000"/>
              </a:spcBef>
              <a:buClr>
                <a:srgbClr val="FFC000"/>
              </a:buClr>
              <a:buSzPct val="95000"/>
              <a:defRPr/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charset="0"/>
              </a:rPr>
              <a:t>							</a:t>
            </a:r>
          </a:p>
          <a:p>
            <a:pPr marL="180975" indent="-180975">
              <a:spcBef>
                <a:spcPct val="75000"/>
              </a:spcBef>
              <a:buClr>
                <a:srgbClr val="FFC000"/>
              </a:buClr>
              <a:buSzPct val="95000"/>
              <a:tabLst>
                <a:tab pos="2768600" algn="l"/>
                <a:tab pos="4864100" algn="l"/>
              </a:tabLst>
              <a:defRPr/>
            </a:pPr>
            <a:endParaRPr lang="en-US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180975" indent="-180975">
              <a:spcBef>
                <a:spcPct val="75000"/>
              </a:spcBef>
              <a:buClr>
                <a:srgbClr val="FFC000"/>
              </a:buClr>
              <a:buSzPct val="95000"/>
              <a:buFont typeface="Arial Unicode MS" pitchFamily="34" charset="-128"/>
              <a:buChar char="■"/>
              <a:tabLst>
                <a:tab pos="2768600" algn="l"/>
                <a:tab pos="4864100" algn="l"/>
              </a:tabLst>
              <a:defRPr/>
            </a:pP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560" y="1836440"/>
            <a:ext cx="2592288" cy="194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99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68322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Regulierung der Finanzmarktinfrastrukturen (Börsen, andere Handelssysteme, zentrale Gegenparteien, Zentralverwahrer, Zahlungssysteme, Transaktionsregister)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oft monopolähnlicher Charakter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starke internationale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Vernetzung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9263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Regulierung der Pflichten der Finanzmarktteilnehmer beim Effekten- und Derivatehandel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Förderung der Stabilität des ganzen Finanzsystems durch Verbesserung der Transparenz und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Systemsicherheit für ausserbörslichen Derivatehandel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Schweizer Derivatehandel ist zum grössten Teil grenzüberschreitend mit der EU: Sicherstellung des Marktzugangs zur EU und Stärkung der Wettbewerbsfähigkeit</a:t>
            </a:r>
          </a:p>
          <a:p>
            <a:pPr marL="449263" lvl="2" indent="-2508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Auslöser: Zusammenbruch von Lehman Brothers im Jahre 2008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USA: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Dodd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-Frank Wall Street Reform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Consumer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Protection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Act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715963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EU: Verordnung über OTC-Derivate, Zentrale Gegenparteien und Transaktionsregister (EMIR)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20184"/>
          </a:xfrm>
        </p:spPr>
        <p:txBody>
          <a:bodyPr/>
          <a:lstStyle/>
          <a:p>
            <a:r>
              <a:rPr lang="de-CH" dirty="0" smtClean="0"/>
              <a:t>1. Zweck und Hintergrund des FinfraG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3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87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Derivatehandel vor FinfraG nur im BEHG und OR geregelt</a:t>
            </a:r>
          </a:p>
          <a:p>
            <a:pPr marL="449263" lvl="2" indent="-2365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Neue Regelung in Art. 93-117 FinfraG, Art. 76-114 FinfraV, Art. 6-7 FinfraV-FINMA</a:t>
            </a:r>
          </a:p>
          <a:p>
            <a:pPr marL="449263" lvl="2" indent="-2365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Drei zentrale Pflichten: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+mj-lt"/>
              <a:buAutoNum type="arabicParenR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Abrechnung über eine zentrale Gegenpartei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+mj-lt"/>
              <a:buAutoNum type="arabicParenR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Meldung an ein Transaktionsregister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+mj-lt"/>
              <a:buAutoNum type="arabicParenR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Minderung der Risiken</a:t>
            </a:r>
          </a:p>
          <a:p>
            <a:pPr marL="449263" lvl="2" indent="-2365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Zahlreiche Ausnahmen für kleinere Vertragsparteien: Kein Systemrisiko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4" y="1008000"/>
            <a:ext cx="7884000" cy="619200"/>
          </a:xfrm>
        </p:spPr>
        <p:txBody>
          <a:bodyPr/>
          <a:lstStyle/>
          <a:p>
            <a:r>
              <a:rPr lang="de-CH" dirty="0" smtClean="0"/>
              <a:t>2. Regelung des Derivatehandels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4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68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68322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Börsengehandelte Derivate: 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zentrale Abrechnung, nur Pflichten für zentrale Gegenpartei (SIX, BX)</a:t>
            </a:r>
          </a:p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OTC-Handel von Derivaten: 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bisher keine Regelung, neue Regelung im FinfraG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Anlehnung an 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Dodd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Frank Act und EMIR</a:t>
            </a:r>
          </a:p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Risiken des OTC-Derivatehandels: 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systemisches Risiko aufgrund mangelnder Transparenz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Hohes Gegenparteiausfallrisiko: zwischen Abschluss und Erfüllung eines OTC-Derivatkontraktes können Jahre liegen, systemisches Risiko wegen möglichen Auswirkungen auf andere Finanzmarktteilnehmer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Hohes operationelles Risiko aufgrund der hohen Komplexität und der individuellen Kundenbedürfnisse</a:t>
            </a:r>
            <a:endParaRPr lang="de-CH" altLang="de-CH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23888"/>
          </a:xfrm>
        </p:spPr>
        <p:txBody>
          <a:bodyPr/>
          <a:lstStyle/>
          <a:p>
            <a:r>
              <a:rPr lang="de-CH" dirty="0" smtClean="0"/>
              <a:t>2. Regelung des Derivatehandels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5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1984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182563" algn="l"/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a) Persönlicher Anwendungsbereich</a:t>
            </a:r>
          </a:p>
          <a:p>
            <a:pPr marL="449263" lvl="2" indent="-2365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Finanzielle Gegenparteien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Finanzintermediäre wie Banken, Versicherungen, Fondsleitungen, Vermögensverwalter KAG, kollektive Kapitalanlagen, Vorsorgeeinrichtungen und </a:t>
            </a:r>
            <a:r>
              <a:rPr lang="de-CH" altLang="de-CH" sz="14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Anlagestiftungen</a:t>
            </a:r>
          </a:p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Kleine Finanzielle Gegenparteien (Art. 99 f. FinfraG, Art. 88 FinfraV)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Finanzielle Gegenparteien, deren über 30 Arbeitstage berechnete gleitende Durchschnitts-</a:t>
            </a:r>
            <a:r>
              <a:rPr lang="de-CH" altLang="de-CH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bruttoposition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aller ausstehenden OTC-Derivategeschäfte unter den Schwellenwerten liegt.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Schwellenwert: Summe aller ausstehenden OTC-Derivatgeschäfte CHF 8 Mrd.</a:t>
            </a:r>
          </a:p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Nichtfinanzielle Gegenparteien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 Handelsregister eingetragene Unternehmen, die keine Finanzelle Gegenparteien sind und nicht vom Anwendungsbereich des FinfraG ausgenommen sind (vor allem Industrie- und Handelsunternehmen)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Schwellenwerte: CHF 1.1 </a:t>
            </a:r>
            <a:r>
              <a:rPr lang="de-CH" altLang="de-CH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Mrd</a:t>
            </a: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Kreditderivate, CHF 1.1 Mrd. Aktienderivate, CHF 3.3 Mrd. Zinsderivate, CHF 3.3 Mrd. Devisenderivate, CHF 3.3 Mrd. Rohwarenderivate und sonstige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Derivate.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3. Anwendungsbereich Derivatehandel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6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81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0000"/>
          </a:xfrm>
          <a:prstGeom prst="rect">
            <a:avLst/>
          </a:prstGeom>
          <a:noFill/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2" indent="-25082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95000"/>
              <a:buAutoNum type="alphaLcParenR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spc="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Persönlicher Anwendungsbereich</a:t>
            </a:r>
            <a:endParaRPr lang="de-CH" altLang="de-CH" sz="1400" b="1" spc="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9263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spc="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Ausnahmen </a:t>
            </a:r>
            <a:r>
              <a:rPr lang="de-CH" altLang="de-CH" sz="1400" b="1" spc="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vom Anwendungsbereich: </a:t>
            </a:r>
            <a:r>
              <a:rPr lang="de-CH" altLang="de-CH" sz="1400" spc="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Bund, Kantone, Gemeinden, Nationalbank</a:t>
            </a:r>
          </a:p>
          <a:p>
            <a:pPr marL="449263" lvl="2" indent="-2286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Sämtliche Anlagestiftungen dürften als «Kleine Finanzielle Gegenparteien» qualifizieren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Zu prüfen: Liegen die für die Rechnung der Anlagestiftung getätigten OTC-Derivategeschäfte über dem Schwellenwert?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 Schwellenwert wird kaum von einer Anlagestiftung erreicht.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Sehr weitgehende Pflichten, falls Schwellenwerte erreicht werden (z.B. tägliche Bewertung mit Bewertungsmodellen)</a:t>
            </a: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 smtClean="0"/>
              <a:t>3</a:t>
            </a:r>
            <a:r>
              <a:rPr lang="de-CH" dirty="0"/>
              <a:t>. </a:t>
            </a:r>
            <a:r>
              <a:rPr lang="de-CH" dirty="0" smtClean="0"/>
              <a:t>Anwendungsbereich Derivatehandel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7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51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471200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2725" lvl="2" indent="79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spc="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b) Sachlicher </a:t>
            </a:r>
            <a:r>
              <a:rPr lang="de-CH" altLang="de-CH" sz="1400" b="1" spc="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Anwendungsbereich</a:t>
            </a:r>
          </a:p>
          <a:p>
            <a:pPr marL="449263" lvl="2" indent="-2428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Alle Derivate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Finanzkontrakte, deren Wert von einem oder mehreren Basiswerten (Aktien, Obligationen, Rohstoffe, Edelmetalle, Währungen, Zinsen, Indizes etc.) abhängt.</a:t>
            </a:r>
          </a:p>
          <a:p>
            <a:pPr marL="449263" lvl="2" indent="-2365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Ausnahmen vom Anwendungsbereich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2667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strukturierte Produkte, Effektenleihe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Kassageschäfte, bestimmte Derivate auf Strom und Gas, bestimmte Warenderivate mit physischer Lieferung, etc.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/>
              <a:t>3. Anwendungsbereich </a:t>
            </a:r>
            <a:r>
              <a:rPr lang="de-CH" dirty="0" smtClean="0"/>
              <a:t>Derivatehandel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>
                <a:solidFill>
                  <a:prstClr val="black"/>
                </a:solidFill>
              </a:rPr>
              <a:t>01.09.2016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8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7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>
          <a:xfrm>
            <a:off x="286245" y="1728000"/>
            <a:ext cx="8643600" cy="4775127"/>
          </a:xfrm>
          <a:prstGeom prst="rect">
            <a:avLst/>
          </a:prstGeom>
        </p:spPr>
        <p:txBody>
          <a:bodyPr/>
          <a:lstStyle>
            <a:lvl1pPr marL="358775" indent="-358775" algn="l" defTabSz="914400" rtl="0" eaLnBrk="1" latinLnBrk="0" hangingPunct="1">
              <a:lnSpc>
                <a:spcPts val="2000"/>
              </a:lnSpc>
              <a:spcBef>
                <a:spcPts val="800"/>
              </a:spcBef>
              <a:buFont typeface="Verdana" panose="020B0604030504040204" pitchFamily="34" charset="0"/>
              <a:buChar char="–"/>
              <a:defRPr sz="1800" b="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b="0" i="0" u="none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Verdana" panose="020B0604030504040204" pitchFamily="34" charset="0"/>
              <a:buChar char="–"/>
              <a:defRPr sz="1800" kern="1200" spc="-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212725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None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b="1" spc="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c) Geografischer </a:t>
            </a:r>
            <a:r>
              <a:rPr lang="de-CH" altLang="de-CH" sz="1400" b="1" spc="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Anwendungsbereich</a:t>
            </a:r>
          </a:p>
          <a:p>
            <a:pPr marL="449263" lvl="2" indent="-23653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Anwendungsbereich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Finanzmarktteilnehmer mit Sitz in der Schweiz (inkl. ausländische Niederlassungen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Schweizer Niederlassungen von Finanzmarktteilnehmern mit Sitz im Ausland ohne gleichwertige Regulierung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9263" lvl="2" indent="-23653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Ausnahmen vom Anwendungsbereich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Schweizer Niederlassungen von ausländischen Finanzmarktteilnehmern mit gleichwertiger </a:t>
            </a: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Regulierung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Erfüllung der Pflichten des FinfraG nach ausländischem Recht, das von der FINMA als gleichwertig anerkannt wird 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9263" lvl="2" indent="-23653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Arial" pitchFamily="34" charset="0"/>
              <a:buChar char="■"/>
              <a:tabLst>
                <a:tab pos="449263" algn="l"/>
                <a:tab pos="2768600" algn="l"/>
                <a:tab pos="4864100" algn="l"/>
              </a:tabLst>
              <a:defRPr/>
            </a:pPr>
            <a:r>
              <a:rPr lang="de-CH" altLang="de-CH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Nicht relevant für Anwendungsbereich</a:t>
            </a:r>
            <a:endParaRPr lang="de-CH" altLang="de-CH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15963" lvl="3" indent="-2667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Ort wo die Derivatetransaktion abgeschlossen wird </a:t>
            </a:r>
          </a:p>
          <a:p>
            <a:pPr marL="715963" lvl="3" indent="-2667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Symbol" panose="05050102010706020507" pitchFamily="18" charset="2"/>
              <a:buChar char="-"/>
              <a:tabLst>
                <a:tab pos="444500" algn="l"/>
                <a:tab pos="2768600" algn="l"/>
                <a:tab pos="4864100" algn="l"/>
              </a:tabLst>
              <a:defRPr/>
            </a:pPr>
            <a:r>
              <a:rPr lang="de-CH" altLang="de-CH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anwendbares Recht</a:t>
            </a:r>
            <a:endParaRPr lang="de-CH" altLang="de-CH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1813" lvl="3" indent="-176213" fontAlgn="auto">
              <a:spcBef>
                <a:spcPct val="75000"/>
              </a:spcBef>
              <a:spcAft>
                <a:spcPts val="0"/>
              </a:spcAft>
              <a:buClr>
                <a:srgbClr val="FFC000"/>
              </a:buClr>
              <a:buSzPct val="95000"/>
              <a:buFont typeface="Wingdings" pitchFamily="2" charset="2"/>
              <a:buChar char="Ø"/>
              <a:tabLst>
                <a:tab pos="444500" algn="l"/>
                <a:tab pos="2768600" algn="l"/>
                <a:tab pos="4864100" algn="l"/>
              </a:tabLst>
              <a:defRPr/>
            </a:pPr>
            <a:endParaRPr lang="de-CH" altLang="de-CH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245" y="1008000"/>
            <a:ext cx="7886205" cy="619200"/>
          </a:xfrm>
        </p:spPr>
        <p:txBody>
          <a:bodyPr/>
          <a:lstStyle/>
          <a:p>
            <a:r>
              <a:rPr lang="de-CH" dirty="0"/>
              <a:t>3. Anwendungsbereich </a:t>
            </a:r>
            <a:r>
              <a:rPr lang="de-CH" dirty="0" smtClean="0"/>
              <a:t>Derivatehandel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01.09.2016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>
                <a:solidFill>
                  <a:prstClr val="black"/>
                </a:solidFill>
              </a:rPr>
              <a:t>armin.kuehne@kellerhals-carrard.ch</a:t>
            </a:r>
            <a:endParaRPr lang="de-CH" dirty="0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EF35-6B25-4B85-9696-D7065EDA5E63}" type="slidenum">
              <a:rPr lang="de-CH" smtClean="0">
                <a:solidFill>
                  <a:prstClr val="black"/>
                </a:solidFill>
              </a:rPr>
              <a:pPr/>
              <a:t>9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60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andarddesign">
  <a:themeElements>
    <a:clrScheme name="2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Standard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enutzerdefiniertes Design">
  <a:themeElements>
    <a:clrScheme name="2_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D7DA"/>
        </a:solidFill>
        <a:ln w="9525">
          <a:solidFill>
            <a:srgbClr val="FFFFFF"/>
          </a:solidFill>
          <a:miter lim="800000"/>
          <a:headEnd/>
          <a:tailEnd/>
        </a:ln>
        <a:effectLst/>
      </a:spPr>
      <a:bodyPr wrap="square">
        <a:spAutoFit/>
      </a:bodyPr>
      <a:lstStyle>
        <a:defPPr algn="ctr">
          <a:defRPr sz="1600" b="1" dirty="0" smtClean="0">
            <a:solidFill>
              <a:srgbClr val="004366"/>
            </a:solidFill>
            <a:latin typeface="Verdana" pitchFamily="34" charset="0"/>
            <a:ea typeface="Verdana" pitchFamily="34" charset="0"/>
            <a:cs typeface="Verdana" pitchFamily="34" charset="0"/>
          </a:defRPr>
        </a:defPPr>
      </a:lstStyle>
    </a:spDef>
  </a:objectDefaults>
  <a:extraClrSchemeLst>
    <a:extraClrScheme>
      <a:clrScheme name="2_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tandarddesign">
  <a:themeElements>
    <a:clrScheme name="3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Standard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rgbClr val="747678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Standarddesign">
  <a:themeElements>
    <a:clrScheme name="3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Standard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X3795507">
  <a:themeElements>
    <a:clrScheme name="Kellerhals_Carrard2">
      <a:dk1>
        <a:sysClr val="windowText" lastClr="000000"/>
      </a:dk1>
      <a:lt1>
        <a:sysClr val="window" lastClr="FFFFFF"/>
      </a:lt1>
      <a:dk2>
        <a:srgbClr val="000000"/>
      </a:dk2>
      <a:lt2>
        <a:srgbClr val="FFF40E"/>
      </a:lt2>
      <a:accent1>
        <a:srgbClr val="000000"/>
      </a:accent1>
      <a:accent2>
        <a:srgbClr val="FFF40E"/>
      </a:accent2>
      <a:accent3>
        <a:srgbClr val="E0D60C"/>
      </a:accent3>
      <a:accent4>
        <a:srgbClr val="BEB60A"/>
      </a:accent4>
      <a:accent5>
        <a:srgbClr val="9B9408"/>
      </a:accent5>
      <a:accent6>
        <a:srgbClr val="756F06"/>
      </a:accent6>
      <a:hlink>
        <a:srgbClr val="000000"/>
      </a:hlink>
      <a:folHlink>
        <a:srgbClr val="7F7F7F"/>
      </a:folHlink>
    </a:clrScheme>
    <a:fontScheme name="K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C_Präsentation.potx" id="{C367D3E5-518B-4199-9A70-A79C8F38192F}" vid="{754594FA-E6E3-4813-8C8D-21F3349F68F6}"/>
    </a:ext>
  </a:extLst>
</a:theme>
</file>

<file path=ppt/theme/theme7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2370</Words>
  <Application>Microsoft Office PowerPoint</Application>
  <PresentationFormat>Bildschirmpräsentation (4:3)</PresentationFormat>
  <Paragraphs>352</Paragraphs>
  <Slides>26</Slides>
  <Notes>26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26</vt:i4>
      </vt:variant>
    </vt:vector>
  </HeadingPairs>
  <TitlesOfParts>
    <vt:vector size="38" baseType="lpstr">
      <vt:lpstr>Arial Unicode MS</vt:lpstr>
      <vt:lpstr>Arial</vt:lpstr>
      <vt:lpstr>Calibri</vt:lpstr>
      <vt:lpstr>Symbol</vt:lpstr>
      <vt:lpstr>Verdana</vt:lpstr>
      <vt:lpstr>Wingdings</vt:lpstr>
      <vt:lpstr>1_Standarddesign</vt:lpstr>
      <vt:lpstr>2_Standarddesign</vt:lpstr>
      <vt:lpstr>2_Benutzerdefiniertes Design</vt:lpstr>
      <vt:lpstr>3_Standarddesign</vt:lpstr>
      <vt:lpstr>4_Standarddesign</vt:lpstr>
      <vt:lpstr>X3795507</vt:lpstr>
      <vt:lpstr>Auswirkungen des FinfraG auf Anlagestiftungen  </vt:lpstr>
      <vt:lpstr>AGENDA</vt:lpstr>
      <vt:lpstr>1. Zweck und Hintergrund des FinfraG</vt:lpstr>
      <vt:lpstr>2. Regelung des Derivatehandels</vt:lpstr>
      <vt:lpstr>2. Regelung des Derivatehandels</vt:lpstr>
      <vt:lpstr>3. Anwendungsbereich Derivatehandel</vt:lpstr>
      <vt:lpstr>3. Anwendungsbereich Derivatehandel</vt:lpstr>
      <vt:lpstr>3. Anwendungsbereich Derivatehandel</vt:lpstr>
      <vt:lpstr>3. Anwendungsbereich Derivatehandel</vt:lpstr>
      <vt:lpstr>4. Abrechnungspflicht</vt:lpstr>
      <vt:lpstr>5. Meldepflicht an Transaktionsregister</vt:lpstr>
      <vt:lpstr>5. Meldepflicht an Transaktionsregister</vt:lpstr>
      <vt:lpstr>5. Meldepflicht an Transaktionsregister</vt:lpstr>
      <vt:lpstr>6. RisikominderungsPflichten - Allgemein</vt:lpstr>
      <vt:lpstr>6. Risikominderungspflichten – Anlagestiftungen</vt:lpstr>
      <vt:lpstr>6. Risikominderungspflichten – Anlagestiftungen</vt:lpstr>
      <vt:lpstr>6. Risikominderungspflichten - Anlagestiftungen</vt:lpstr>
      <vt:lpstr>7. Weitere Pflichten im Derivatehandel</vt:lpstr>
      <vt:lpstr> 8. Meldepflichten für an einem Handelsplatz zugelassene                     Teilnehmer</vt:lpstr>
      <vt:lpstr>9. Weitere Regelungen im Finfrag</vt:lpstr>
      <vt:lpstr>10. Prüfungsschema für Anlagestiftungen nach FinfraG</vt:lpstr>
      <vt:lpstr>11. Fazit</vt:lpstr>
      <vt:lpstr>12. Exkurs: Automatischer Informationsaustausch</vt:lpstr>
      <vt:lpstr>12. Exkurs: FIDLEG und FINIG</vt:lpstr>
      <vt:lpstr>12. Exkurs: FIDLEG und FINIG</vt:lpstr>
      <vt:lpstr>PowerPoint-Präsentation</vt:lpstr>
    </vt:vector>
  </TitlesOfParts>
  <Company>inflagranti ag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Kuehne Armin</dc:creator>
  <cp:lastModifiedBy>Jukic Anela</cp:lastModifiedBy>
  <cp:revision>1930</cp:revision>
  <cp:lastPrinted>2016-08-24T05:18:49Z</cp:lastPrinted>
  <dcterms:created xsi:type="dcterms:W3CDTF">2008-01-30T15:37:44Z</dcterms:created>
  <dcterms:modified xsi:type="dcterms:W3CDTF">2016-08-31T08:39:09Z</dcterms:modified>
</cp:coreProperties>
</file>