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5" r:id="rId2"/>
    <p:sldId id="256" r:id="rId3"/>
    <p:sldId id="306" r:id="rId4"/>
    <p:sldId id="300" r:id="rId5"/>
    <p:sldId id="301" r:id="rId6"/>
    <p:sldId id="302" r:id="rId7"/>
    <p:sldId id="303" r:id="rId8"/>
    <p:sldId id="307" r:id="rId9"/>
    <p:sldId id="281" r:id="rId10"/>
    <p:sldId id="282" r:id="rId11"/>
    <p:sldId id="308" r:id="rId12"/>
    <p:sldId id="284" r:id="rId13"/>
    <p:sldId id="285" r:id="rId14"/>
    <p:sldId id="287" r:id="rId15"/>
    <p:sldId id="288" r:id="rId16"/>
    <p:sldId id="309" r:id="rId17"/>
    <p:sldId id="289" r:id="rId18"/>
    <p:sldId id="290" r:id="rId19"/>
    <p:sldId id="291" r:id="rId20"/>
    <p:sldId id="292" r:id="rId21"/>
    <p:sldId id="293" r:id="rId22"/>
    <p:sldId id="294" r:id="rId23"/>
    <p:sldId id="310" r:id="rId24"/>
    <p:sldId id="299" r:id="rId25"/>
    <p:sldId id="280" r:id="rId26"/>
  </p:sldIdLst>
  <p:sldSz cx="9144000" cy="6858000" type="screen4x3"/>
  <p:notesSz cx="6735763" cy="9866313"/>
  <p:defaultTextStyle>
    <a:defPPr>
      <a:defRPr lang="de-DE"/>
    </a:defPPr>
    <a:lvl1pPr marL="216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1pPr>
    <a:lvl2pPr marL="432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2pPr>
    <a:lvl3pPr marL="648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3pPr>
    <a:lvl4pPr marL="864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4pPr>
    <a:lvl5pPr marL="1080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5pPr>
    <a:lvl6pPr marL="1296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6pPr>
    <a:lvl7pPr marL="1512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7pPr>
    <a:lvl8pPr marL="1728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8pPr>
    <a:lvl9pPr marL="1944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orient="horz" pos="1207">
          <p15:clr>
            <a:srgbClr val="A4A3A4"/>
          </p15:clr>
        </p15:guide>
        <p15:guide id="3" orient="horz" pos="3657">
          <p15:clr>
            <a:srgbClr val="A4A3A4"/>
          </p15:clr>
        </p15:guide>
        <p15:guide id="4" orient="horz" pos="142">
          <p15:clr>
            <a:srgbClr val="A4A3A4"/>
          </p15:clr>
        </p15:guide>
        <p15:guide id="5" orient="horz" pos="3974">
          <p15:clr>
            <a:srgbClr val="A4A3A4"/>
          </p15:clr>
        </p15:guide>
        <p15:guide id="6" orient="horz" pos="709">
          <p15:clr>
            <a:srgbClr val="A4A3A4"/>
          </p15:clr>
        </p15:guide>
        <p15:guide id="7" orient="horz" pos="4110">
          <p15:clr>
            <a:srgbClr val="A4A3A4"/>
          </p15:clr>
        </p15:guide>
        <p15:guide id="8" pos="295">
          <p15:clr>
            <a:srgbClr val="A4A3A4"/>
          </p15:clr>
        </p15:guide>
        <p15:guide id="9" pos="5465">
          <p15:clr>
            <a:srgbClr val="A4A3A4"/>
          </p15:clr>
        </p15:guide>
        <p15:guide id="10" pos="2880">
          <p15:clr>
            <a:srgbClr val="A4A3A4"/>
          </p15:clr>
        </p15:guide>
        <p15:guide id="11" pos="2835">
          <p15:clr>
            <a:srgbClr val="A4A3A4"/>
          </p15:clr>
        </p15:guide>
        <p15:guide id="12" pos="2948">
          <p15:clr>
            <a:srgbClr val="A4A3A4"/>
          </p15:clr>
        </p15:guide>
        <p15:guide id="13" pos="2494">
          <p15:clr>
            <a:srgbClr val="A4A3A4"/>
          </p15:clr>
        </p15:guide>
        <p15:guide id="14" pos="2358">
          <p15:clr>
            <a:srgbClr val="A4A3A4"/>
          </p15:clr>
        </p15:guide>
        <p15:guide id="15" pos="2064">
          <p15:clr>
            <a:srgbClr val="A4A3A4"/>
          </p15:clr>
        </p15:guide>
        <p15:guide id="16" pos="1927">
          <p15:clr>
            <a:srgbClr val="A4A3A4"/>
          </p15:clr>
        </p15:guide>
        <p15:guide id="17" pos="1610">
          <p15:clr>
            <a:srgbClr val="A4A3A4"/>
          </p15:clr>
        </p15:guide>
        <p15:guide id="18" pos="1474">
          <p15:clr>
            <a:srgbClr val="A4A3A4"/>
          </p15:clr>
        </p15:guide>
        <p15:guide id="19" pos="1179">
          <p15:clr>
            <a:srgbClr val="A4A3A4"/>
          </p15:clr>
        </p15:guide>
        <p15:guide id="20" pos="1066">
          <p15:clr>
            <a:srgbClr val="A4A3A4"/>
          </p15:clr>
        </p15:guide>
        <p15:guide id="21" pos="725">
          <p15:clr>
            <a:srgbClr val="A4A3A4"/>
          </p15:clr>
        </p15:guide>
        <p15:guide id="22" pos="589">
          <p15:clr>
            <a:srgbClr val="A4A3A4"/>
          </p15:clr>
        </p15:guide>
        <p15:guide id="23" pos="3288">
          <p15:clr>
            <a:srgbClr val="A4A3A4"/>
          </p15:clr>
        </p15:guide>
        <p15:guide id="24" pos="3424">
          <p15:clr>
            <a:srgbClr val="A4A3A4"/>
          </p15:clr>
        </p15:guide>
        <p15:guide id="25" pos="3696">
          <p15:clr>
            <a:srgbClr val="A4A3A4"/>
          </p15:clr>
        </p15:guide>
        <p15:guide id="26" pos="3833">
          <p15:clr>
            <a:srgbClr val="A4A3A4"/>
          </p15:clr>
        </p15:guide>
        <p15:guide id="27" pos="4150">
          <p15:clr>
            <a:srgbClr val="A4A3A4"/>
          </p15:clr>
        </p15:guide>
        <p15:guide id="28" pos="4286">
          <p15:clr>
            <a:srgbClr val="A4A3A4"/>
          </p15:clr>
        </p15:guide>
        <p15:guide id="29" pos="4581">
          <p15:clr>
            <a:srgbClr val="A4A3A4"/>
          </p15:clr>
        </p15:guide>
        <p15:guide id="30" pos="4694">
          <p15:clr>
            <a:srgbClr val="A4A3A4"/>
          </p15:clr>
        </p15:guide>
        <p15:guide id="31" pos="5035">
          <p15:clr>
            <a:srgbClr val="A4A3A4"/>
          </p15:clr>
        </p15:guide>
        <p15:guide id="32" pos="51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0E951-F767-40FB-8981-BDCADE0C3650}">
  <a:tblStyle styleId="{CA20E951-F767-40FB-8981-BDCADE0C3650}" styleName="SPS Tabelle">
    <a:wholeTbl>
      <a:tcTxStyle>
        <a:fontRef idx="minor">
          <a:prstClr val="black"/>
        </a:fontRef>
        <a:schemeClr val="dk1"/>
      </a:tcTxStyle>
      <a:tcStyle>
        <a:tcBdr>
          <a:left>
            <a:ln>
              <a:noFill/>
            </a:ln>
          </a:left>
          <a:right>
            <a:ln>
              <a:noFill/>
            </a:ln>
          </a:right>
          <a:top>
            <a:ln>
              <a:noFill/>
            </a:ln>
          </a:top>
          <a:bottom>
            <a:ln w="3175" cmpd="sng">
              <a:solidFill>
                <a:schemeClr val="dk1"/>
              </a:solidFill>
            </a:ln>
          </a:bottom>
          <a:insideH>
            <a:ln w="3175" cmpd="sng">
              <a:solidFill>
                <a:schemeClr val="dk1"/>
              </a:solidFill>
            </a:ln>
          </a:insideH>
          <a:insideV>
            <a:ln>
              <a:noFill/>
            </a:ln>
          </a:insideV>
        </a:tcBdr>
        <a:fill>
          <a:noFill/>
        </a:fill>
      </a:tcStyle>
    </a:wholeTbl>
    <a:firstRow>
      <a:tcStyle>
        <a:tcBdr>
          <a:bottom>
            <a:ln w="44450"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howGuides="1">
      <p:cViewPr>
        <p:scale>
          <a:sx n="96" d="100"/>
          <a:sy n="96" d="100"/>
        </p:scale>
        <p:origin x="2624" y="768"/>
      </p:cViewPr>
      <p:guideLst>
        <p:guide orient="horz" pos="346"/>
        <p:guide orient="horz" pos="1207"/>
        <p:guide orient="horz" pos="3657"/>
        <p:guide orient="horz" pos="142"/>
        <p:guide orient="horz" pos="3974"/>
        <p:guide orient="horz" pos="709"/>
        <p:guide orient="horz" pos="4110"/>
        <p:guide pos="295"/>
        <p:guide pos="5465"/>
        <p:guide pos="2880"/>
        <p:guide pos="2835"/>
        <p:guide pos="2948"/>
        <p:guide pos="2494"/>
        <p:guide pos="2358"/>
        <p:guide pos="2064"/>
        <p:guide pos="1927"/>
        <p:guide pos="1610"/>
        <p:guide pos="1474"/>
        <p:guide pos="1179"/>
        <p:guide pos="1066"/>
        <p:guide pos="725"/>
        <p:guide pos="589"/>
        <p:guide pos="3288"/>
        <p:guide pos="3424"/>
        <p:guide pos="3696"/>
        <p:guide pos="3833"/>
        <p:guide pos="4150"/>
        <p:guide pos="4286"/>
        <p:guide pos="4581"/>
        <p:guide pos="4694"/>
        <p:guide pos="5035"/>
        <p:guide pos="51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sps_vF01\Kommunikation\Sales\03%20SPA\Produktepr&#228;sentationen\Pr&#228;si-Grafiken1.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66811884584096"/>
          <c:y val="0.0346456692913386"/>
          <c:w val="0.939685221960911"/>
          <c:h val="0.778334428668857"/>
        </c:manualLayout>
      </c:layout>
      <c:barChart>
        <c:barDir val="col"/>
        <c:grouping val="clustered"/>
        <c:varyColors val="0"/>
        <c:ser>
          <c:idx val="2"/>
          <c:order val="2"/>
          <c:tx>
            <c:strRef>
              <c:f>Sheet1!$D$1</c:f>
              <c:strCache>
                <c:ptCount val="1"/>
                <c:pt idx="0">
                  <c:v>Renditedifferenz</c:v>
                </c:pt>
              </c:strCache>
            </c:strRef>
          </c:tx>
          <c:spPr>
            <a:solidFill>
              <a:schemeClr val="accent1"/>
            </a:solidFill>
          </c:spPr>
          <c:invertIfNegative val="0"/>
          <c:dLbls>
            <c:spPr>
              <a:noFill/>
              <a:ln>
                <a:noFill/>
              </a:ln>
              <a:effectLst/>
            </c:spPr>
            <c:txPr>
              <a:bodyPr rot="-5400000" vert="horz"/>
              <a:lstStyle/>
              <a:p>
                <a:pPr>
                  <a:defRPr b="1">
                    <a:solidFill>
                      <a:schemeClr val="bg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Jun 09</c:v>
                </c:pt>
                <c:pt idx="1">
                  <c:v>Sep 09</c:v>
                </c:pt>
                <c:pt idx="2">
                  <c:v>Dez 09</c:v>
                </c:pt>
                <c:pt idx="3">
                  <c:v>Mrz 10</c:v>
                </c:pt>
                <c:pt idx="4">
                  <c:v>Jun 10</c:v>
                </c:pt>
                <c:pt idx="5">
                  <c:v>Sep 10</c:v>
                </c:pt>
                <c:pt idx="6">
                  <c:v>Dez 10</c:v>
                </c:pt>
                <c:pt idx="7">
                  <c:v>Mrz 11</c:v>
                </c:pt>
                <c:pt idx="8">
                  <c:v>Jun 11</c:v>
                </c:pt>
                <c:pt idx="9">
                  <c:v>Sep 11</c:v>
                </c:pt>
                <c:pt idx="10">
                  <c:v>Dez 11</c:v>
                </c:pt>
                <c:pt idx="11">
                  <c:v>Mrz 12</c:v>
                </c:pt>
                <c:pt idx="12">
                  <c:v>Jun 12</c:v>
                </c:pt>
                <c:pt idx="13">
                  <c:v>Sep 12</c:v>
                </c:pt>
                <c:pt idx="14">
                  <c:v>Dez 12</c:v>
                </c:pt>
                <c:pt idx="15">
                  <c:v>Mrz 13</c:v>
                </c:pt>
                <c:pt idx="16">
                  <c:v>Jun 13</c:v>
                </c:pt>
                <c:pt idx="17">
                  <c:v>Sep 13</c:v>
                </c:pt>
                <c:pt idx="18">
                  <c:v>Dez 13</c:v>
                </c:pt>
                <c:pt idx="19">
                  <c:v>Mrz 14</c:v>
                </c:pt>
                <c:pt idx="20">
                  <c:v>Jun 14</c:v>
                </c:pt>
                <c:pt idx="21">
                  <c:v>Sep 14</c:v>
                </c:pt>
                <c:pt idx="22">
                  <c:v>Dez 14</c:v>
                </c:pt>
                <c:pt idx="23">
                  <c:v>Mrz 15</c:v>
                </c:pt>
                <c:pt idx="24">
                  <c:v>Jun 15</c:v>
                </c:pt>
              </c:strCache>
            </c:strRef>
          </c:cat>
          <c:val>
            <c:numRef>
              <c:f>Sheet1!$D$2:$D$26</c:f>
              <c:numCache>
                <c:formatCode>0.0%</c:formatCode>
                <c:ptCount val="25"/>
                <c:pt idx="0">
                  <c:v>0.0302</c:v>
                </c:pt>
                <c:pt idx="1">
                  <c:v>0.0353</c:v>
                </c:pt>
                <c:pt idx="2">
                  <c:v>0.0319</c:v>
                </c:pt>
                <c:pt idx="3">
                  <c:v>0.034415</c:v>
                </c:pt>
                <c:pt idx="4">
                  <c:v>0.03752</c:v>
                </c:pt>
                <c:pt idx="5">
                  <c:v>0.0378</c:v>
                </c:pt>
                <c:pt idx="6">
                  <c:v>0.03515</c:v>
                </c:pt>
                <c:pt idx="7">
                  <c:v>0.0321</c:v>
                </c:pt>
                <c:pt idx="8">
                  <c:v>0.0353</c:v>
                </c:pt>
                <c:pt idx="9">
                  <c:v>0.0412</c:v>
                </c:pt>
                <c:pt idx="10">
                  <c:v>0.0415</c:v>
                </c:pt>
                <c:pt idx="11">
                  <c:v>0.0427</c:v>
                </c:pt>
                <c:pt idx="12">
                  <c:v>0.0418</c:v>
                </c:pt>
                <c:pt idx="13">
                  <c:v>0.042</c:v>
                </c:pt>
                <c:pt idx="14">
                  <c:v>0.0411</c:v>
                </c:pt>
                <c:pt idx="15">
                  <c:v>0.0397</c:v>
                </c:pt>
                <c:pt idx="16">
                  <c:v>0.0353</c:v>
                </c:pt>
                <c:pt idx="17">
                  <c:v>0.036</c:v>
                </c:pt>
                <c:pt idx="18">
                  <c:v>0.0345</c:v>
                </c:pt>
                <c:pt idx="19">
                  <c:v>0.037015</c:v>
                </c:pt>
                <c:pt idx="20">
                  <c:v>0.03843</c:v>
                </c:pt>
                <c:pt idx="21">
                  <c:v>0.039725</c:v>
                </c:pt>
                <c:pt idx="22">
                  <c:v>0.04</c:v>
                </c:pt>
                <c:pt idx="23">
                  <c:v>0.043985</c:v>
                </c:pt>
                <c:pt idx="24">
                  <c:v>0.042721</c:v>
                </c:pt>
              </c:numCache>
            </c:numRef>
          </c:val>
        </c:ser>
        <c:dLbls>
          <c:showLegendKey val="0"/>
          <c:showVal val="0"/>
          <c:showCatName val="0"/>
          <c:showSerName val="0"/>
          <c:showPercent val="0"/>
          <c:showBubbleSize val="0"/>
        </c:dLbls>
        <c:gapWidth val="50"/>
        <c:axId val="-2134805056"/>
        <c:axId val="-2134780448"/>
      </c:barChart>
      <c:lineChart>
        <c:grouping val="standard"/>
        <c:varyColors val="0"/>
        <c:ser>
          <c:idx val="0"/>
          <c:order val="0"/>
          <c:tx>
            <c:strRef>
              <c:f>Sheet1!$B$1</c:f>
              <c:strCache>
                <c:ptCount val="1"/>
                <c:pt idx="0">
                  <c:v>5-Jahres Swapsatz</c:v>
                </c:pt>
              </c:strCache>
            </c:strRef>
          </c:tx>
          <c:spPr>
            <a:ln w="31750">
              <a:solidFill>
                <a:srgbClr val="DCA21E"/>
              </a:solidFill>
            </a:ln>
          </c:spPr>
          <c:marker>
            <c:symbol val="none"/>
          </c:marker>
          <c:cat>
            <c:strRef>
              <c:f>Sheet1!$A$2:$A$26</c:f>
              <c:strCache>
                <c:ptCount val="25"/>
                <c:pt idx="0">
                  <c:v>Jun 09</c:v>
                </c:pt>
                <c:pt idx="1">
                  <c:v>Sep 09</c:v>
                </c:pt>
                <c:pt idx="2">
                  <c:v>Dez 09</c:v>
                </c:pt>
                <c:pt idx="3">
                  <c:v>Mrz 10</c:v>
                </c:pt>
                <c:pt idx="4">
                  <c:v>Jun 10</c:v>
                </c:pt>
                <c:pt idx="5">
                  <c:v>Sep 10</c:v>
                </c:pt>
                <c:pt idx="6">
                  <c:v>Dez 10</c:v>
                </c:pt>
                <c:pt idx="7">
                  <c:v>Mrz 11</c:v>
                </c:pt>
                <c:pt idx="8">
                  <c:v>Jun 11</c:v>
                </c:pt>
                <c:pt idx="9">
                  <c:v>Sep 11</c:v>
                </c:pt>
                <c:pt idx="10">
                  <c:v>Dez 11</c:v>
                </c:pt>
                <c:pt idx="11">
                  <c:v>Mrz 12</c:v>
                </c:pt>
                <c:pt idx="12">
                  <c:v>Jun 12</c:v>
                </c:pt>
                <c:pt idx="13">
                  <c:v>Sep 12</c:v>
                </c:pt>
                <c:pt idx="14">
                  <c:v>Dez 12</c:v>
                </c:pt>
                <c:pt idx="15">
                  <c:v>Mrz 13</c:v>
                </c:pt>
                <c:pt idx="16">
                  <c:v>Jun 13</c:v>
                </c:pt>
                <c:pt idx="17">
                  <c:v>Sep 13</c:v>
                </c:pt>
                <c:pt idx="18">
                  <c:v>Dez 13</c:v>
                </c:pt>
                <c:pt idx="19">
                  <c:v>Mrz 14</c:v>
                </c:pt>
                <c:pt idx="20">
                  <c:v>Jun 14</c:v>
                </c:pt>
                <c:pt idx="21">
                  <c:v>Sep 14</c:v>
                </c:pt>
                <c:pt idx="22">
                  <c:v>Dez 14</c:v>
                </c:pt>
                <c:pt idx="23">
                  <c:v>Mrz 15</c:v>
                </c:pt>
                <c:pt idx="24">
                  <c:v>Jun 15</c:v>
                </c:pt>
              </c:strCache>
            </c:strRef>
          </c:cat>
          <c:val>
            <c:numRef>
              <c:f>Sheet1!$B$2:$B$26</c:f>
              <c:numCache>
                <c:formatCode>0.0%</c:formatCode>
                <c:ptCount val="25"/>
                <c:pt idx="0">
                  <c:v>0.0188</c:v>
                </c:pt>
                <c:pt idx="1">
                  <c:v>0.0167</c:v>
                </c:pt>
                <c:pt idx="2">
                  <c:v>0.0171</c:v>
                </c:pt>
                <c:pt idx="3">
                  <c:v>0.015585</c:v>
                </c:pt>
                <c:pt idx="4">
                  <c:v>0.01248</c:v>
                </c:pt>
                <c:pt idx="5">
                  <c:v>0.0122</c:v>
                </c:pt>
                <c:pt idx="6">
                  <c:v>0.01385</c:v>
                </c:pt>
                <c:pt idx="7">
                  <c:v>0.0169</c:v>
                </c:pt>
                <c:pt idx="8">
                  <c:v>0.0137</c:v>
                </c:pt>
                <c:pt idx="9">
                  <c:v>0.0078</c:v>
                </c:pt>
                <c:pt idx="10">
                  <c:v>0.0065</c:v>
                </c:pt>
                <c:pt idx="11">
                  <c:v>0.0053</c:v>
                </c:pt>
                <c:pt idx="12">
                  <c:v>0.0042</c:v>
                </c:pt>
                <c:pt idx="13">
                  <c:v>0.004</c:v>
                </c:pt>
                <c:pt idx="14">
                  <c:v>0.0039</c:v>
                </c:pt>
                <c:pt idx="15">
                  <c:v>0.0043</c:v>
                </c:pt>
                <c:pt idx="16">
                  <c:v>0.0077</c:v>
                </c:pt>
                <c:pt idx="17">
                  <c:v>0.007</c:v>
                </c:pt>
                <c:pt idx="18">
                  <c:v>0.0075</c:v>
                </c:pt>
                <c:pt idx="19">
                  <c:v>0.004915</c:v>
                </c:pt>
                <c:pt idx="20">
                  <c:v>0.0028</c:v>
                </c:pt>
                <c:pt idx="21">
                  <c:v>0.001835</c:v>
                </c:pt>
                <c:pt idx="22">
                  <c:v>0.001</c:v>
                </c:pt>
                <c:pt idx="23">
                  <c:v>-0.002985</c:v>
                </c:pt>
                <c:pt idx="24">
                  <c:v>-0.002721</c:v>
                </c:pt>
              </c:numCache>
            </c:numRef>
          </c:val>
          <c:smooth val="0"/>
        </c:ser>
        <c:ser>
          <c:idx val="1"/>
          <c:order val="1"/>
          <c:tx>
            <c:strRef>
              <c:f>Sheet1!$C$1</c:f>
              <c:strCache>
                <c:ptCount val="1"/>
                <c:pt idx="0">
                  <c:v>SPS-Nettorendite</c:v>
                </c:pt>
              </c:strCache>
            </c:strRef>
          </c:tx>
          <c:spPr>
            <a:ln w="31750">
              <a:solidFill>
                <a:schemeClr val="tx1"/>
              </a:solidFill>
            </a:ln>
          </c:spPr>
          <c:marker>
            <c:symbol val="none"/>
          </c:marker>
          <c:cat>
            <c:strRef>
              <c:f>Sheet1!$A$2:$A$26</c:f>
              <c:strCache>
                <c:ptCount val="25"/>
                <c:pt idx="0">
                  <c:v>Jun 09</c:v>
                </c:pt>
                <c:pt idx="1">
                  <c:v>Sep 09</c:v>
                </c:pt>
                <c:pt idx="2">
                  <c:v>Dez 09</c:v>
                </c:pt>
                <c:pt idx="3">
                  <c:v>Mrz 10</c:v>
                </c:pt>
                <c:pt idx="4">
                  <c:v>Jun 10</c:v>
                </c:pt>
                <c:pt idx="5">
                  <c:v>Sep 10</c:v>
                </c:pt>
                <c:pt idx="6">
                  <c:v>Dez 10</c:v>
                </c:pt>
                <c:pt idx="7">
                  <c:v>Mrz 11</c:v>
                </c:pt>
                <c:pt idx="8">
                  <c:v>Jun 11</c:v>
                </c:pt>
                <c:pt idx="9">
                  <c:v>Sep 11</c:v>
                </c:pt>
                <c:pt idx="10">
                  <c:v>Dez 11</c:v>
                </c:pt>
                <c:pt idx="11">
                  <c:v>Mrz 12</c:v>
                </c:pt>
                <c:pt idx="12">
                  <c:v>Jun 12</c:v>
                </c:pt>
                <c:pt idx="13">
                  <c:v>Sep 12</c:v>
                </c:pt>
                <c:pt idx="14">
                  <c:v>Dez 12</c:v>
                </c:pt>
                <c:pt idx="15">
                  <c:v>Mrz 13</c:v>
                </c:pt>
                <c:pt idx="16">
                  <c:v>Jun 13</c:v>
                </c:pt>
                <c:pt idx="17">
                  <c:v>Sep 13</c:v>
                </c:pt>
                <c:pt idx="18">
                  <c:v>Dez 13</c:v>
                </c:pt>
                <c:pt idx="19">
                  <c:v>Mrz 14</c:v>
                </c:pt>
                <c:pt idx="20">
                  <c:v>Jun 14</c:v>
                </c:pt>
                <c:pt idx="21">
                  <c:v>Sep 14</c:v>
                </c:pt>
                <c:pt idx="22">
                  <c:v>Dez 14</c:v>
                </c:pt>
                <c:pt idx="23">
                  <c:v>Mrz 15</c:v>
                </c:pt>
                <c:pt idx="24">
                  <c:v>Jun 15</c:v>
                </c:pt>
              </c:strCache>
            </c:strRef>
          </c:cat>
          <c:val>
            <c:numRef>
              <c:f>Sheet1!$C$2:$C$26</c:f>
              <c:numCache>
                <c:formatCode>0.0%</c:formatCode>
                <c:ptCount val="25"/>
                <c:pt idx="0">
                  <c:v>0.049</c:v>
                </c:pt>
                <c:pt idx="1">
                  <c:v>0.052</c:v>
                </c:pt>
                <c:pt idx="2">
                  <c:v>0.049</c:v>
                </c:pt>
                <c:pt idx="3">
                  <c:v>0.05</c:v>
                </c:pt>
                <c:pt idx="4">
                  <c:v>0.05</c:v>
                </c:pt>
                <c:pt idx="5">
                  <c:v>0.05</c:v>
                </c:pt>
                <c:pt idx="6">
                  <c:v>0.049</c:v>
                </c:pt>
                <c:pt idx="7">
                  <c:v>0.049</c:v>
                </c:pt>
                <c:pt idx="8">
                  <c:v>0.049</c:v>
                </c:pt>
                <c:pt idx="9">
                  <c:v>0.049</c:v>
                </c:pt>
                <c:pt idx="10">
                  <c:v>0.048</c:v>
                </c:pt>
                <c:pt idx="11">
                  <c:v>0.048</c:v>
                </c:pt>
                <c:pt idx="12">
                  <c:v>0.046</c:v>
                </c:pt>
                <c:pt idx="13">
                  <c:v>0.046</c:v>
                </c:pt>
                <c:pt idx="14">
                  <c:v>0.045</c:v>
                </c:pt>
                <c:pt idx="15">
                  <c:v>0.044</c:v>
                </c:pt>
                <c:pt idx="16">
                  <c:v>0.043</c:v>
                </c:pt>
                <c:pt idx="17">
                  <c:v>0.043</c:v>
                </c:pt>
                <c:pt idx="18">
                  <c:v>0.042</c:v>
                </c:pt>
                <c:pt idx="19">
                  <c:v>0.04193</c:v>
                </c:pt>
                <c:pt idx="20">
                  <c:v>0.04123</c:v>
                </c:pt>
                <c:pt idx="21">
                  <c:v>0.04156</c:v>
                </c:pt>
                <c:pt idx="22">
                  <c:v>0.041</c:v>
                </c:pt>
                <c:pt idx="23">
                  <c:v>0.041</c:v>
                </c:pt>
                <c:pt idx="24">
                  <c:v>0.04</c:v>
                </c:pt>
              </c:numCache>
            </c:numRef>
          </c:val>
          <c:smooth val="0"/>
        </c:ser>
        <c:dLbls>
          <c:showLegendKey val="0"/>
          <c:showVal val="0"/>
          <c:showCatName val="0"/>
          <c:showSerName val="0"/>
          <c:showPercent val="0"/>
          <c:showBubbleSize val="0"/>
        </c:dLbls>
        <c:marker val="1"/>
        <c:smooth val="0"/>
        <c:axId val="-2134805056"/>
        <c:axId val="-2134780448"/>
      </c:lineChart>
      <c:catAx>
        <c:axId val="-2134805056"/>
        <c:scaling>
          <c:orientation val="minMax"/>
        </c:scaling>
        <c:delete val="0"/>
        <c:axPos val="b"/>
        <c:numFmt formatCode="General" sourceLinked="0"/>
        <c:majorTickMark val="none"/>
        <c:minorTickMark val="none"/>
        <c:tickLblPos val="low"/>
        <c:spPr>
          <a:ln w="25400">
            <a:solidFill>
              <a:schemeClr val="tx1"/>
            </a:solidFill>
          </a:ln>
        </c:spPr>
        <c:crossAx val="-2134780448"/>
        <c:crossesAt val="0.0"/>
        <c:auto val="1"/>
        <c:lblAlgn val="ctr"/>
        <c:lblOffset val="100"/>
        <c:noMultiLvlLbl val="0"/>
      </c:catAx>
      <c:valAx>
        <c:axId val="-2134780448"/>
        <c:scaling>
          <c:orientation val="minMax"/>
          <c:min val="-0.01"/>
        </c:scaling>
        <c:delete val="0"/>
        <c:axPos val="l"/>
        <c:majorGridlines>
          <c:spPr>
            <a:ln>
              <a:solidFill>
                <a:srgbClr val="C3C2BF"/>
              </a:solidFill>
            </a:ln>
          </c:spPr>
        </c:majorGridlines>
        <c:numFmt formatCode="0.0%" sourceLinked="1"/>
        <c:majorTickMark val="out"/>
        <c:minorTickMark val="none"/>
        <c:tickLblPos val="low"/>
        <c:spPr>
          <a:ln>
            <a:noFill/>
          </a:ln>
        </c:spPr>
        <c:txPr>
          <a:bodyPr/>
          <a:lstStyle/>
          <a:p>
            <a:pPr>
              <a:defRPr b="1"/>
            </a:pPr>
            <a:endParaRPr lang="de-DE"/>
          </a:p>
        </c:txPr>
        <c:crossAx val="-2134805056"/>
        <c:crosses val="autoZero"/>
        <c:crossBetween val="between"/>
      </c:valAx>
    </c:plotArea>
    <c:legend>
      <c:legendPos val="b"/>
      <c:layout>
        <c:manualLayout>
          <c:xMode val="edge"/>
          <c:yMode val="edge"/>
          <c:x val="0.0"/>
          <c:y val="0.953242234484469"/>
          <c:w val="0.998995412828778"/>
          <c:h val="0.046757765515531"/>
        </c:manualLayout>
      </c:layout>
      <c:overlay val="0"/>
      <c:txPr>
        <a:bodyPr/>
        <a:lstStyle/>
        <a:p>
          <a:pPr>
            <a:defRPr sz="1100" b="1"/>
          </a:pPr>
          <a:endParaRPr lang="de-DE"/>
        </a:p>
      </c:txPr>
    </c:legend>
    <c:plotVisOnly val="1"/>
    <c:dispBlanksAs val="gap"/>
    <c:showDLblsOverMax val="0"/>
  </c:chart>
  <c:txPr>
    <a:bodyPr/>
    <a:lstStyle/>
    <a:p>
      <a:pPr>
        <a:defRPr sz="10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09026333023653"/>
          <c:y val="0.056256676209195"/>
          <c:w val="0.949097366697635"/>
          <c:h val="0.788625875918646"/>
        </c:manualLayout>
      </c:layout>
      <c:lineChart>
        <c:grouping val="standard"/>
        <c:varyColors val="0"/>
        <c:ser>
          <c:idx val="0"/>
          <c:order val="0"/>
          <c:tx>
            <c:strRef>
              <c:f>Sheet1!$B$1</c:f>
              <c:strCache>
                <c:ptCount val="1"/>
                <c:pt idx="0">
                  <c:v>Anleihe 2.25 EIDG 05-20 Rückzahlungsrendite (Mittelkurs)</c:v>
                </c:pt>
              </c:strCache>
            </c:strRef>
          </c:tx>
          <c:marker>
            <c:symbol val="none"/>
          </c:marker>
          <c:cat>
            <c:numRef>
              <c:f>Sheet1!$A$2:$A$602</c:f>
              <c:numCache>
                <c:formatCode>m/d/yyyy</c:formatCode>
                <c:ptCount val="601"/>
                <c:pt idx="0">
                  <c:v>41640.0</c:v>
                </c:pt>
                <c:pt idx="1">
                  <c:v>41641.0</c:v>
                </c:pt>
                <c:pt idx="2">
                  <c:v>41642.0</c:v>
                </c:pt>
                <c:pt idx="3">
                  <c:v>41643.0</c:v>
                </c:pt>
                <c:pt idx="4">
                  <c:v>41644.0</c:v>
                </c:pt>
                <c:pt idx="5">
                  <c:v>41645.0</c:v>
                </c:pt>
                <c:pt idx="6">
                  <c:v>41646.0</c:v>
                </c:pt>
                <c:pt idx="7">
                  <c:v>41647.0</c:v>
                </c:pt>
                <c:pt idx="8">
                  <c:v>41648.0</c:v>
                </c:pt>
                <c:pt idx="9">
                  <c:v>41649.0</c:v>
                </c:pt>
                <c:pt idx="10">
                  <c:v>41650.0</c:v>
                </c:pt>
                <c:pt idx="11">
                  <c:v>41651.0</c:v>
                </c:pt>
                <c:pt idx="12">
                  <c:v>41652.0</c:v>
                </c:pt>
                <c:pt idx="13">
                  <c:v>41653.0</c:v>
                </c:pt>
                <c:pt idx="14">
                  <c:v>41654.0</c:v>
                </c:pt>
                <c:pt idx="15">
                  <c:v>41655.0</c:v>
                </c:pt>
                <c:pt idx="16">
                  <c:v>41656.0</c:v>
                </c:pt>
                <c:pt idx="17">
                  <c:v>41657.0</c:v>
                </c:pt>
                <c:pt idx="18">
                  <c:v>41658.0</c:v>
                </c:pt>
                <c:pt idx="19">
                  <c:v>41659.0</c:v>
                </c:pt>
                <c:pt idx="20">
                  <c:v>41660.0</c:v>
                </c:pt>
                <c:pt idx="21">
                  <c:v>41661.0</c:v>
                </c:pt>
                <c:pt idx="22">
                  <c:v>41662.0</c:v>
                </c:pt>
                <c:pt idx="23">
                  <c:v>41663.0</c:v>
                </c:pt>
                <c:pt idx="24">
                  <c:v>41664.0</c:v>
                </c:pt>
                <c:pt idx="25">
                  <c:v>41665.0</c:v>
                </c:pt>
                <c:pt idx="26">
                  <c:v>41666.0</c:v>
                </c:pt>
                <c:pt idx="27">
                  <c:v>41667.0</c:v>
                </c:pt>
                <c:pt idx="28">
                  <c:v>41668.0</c:v>
                </c:pt>
                <c:pt idx="29">
                  <c:v>41669.0</c:v>
                </c:pt>
                <c:pt idx="30">
                  <c:v>41670.0</c:v>
                </c:pt>
                <c:pt idx="31">
                  <c:v>41671.0</c:v>
                </c:pt>
                <c:pt idx="32">
                  <c:v>41672.0</c:v>
                </c:pt>
                <c:pt idx="33">
                  <c:v>41673.0</c:v>
                </c:pt>
                <c:pt idx="34">
                  <c:v>41674.0</c:v>
                </c:pt>
                <c:pt idx="35">
                  <c:v>41675.0</c:v>
                </c:pt>
                <c:pt idx="36">
                  <c:v>41676.0</c:v>
                </c:pt>
                <c:pt idx="37">
                  <c:v>41677.0</c:v>
                </c:pt>
                <c:pt idx="38">
                  <c:v>41678.0</c:v>
                </c:pt>
                <c:pt idx="39">
                  <c:v>41679.0</c:v>
                </c:pt>
                <c:pt idx="40">
                  <c:v>41680.0</c:v>
                </c:pt>
                <c:pt idx="41">
                  <c:v>41681.0</c:v>
                </c:pt>
                <c:pt idx="42">
                  <c:v>41682.0</c:v>
                </c:pt>
                <c:pt idx="43">
                  <c:v>41683.0</c:v>
                </c:pt>
                <c:pt idx="44">
                  <c:v>41684.0</c:v>
                </c:pt>
                <c:pt idx="45">
                  <c:v>41685.0</c:v>
                </c:pt>
                <c:pt idx="46">
                  <c:v>41686.0</c:v>
                </c:pt>
                <c:pt idx="47">
                  <c:v>41687.0</c:v>
                </c:pt>
                <c:pt idx="48">
                  <c:v>41688.0</c:v>
                </c:pt>
                <c:pt idx="49">
                  <c:v>41689.0</c:v>
                </c:pt>
                <c:pt idx="50">
                  <c:v>41690.0</c:v>
                </c:pt>
                <c:pt idx="51">
                  <c:v>41691.0</c:v>
                </c:pt>
                <c:pt idx="52">
                  <c:v>41692.0</c:v>
                </c:pt>
                <c:pt idx="53">
                  <c:v>41693.0</c:v>
                </c:pt>
                <c:pt idx="54">
                  <c:v>41694.0</c:v>
                </c:pt>
                <c:pt idx="55">
                  <c:v>41695.0</c:v>
                </c:pt>
                <c:pt idx="56">
                  <c:v>41696.0</c:v>
                </c:pt>
                <c:pt idx="57">
                  <c:v>41697.0</c:v>
                </c:pt>
                <c:pt idx="58">
                  <c:v>41698.0</c:v>
                </c:pt>
                <c:pt idx="59">
                  <c:v>41699.0</c:v>
                </c:pt>
                <c:pt idx="60">
                  <c:v>41700.0</c:v>
                </c:pt>
                <c:pt idx="61">
                  <c:v>41701.0</c:v>
                </c:pt>
                <c:pt idx="62">
                  <c:v>41702.0</c:v>
                </c:pt>
                <c:pt idx="63">
                  <c:v>41703.0</c:v>
                </c:pt>
                <c:pt idx="64">
                  <c:v>41704.0</c:v>
                </c:pt>
                <c:pt idx="65">
                  <c:v>41705.0</c:v>
                </c:pt>
                <c:pt idx="66">
                  <c:v>41706.0</c:v>
                </c:pt>
                <c:pt idx="67">
                  <c:v>41707.0</c:v>
                </c:pt>
                <c:pt idx="68">
                  <c:v>41708.0</c:v>
                </c:pt>
                <c:pt idx="69">
                  <c:v>41709.0</c:v>
                </c:pt>
                <c:pt idx="70">
                  <c:v>41710.0</c:v>
                </c:pt>
                <c:pt idx="71">
                  <c:v>41711.0</c:v>
                </c:pt>
                <c:pt idx="72">
                  <c:v>41712.0</c:v>
                </c:pt>
                <c:pt idx="73">
                  <c:v>41713.0</c:v>
                </c:pt>
                <c:pt idx="74">
                  <c:v>41714.0</c:v>
                </c:pt>
                <c:pt idx="75">
                  <c:v>41715.0</c:v>
                </c:pt>
                <c:pt idx="76">
                  <c:v>41716.0</c:v>
                </c:pt>
                <c:pt idx="77">
                  <c:v>41717.0</c:v>
                </c:pt>
                <c:pt idx="78">
                  <c:v>41718.0</c:v>
                </c:pt>
                <c:pt idx="79">
                  <c:v>41719.0</c:v>
                </c:pt>
                <c:pt idx="80">
                  <c:v>41720.0</c:v>
                </c:pt>
                <c:pt idx="81">
                  <c:v>41721.0</c:v>
                </c:pt>
                <c:pt idx="82">
                  <c:v>41722.0</c:v>
                </c:pt>
                <c:pt idx="83">
                  <c:v>41723.0</c:v>
                </c:pt>
                <c:pt idx="84">
                  <c:v>41724.0</c:v>
                </c:pt>
                <c:pt idx="85">
                  <c:v>41725.0</c:v>
                </c:pt>
                <c:pt idx="86">
                  <c:v>41726.0</c:v>
                </c:pt>
                <c:pt idx="87">
                  <c:v>41727.0</c:v>
                </c:pt>
                <c:pt idx="88">
                  <c:v>41728.0</c:v>
                </c:pt>
                <c:pt idx="89">
                  <c:v>41729.0</c:v>
                </c:pt>
                <c:pt idx="90">
                  <c:v>41730.0</c:v>
                </c:pt>
                <c:pt idx="91">
                  <c:v>41731.0</c:v>
                </c:pt>
                <c:pt idx="92">
                  <c:v>41732.0</c:v>
                </c:pt>
                <c:pt idx="93">
                  <c:v>41733.0</c:v>
                </c:pt>
                <c:pt idx="94">
                  <c:v>41734.0</c:v>
                </c:pt>
                <c:pt idx="95">
                  <c:v>41735.0</c:v>
                </c:pt>
                <c:pt idx="96">
                  <c:v>41736.0</c:v>
                </c:pt>
                <c:pt idx="97">
                  <c:v>41737.0</c:v>
                </c:pt>
                <c:pt idx="98">
                  <c:v>41738.0</c:v>
                </c:pt>
                <c:pt idx="99">
                  <c:v>41739.0</c:v>
                </c:pt>
                <c:pt idx="100">
                  <c:v>41740.0</c:v>
                </c:pt>
                <c:pt idx="101">
                  <c:v>41741.0</c:v>
                </c:pt>
                <c:pt idx="102">
                  <c:v>41742.0</c:v>
                </c:pt>
                <c:pt idx="103">
                  <c:v>41743.0</c:v>
                </c:pt>
                <c:pt idx="104">
                  <c:v>41744.0</c:v>
                </c:pt>
                <c:pt idx="105">
                  <c:v>41745.0</c:v>
                </c:pt>
                <c:pt idx="106">
                  <c:v>41746.0</c:v>
                </c:pt>
                <c:pt idx="107">
                  <c:v>41747.0</c:v>
                </c:pt>
                <c:pt idx="108">
                  <c:v>41748.0</c:v>
                </c:pt>
                <c:pt idx="109">
                  <c:v>41749.0</c:v>
                </c:pt>
                <c:pt idx="110">
                  <c:v>41750.0</c:v>
                </c:pt>
                <c:pt idx="111">
                  <c:v>41751.0</c:v>
                </c:pt>
                <c:pt idx="112">
                  <c:v>41752.0</c:v>
                </c:pt>
                <c:pt idx="113">
                  <c:v>41753.0</c:v>
                </c:pt>
                <c:pt idx="114">
                  <c:v>41754.0</c:v>
                </c:pt>
                <c:pt idx="115">
                  <c:v>41755.0</c:v>
                </c:pt>
                <c:pt idx="116">
                  <c:v>41756.0</c:v>
                </c:pt>
                <c:pt idx="117">
                  <c:v>41757.0</c:v>
                </c:pt>
                <c:pt idx="118">
                  <c:v>41758.0</c:v>
                </c:pt>
                <c:pt idx="119">
                  <c:v>41759.0</c:v>
                </c:pt>
                <c:pt idx="120">
                  <c:v>41760.0</c:v>
                </c:pt>
                <c:pt idx="121">
                  <c:v>41761.0</c:v>
                </c:pt>
                <c:pt idx="122">
                  <c:v>41762.0</c:v>
                </c:pt>
                <c:pt idx="123">
                  <c:v>41763.0</c:v>
                </c:pt>
                <c:pt idx="124">
                  <c:v>41764.0</c:v>
                </c:pt>
                <c:pt idx="125">
                  <c:v>41765.0</c:v>
                </c:pt>
                <c:pt idx="126">
                  <c:v>41766.0</c:v>
                </c:pt>
                <c:pt idx="127">
                  <c:v>41767.0</c:v>
                </c:pt>
                <c:pt idx="128">
                  <c:v>41768.0</c:v>
                </c:pt>
                <c:pt idx="129">
                  <c:v>41769.0</c:v>
                </c:pt>
                <c:pt idx="130">
                  <c:v>41770.0</c:v>
                </c:pt>
                <c:pt idx="131">
                  <c:v>41771.0</c:v>
                </c:pt>
                <c:pt idx="132">
                  <c:v>41772.0</c:v>
                </c:pt>
                <c:pt idx="133">
                  <c:v>41773.0</c:v>
                </c:pt>
                <c:pt idx="134">
                  <c:v>41774.0</c:v>
                </c:pt>
                <c:pt idx="135">
                  <c:v>41775.0</c:v>
                </c:pt>
                <c:pt idx="136">
                  <c:v>41776.0</c:v>
                </c:pt>
                <c:pt idx="137">
                  <c:v>41777.0</c:v>
                </c:pt>
                <c:pt idx="138">
                  <c:v>41778.0</c:v>
                </c:pt>
                <c:pt idx="139">
                  <c:v>41779.0</c:v>
                </c:pt>
                <c:pt idx="140">
                  <c:v>41780.0</c:v>
                </c:pt>
                <c:pt idx="141">
                  <c:v>41781.0</c:v>
                </c:pt>
                <c:pt idx="142">
                  <c:v>41782.0</c:v>
                </c:pt>
                <c:pt idx="143">
                  <c:v>41783.0</c:v>
                </c:pt>
                <c:pt idx="144">
                  <c:v>41784.0</c:v>
                </c:pt>
                <c:pt idx="145">
                  <c:v>41785.0</c:v>
                </c:pt>
                <c:pt idx="146">
                  <c:v>41786.0</c:v>
                </c:pt>
                <c:pt idx="147">
                  <c:v>41787.0</c:v>
                </c:pt>
                <c:pt idx="148">
                  <c:v>41788.0</c:v>
                </c:pt>
                <c:pt idx="149">
                  <c:v>41789.0</c:v>
                </c:pt>
                <c:pt idx="150">
                  <c:v>41790.0</c:v>
                </c:pt>
                <c:pt idx="151">
                  <c:v>41791.0</c:v>
                </c:pt>
                <c:pt idx="152">
                  <c:v>41792.0</c:v>
                </c:pt>
                <c:pt idx="153">
                  <c:v>41793.0</c:v>
                </c:pt>
                <c:pt idx="154">
                  <c:v>41794.0</c:v>
                </c:pt>
                <c:pt idx="155">
                  <c:v>41795.0</c:v>
                </c:pt>
                <c:pt idx="156">
                  <c:v>41796.0</c:v>
                </c:pt>
                <c:pt idx="157">
                  <c:v>41797.0</c:v>
                </c:pt>
                <c:pt idx="158">
                  <c:v>41798.0</c:v>
                </c:pt>
                <c:pt idx="159">
                  <c:v>41799.0</c:v>
                </c:pt>
                <c:pt idx="160">
                  <c:v>41800.0</c:v>
                </c:pt>
                <c:pt idx="161">
                  <c:v>41801.0</c:v>
                </c:pt>
                <c:pt idx="162">
                  <c:v>41802.0</c:v>
                </c:pt>
                <c:pt idx="163">
                  <c:v>41803.0</c:v>
                </c:pt>
                <c:pt idx="164">
                  <c:v>41804.0</c:v>
                </c:pt>
                <c:pt idx="165">
                  <c:v>41805.0</c:v>
                </c:pt>
                <c:pt idx="166">
                  <c:v>41806.0</c:v>
                </c:pt>
                <c:pt idx="167">
                  <c:v>41807.0</c:v>
                </c:pt>
                <c:pt idx="168">
                  <c:v>41808.0</c:v>
                </c:pt>
                <c:pt idx="169">
                  <c:v>41809.0</c:v>
                </c:pt>
                <c:pt idx="170">
                  <c:v>41810.0</c:v>
                </c:pt>
                <c:pt idx="171">
                  <c:v>41811.0</c:v>
                </c:pt>
                <c:pt idx="172">
                  <c:v>41812.0</c:v>
                </c:pt>
                <c:pt idx="173">
                  <c:v>41813.0</c:v>
                </c:pt>
                <c:pt idx="174">
                  <c:v>41814.0</c:v>
                </c:pt>
                <c:pt idx="175">
                  <c:v>41815.0</c:v>
                </c:pt>
                <c:pt idx="176">
                  <c:v>41816.0</c:v>
                </c:pt>
                <c:pt idx="177">
                  <c:v>41817.0</c:v>
                </c:pt>
                <c:pt idx="178">
                  <c:v>41818.0</c:v>
                </c:pt>
                <c:pt idx="179">
                  <c:v>41819.0</c:v>
                </c:pt>
                <c:pt idx="180">
                  <c:v>41820.0</c:v>
                </c:pt>
                <c:pt idx="181">
                  <c:v>41821.0</c:v>
                </c:pt>
                <c:pt idx="182">
                  <c:v>41822.0</c:v>
                </c:pt>
                <c:pt idx="183">
                  <c:v>41823.0</c:v>
                </c:pt>
                <c:pt idx="184">
                  <c:v>41824.0</c:v>
                </c:pt>
                <c:pt idx="185">
                  <c:v>41825.0</c:v>
                </c:pt>
                <c:pt idx="186">
                  <c:v>41826.0</c:v>
                </c:pt>
                <c:pt idx="187">
                  <c:v>41827.0</c:v>
                </c:pt>
                <c:pt idx="188">
                  <c:v>41828.0</c:v>
                </c:pt>
                <c:pt idx="189">
                  <c:v>41829.0</c:v>
                </c:pt>
                <c:pt idx="190">
                  <c:v>41830.0</c:v>
                </c:pt>
                <c:pt idx="191">
                  <c:v>41831.0</c:v>
                </c:pt>
                <c:pt idx="192">
                  <c:v>41832.0</c:v>
                </c:pt>
                <c:pt idx="193">
                  <c:v>41833.0</c:v>
                </c:pt>
                <c:pt idx="194">
                  <c:v>41834.0</c:v>
                </c:pt>
                <c:pt idx="195">
                  <c:v>41835.0</c:v>
                </c:pt>
                <c:pt idx="196">
                  <c:v>41836.0</c:v>
                </c:pt>
                <c:pt idx="197">
                  <c:v>41837.0</c:v>
                </c:pt>
                <c:pt idx="198">
                  <c:v>41838.0</c:v>
                </c:pt>
                <c:pt idx="199">
                  <c:v>41839.0</c:v>
                </c:pt>
                <c:pt idx="200">
                  <c:v>41840.0</c:v>
                </c:pt>
                <c:pt idx="201">
                  <c:v>41841.0</c:v>
                </c:pt>
                <c:pt idx="202">
                  <c:v>41842.0</c:v>
                </c:pt>
                <c:pt idx="203">
                  <c:v>41843.0</c:v>
                </c:pt>
                <c:pt idx="204">
                  <c:v>41844.0</c:v>
                </c:pt>
                <c:pt idx="205">
                  <c:v>41845.0</c:v>
                </c:pt>
                <c:pt idx="206">
                  <c:v>41846.0</c:v>
                </c:pt>
                <c:pt idx="207">
                  <c:v>41847.0</c:v>
                </c:pt>
                <c:pt idx="208">
                  <c:v>41848.0</c:v>
                </c:pt>
                <c:pt idx="209">
                  <c:v>41849.0</c:v>
                </c:pt>
                <c:pt idx="210">
                  <c:v>41850.0</c:v>
                </c:pt>
                <c:pt idx="211">
                  <c:v>41851.0</c:v>
                </c:pt>
                <c:pt idx="212">
                  <c:v>41852.0</c:v>
                </c:pt>
                <c:pt idx="213">
                  <c:v>41853.0</c:v>
                </c:pt>
                <c:pt idx="214">
                  <c:v>41854.0</c:v>
                </c:pt>
                <c:pt idx="215">
                  <c:v>41855.0</c:v>
                </c:pt>
                <c:pt idx="216">
                  <c:v>41856.0</c:v>
                </c:pt>
                <c:pt idx="217">
                  <c:v>41857.0</c:v>
                </c:pt>
                <c:pt idx="218">
                  <c:v>41858.0</c:v>
                </c:pt>
                <c:pt idx="219">
                  <c:v>41859.0</c:v>
                </c:pt>
                <c:pt idx="220">
                  <c:v>41860.0</c:v>
                </c:pt>
                <c:pt idx="221">
                  <c:v>41861.0</c:v>
                </c:pt>
                <c:pt idx="222">
                  <c:v>41862.0</c:v>
                </c:pt>
                <c:pt idx="223">
                  <c:v>41863.0</c:v>
                </c:pt>
                <c:pt idx="224">
                  <c:v>41864.0</c:v>
                </c:pt>
                <c:pt idx="225">
                  <c:v>41865.0</c:v>
                </c:pt>
                <c:pt idx="226">
                  <c:v>41866.0</c:v>
                </c:pt>
                <c:pt idx="227">
                  <c:v>41867.0</c:v>
                </c:pt>
                <c:pt idx="228">
                  <c:v>41868.0</c:v>
                </c:pt>
                <c:pt idx="229">
                  <c:v>41869.0</c:v>
                </c:pt>
                <c:pt idx="230">
                  <c:v>41870.0</c:v>
                </c:pt>
                <c:pt idx="231">
                  <c:v>41871.0</c:v>
                </c:pt>
                <c:pt idx="232">
                  <c:v>41872.0</c:v>
                </c:pt>
                <c:pt idx="233">
                  <c:v>41873.0</c:v>
                </c:pt>
                <c:pt idx="234">
                  <c:v>41874.0</c:v>
                </c:pt>
                <c:pt idx="235">
                  <c:v>41875.0</c:v>
                </c:pt>
                <c:pt idx="236">
                  <c:v>41876.0</c:v>
                </c:pt>
                <c:pt idx="237">
                  <c:v>41877.0</c:v>
                </c:pt>
                <c:pt idx="238">
                  <c:v>41878.0</c:v>
                </c:pt>
                <c:pt idx="239">
                  <c:v>41879.0</c:v>
                </c:pt>
                <c:pt idx="240">
                  <c:v>41880.0</c:v>
                </c:pt>
                <c:pt idx="241">
                  <c:v>41881.0</c:v>
                </c:pt>
                <c:pt idx="242">
                  <c:v>41882.0</c:v>
                </c:pt>
                <c:pt idx="243">
                  <c:v>41883.0</c:v>
                </c:pt>
                <c:pt idx="244">
                  <c:v>41884.0</c:v>
                </c:pt>
                <c:pt idx="245">
                  <c:v>41885.0</c:v>
                </c:pt>
                <c:pt idx="246">
                  <c:v>41886.0</c:v>
                </c:pt>
                <c:pt idx="247">
                  <c:v>41887.0</c:v>
                </c:pt>
                <c:pt idx="248">
                  <c:v>41888.0</c:v>
                </c:pt>
                <c:pt idx="249">
                  <c:v>41889.0</c:v>
                </c:pt>
                <c:pt idx="250">
                  <c:v>41890.0</c:v>
                </c:pt>
                <c:pt idx="251">
                  <c:v>41891.0</c:v>
                </c:pt>
                <c:pt idx="252">
                  <c:v>41892.0</c:v>
                </c:pt>
                <c:pt idx="253">
                  <c:v>41893.0</c:v>
                </c:pt>
                <c:pt idx="254">
                  <c:v>41894.0</c:v>
                </c:pt>
                <c:pt idx="255">
                  <c:v>41895.0</c:v>
                </c:pt>
                <c:pt idx="256">
                  <c:v>41896.0</c:v>
                </c:pt>
                <c:pt idx="257">
                  <c:v>41897.0</c:v>
                </c:pt>
                <c:pt idx="258">
                  <c:v>41898.0</c:v>
                </c:pt>
                <c:pt idx="259">
                  <c:v>41899.0</c:v>
                </c:pt>
                <c:pt idx="260">
                  <c:v>41900.0</c:v>
                </c:pt>
                <c:pt idx="261">
                  <c:v>41901.0</c:v>
                </c:pt>
                <c:pt idx="262">
                  <c:v>41902.0</c:v>
                </c:pt>
                <c:pt idx="263">
                  <c:v>41903.0</c:v>
                </c:pt>
                <c:pt idx="264">
                  <c:v>41904.0</c:v>
                </c:pt>
                <c:pt idx="265">
                  <c:v>41905.0</c:v>
                </c:pt>
                <c:pt idx="266">
                  <c:v>41906.0</c:v>
                </c:pt>
                <c:pt idx="267">
                  <c:v>41907.0</c:v>
                </c:pt>
                <c:pt idx="268">
                  <c:v>41908.0</c:v>
                </c:pt>
                <c:pt idx="269">
                  <c:v>41909.0</c:v>
                </c:pt>
                <c:pt idx="270">
                  <c:v>41910.0</c:v>
                </c:pt>
                <c:pt idx="271">
                  <c:v>41911.0</c:v>
                </c:pt>
                <c:pt idx="272">
                  <c:v>41912.0</c:v>
                </c:pt>
                <c:pt idx="273">
                  <c:v>41913.0</c:v>
                </c:pt>
                <c:pt idx="274">
                  <c:v>41914.0</c:v>
                </c:pt>
                <c:pt idx="275">
                  <c:v>41915.0</c:v>
                </c:pt>
                <c:pt idx="276">
                  <c:v>41916.0</c:v>
                </c:pt>
                <c:pt idx="277">
                  <c:v>41917.0</c:v>
                </c:pt>
                <c:pt idx="278">
                  <c:v>41918.0</c:v>
                </c:pt>
                <c:pt idx="279">
                  <c:v>41919.0</c:v>
                </c:pt>
                <c:pt idx="280">
                  <c:v>41920.0</c:v>
                </c:pt>
                <c:pt idx="281">
                  <c:v>41921.0</c:v>
                </c:pt>
                <c:pt idx="282">
                  <c:v>41922.0</c:v>
                </c:pt>
                <c:pt idx="283">
                  <c:v>41923.0</c:v>
                </c:pt>
                <c:pt idx="284">
                  <c:v>41924.0</c:v>
                </c:pt>
                <c:pt idx="285">
                  <c:v>41925.0</c:v>
                </c:pt>
                <c:pt idx="286">
                  <c:v>41926.0</c:v>
                </c:pt>
                <c:pt idx="287">
                  <c:v>41927.0</c:v>
                </c:pt>
                <c:pt idx="288">
                  <c:v>41928.0</c:v>
                </c:pt>
                <c:pt idx="289">
                  <c:v>41929.0</c:v>
                </c:pt>
                <c:pt idx="290">
                  <c:v>41930.0</c:v>
                </c:pt>
                <c:pt idx="291">
                  <c:v>41931.0</c:v>
                </c:pt>
                <c:pt idx="292">
                  <c:v>41932.0</c:v>
                </c:pt>
                <c:pt idx="293">
                  <c:v>41933.0</c:v>
                </c:pt>
                <c:pt idx="294">
                  <c:v>41934.0</c:v>
                </c:pt>
                <c:pt idx="295">
                  <c:v>41935.0</c:v>
                </c:pt>
                <c:pt idx="296">
                  <c:v>41936.0</c:v>
                </c:pt>
                <c:pt idx="297">
                  <c:v>41937.0</c:v>
                </c:pt>
                <c:pt idx="298">
                  <c:v>41938.0</c:v>
                </c:pt>
                <c:pt idx="299">
                  <c:v>41939.0</c:v>
                </c:pt>
                <c:pt idx="300">
                  <c:v>41940.0</c:v>
                </c:pt>
                <c:pt idx="301">
                  <c:v>41941.0</c:v>
                </c:pt>
                <c:pt idx="302">
                  <c:v>41942.0</c:v>
                </c:pt>
                <c:pt idx="303">
                  <c:v>41943.0</c:v>
                </c:pt>
                <c:pt idx="304">
                  <c:v>41944.0</c:v>
                </c:pt>
                <c:pt idx="305">
                  <c:v>41945.0</c:v>
                </c:pt>
                <c:pt idx="306">
                  <c:v>41946.0</c:v>
                </c:pt>
                <c:pt idx="307">
                  <c:v>41947.0</c:v>
                </c:pt>
                <c:pt idx="308">
                  <c:v>41948.0</c:v>
                </c:pt>
                <c:pt idx="309">
                  <c:v>41949.0</c:v>
                </c:pt>
                <c:pt idx="310">
                  <c:v>41950.0</c:v>
                </c:pt>
                <c:pt idx="311">
                  <c:v>41951.0</c:v>
                </c:pt>
                <c:pt idx="312">
                  <c:v>41952.0</c:v>
                </c:pt>
                <c:pt idx="313">
                  <c:v>41953.0</c:v>
                </c:pt>
                <c:pt idx="314">
                  <c:v>41954.0</c:v>
                </c:pt>
                <c:pt idx="315">
                  <c:v>41955.0</c:v>
                </c:pt>
                <c:pt idx="316">
                  <c:v>41956.0</c:v>
                </c:pt>
                <c:pt idx="317">
                  <c:v>41957.0</c:v>
                </c:pt>
                <c:pt idx="318">
                  <c:v>41958.0</c:v>
                </c:pt>
                <c:pt idx="319">
                  <c:v>41959.0</c:v>
                </c:pt>
                <c:pt idx="320">
                  <c:v>41960.0</c:v>
                </c:pt>
                <c:pt idx="321">
                  <c:v>41961.0</c:v>
                </c:pt>
                <c:pt idx="322">
                  <c:v>41962.0</c:v>
                </c:pt>
                <c:pt idx="323">
                  <c:v>41963.0</c:v>
                </c:pt>
                <c:pt idx="324">
                  <c:v>41964.0</c:v>
                </c:pt>
                <c:pt idx="325">
                  <c:v>41965.0</c:v>
                </c:pt>
                <c:pt idx="326">
                  <c:v>41966.0</c:v>
                </c:pt>
                <c:pt idx="327">
                  <c:v>41967.0</c:v>
                </c:pt>
                <c:pt idx="328">
                  <c:v>41968.0</c:v>
                </c:pt>
                <c:pt idx="329">
                  <c:v>41969.0</c:v>
                </c:pt>
                <c:pt idx="330">
                  <c:v>41970.0</c:v>
                </c:pt>
                <c:pt idx="331">
                  <c:v>41971.0</c:v>
                </c:pt>
                <c:pt idx="332">
                  <c:v>41972.0</c:v>
                </c:pt>
                <c:pt idx="333">
                  <c:v>41973.0</c:v>
                </c:pt>
                <c:pt idx="334">
                  <c:v>41974.0</c:v>
                </c:pt>
                <c:pt idx="335">
                  <c:v>41975.0</c:v>
                </c:pt>
                <c:pt idx="336">
                  <c:v>41976.0</c:v>
                </c:pt>
                <c:pt idx="337">
                  <c:v>41977.0</c:v>
                </c:pt>
                <c:pt idx="338">
                  <c:v>41978.0</c:v>
                </c:pt>
                <c:pt idx="339">
                  <c:v>41979.0</c:v>
                </c:pt>
                <c:pt idx="340">
                  <c:v>41980.0</c:v>
                </c:pt>
                <c:pt idx="341">
                  <c:v>41981.0</c:v>
                </c:pt>
                <c:pt idx="342">
                  <c:v>41982.0</c:v>
                </c:pt>
                <c:pt idx="343">
                  <c:v>41983.0</c:v>
                </c:pt>
                <c:pt idx="344">
                  <c:v>41984.0</c:v>
                </c:pt>
                <c:pt idx="345">
                  <c:v>41985.0</c:v>
                </c:pt>
                <c:pt idx="346">
                  <c:v>41986.0</c:v>
                </c:pt>
                <c:pt idx="347">
                  <c:v>41987.0</c:v>
                </c:pt>
                <c:pt idx="348">
                  <c:v>41988.0</c:v>
                </c:pt>
                <c:pt idx="349">
                  <c:v>41989.0</c:v>
                </c:pt>
                <c:pt idx="350">
                  <c:v>41990.0</c:v>
                </c:pt>
                <c:pt idx="351">
                  <c:v>41991.0</c:v>
                </c:pt>
                <c:pt idx="352">
                  <c:v>41992.0</c:v>
                </c:pt>
                <c:pt idx="353">
                  <c:v>41993.0</c:v>
                </c:pt>
                <c:pt idx="354">
                  <c:v>41994.0</c:v>
                </c:pt>
                <c:pt idx="355">
                  <c:v>41995.0</c:v>
                </c:pt>
                <c:pt idx="356">
                  <c:v>41996.0</c:v>
                </c:pt>
                <c:pt idx="357">
                  <c:v>41997.0</c:v>
                </c:pt>
                <c:pt idx="358">
                  <c:v>41998.0</c:v>
                </c:pt>
                <c:pt idx="359">
                  <c:v>41999.0</c:v>
                </c:pt>
                <c:pt idx="360">
                  <c:v>42000.0</c:v>
                </c:pt>
                <c:pt idx="361">
                  <c:v>42001.0</c:v>
                </c:pt>
                <c:pt idx="362">
                  <c:v>42002.0</c:v>
                </c:pt>
                <c:pt idx="363">
                  <c:v>42003.0</c:v>
                </c:pt>
                <c:pt idx="364">
                  <c:v>42004.0</c:v>
                </c:pt>
                <c:pt idx="365">
                  <c:v>42005.0</c:v>
                </c:pt>
                <c:pt idx="366">
                  <c:v>42006.0</c:v>
                </c:pt>
                <c:pt idx="367">
                  <c:v>42007.0</c:v>
                </c:pt>
                <c:pt idx="368">
                  <c:v>42008.0</c:v>
                </c:pt>
                <c:pt idx="369">
                  <c:v>42009.0</c:v>
                </c:pt>
                <c:pt idx="370">
                  <c:v>42010.0</c:v>
                </c:pt>
                <c:pt idx="371">
                  <c:v>42011.0</c:v>
                </c:pt>
                <c:pt idx="372">
                  <c:v>42012.0</c:v>
                </c:pt>
                <c:pt idx="373">
                  <c:v>42013.0</c:v>
                </c:pt>
                <c:pt idx="374">
                  <c:v>42014.0</c:v>
                </c:pt>
                <c:pt idx="375">
                  <c:v>42015.0</c:v>
                </c:pt>
                <c:pt idx="376">
                  <c:v>42016.0</c:v>
                </c:pt>
                <c:pt idx="377">
                  <c:v>42017.0</c:v>
                </c:pt>
                <c:pt idx="378">
                  <c:v>42018.0</c:v>
                </c:pt>
                <c:pt idx="379">
                  <c:v>42019.0</c:v>
                </c:pt>
                <c:pt idx="380">
                  <c:v>42020.0</c:v>
                </c:pt>
                <c:pt idx="381">
                  <c:v>42021.0</c:v>
                </c:pt>
                <c:pt idx="382">
                  <c:v>42022.0</c:v>
                </c:pt>
                <c:pt idx="383">
                  <c:v>42023.0</c:v>
                </c:pt>
                <c:pt idx="384">
                  <c:v>42024.0</c:v>
                </c:pt>
                <c:pt idx="385">
                  <c:v>42025.0</c:v>
                </c:pt>
                <c:pt idx="386">
                  <c:v>42026.0</c:v>
                </c:pt>
                <c:pt idx="387">
                  <c:v>42027.0</c:v>
                </c:pt>
                <c:pt idx="388">
                  <c:v>42028.0</c:v>
                </c:pt>
                <c:pt idx="389">
                  <c:v>42029.0</c:v>
                </c:pt>
                <c:pt idx="390">
                  <c:v>42030.0</c:v>
                </c:pt>
                <c:pt idx="391">
                  <c:v>42031.0</c:v>
                </c:pt>
                <c:pt idx="392">
                  <c:v>42032.0</c:v>
                </c:pt>
                <c:pt idx="393">
                  <c:v>42033.0</c:v>
                </c:pt>
                <c:pt idx="394">
                  <c:v>42034.0</c:v>
                </c:pt>
                <c:pt idx="395">
                  <c:v>42035.0</c:v>
                </c:pt>
                <c:pt idx="396">
                  <c:v>42036.0</c:v>
                </c:pt>
                <c:pt idx="397">
                  <c:v>42037.0</c:v>
                </c:pt>
                <c:pt idx="398">
                  <c:v>42038.0</c:v>
                </c:pt>
                <c:pt idx="399">
                  <c:v>42039.0</c:v>
                </c:pt>
                <c:pt idx="400">
                  <c:v>42040.0</c:v>
                </c:pt>
                <c:pt idx="401">
                  <c:v>42041.0</c:v>
                </c:pt>
                <c:pt idx="402">
                  <c:v>42042.0</c:v>
                </c:pt>
                <c:pt idx="403">
                  <c:v>42043.0</c:v>
                </c:pt>
                <c:pt idx="404">
                  <c:v>42044.0</c:v>
                </c:pt>
                <c:pt idx="405">
                  <c:v>42045.0</c:v>
                </c:pt>
                <c:pt idx="406">
                  <c:v>42046.0</c:v>
                </c:pt>
                <c:pt idx="407">
                  <c:v>42047.0</c:v>
                </c:pt>
                <c:pt idx="408">
                  <c:v>42048.0</c:v>
                </c:pt>
                <c:pt idx="409">
                  <c:v>42049.0</c:v>
                </c:pt>
                <c:pt idx="410">
                  <c:v>42050.0</c:v>
                </c:pt>
                <c:pt idx="411">
                  <c:v>42051.0</c:v>
                </c:pt>
                <c:pt idx="412">
                  <c:v>42052.0</c:v>
                </c:pt>
                <c:pt idx="413">
                  <c:v>42053.0</c:v>
                </c:pt>
                <c:pt idx="414">
                  <c:v>42054.0</c:v>
                </c:pt>
                <c:pt idx="415">
                  <c:v>42055.0</c:v>
                </c:pt>
                <c:pt idx="416">
                  <c:v>42056.0</c:v>
                </c:pt>
                <c:pt idx="417">
                  <c:v>42057.0</c:v>
                </c:pt>
                <c:pt idx="418">
                  <c:v>42058.0</c:v>
                </c:pt>
                <c:pt idx="419">
                  <c:v>42059.0</c:v>
                </c:pt>
                <c:pt idx="420">
                  <c:v>42060.0</c:v>
                </c:pt>
                <c:pt idx="421">
                  <c:v>42061.0</c:v>
                </c:pt>
                <c:pt idx="422">
                  <c:v>42062.0</c:v>
                </c:pt>
                <c:pt idx="423">
                  <c:v>42063.0</c:v>
                </c:pt>
                <c:pt idx="424">
                  <c:v>42064.0</c:v>
                </c:pt>
                <c:pt idx="425">
                  <c:v>42065.0</c:v>
                </c:pt>
                <c:pt idx="426">
                  <c:v>42066.0</c:v>
                </c:pt>
                <c:pt idx="427">
                  <c:v>42067.0</c:v>
                </c:pt>
                <c:pt idx="428">
                  <c:v>42068.0</c:v>
                </c:pt>
                <c:pt idx="429">
                  <c:v>42069.0</c:v>
                </c:pt>
                <c:pt idx="430">
                  <c:v>42070.0</c:v>
                </c:pt>
                <c:pt idx="431">
                  <c:v>42071.0</c:v>
                </c:pt>
                <c:pt idx="432">
                  <c:v>42072.0</c:v>
                </c:pt>
                <c:pt idx="433">
                  <c:v>42073.0</c:v>
                </c:pt>
                <c:pt idx="434">
                  <c:v>42074.0</c:v>
                </c:pt>
                <c:pt idx="435">
                  <c:v>42075.0</c:v>
                </c:pt>
                <c:pt idx="436">
                  <c:v>42076.0</c:v>
                </c:pt>
                <c:pt idx="437">
                  <c:v>42077.0</c:v>
                </c:pt>
                <c:pt idx="438">
                  <c:v>42078.0</c:v>
                </c:pt>
                <c:pt idx="439">
                  <c:v>42079.0</c:v>
                </c:pt>
                <c:pt idx="440">
                  <c:v>42080.0</c:v>
                </c:pt>
                <c:pt idx="441">
                  <c:v>42081.0</c:v>
                </c:pt>
                <c:pt idx="442">
                  <c:v>42082.0</c:v>
                </c:pt>
                <c:pt idx="443">
                  <c:v>42083.0</c:v>
                </c:pt>
                <c:pt idx="444">
                  <c:v>42084.0</c:v>
                </c:pt>
                <c:pt idx="445">
                  <c:v>42085.0</c:v>
                </c:pt>
                <c:pt idx="446">
                  <c:v>42086.0</c:v>
                </c:pt>
                <c:pt idx="447">
                  <c:v>42087.0</c:v>
                </c:pt>
                <c:pt idx="448">
                  <c:v>42088.0</c:v>
                </c:pt>
                <c:pt idx="449">
                  <c:v>42089.0</c:v>
                </c:pt>
                <c:pt idx="450">
                  <c:v>42090.0</c:v>
                </c:pt>
                <c:pt idx="451">
                  <c:v>42091.0</c:v>
                </c:pt>
                <c:pt idx="452">
                  <c:v>42092.0</c:v>
                </c:pt>
                <c:pt idx="453">
                  <c:v>42093.0</c:v>
                </c:pt>
                <c:pt idx="454">
                  <c:v>42094.0</c:v>
                </c:pt>
                <c:pt idx="455">
                  <c:v>42095.0</c:v>
                </c:pt>
                <c:pt idx="456">
                  <c:v>42096.0</c:v>
                </c:pt>
                <c:pt idx="457">
                  <c:v>42097.0</c:v>
                </c:pt>
                <c:pt idx="458">
                  <c:v>42098.0</c:v>
                </c:pt>
                <c:pt idx="459">
                  <c:v>42099.0</c:v>
                </c:pt>
                <c:pt idx="460">
                  <c:v>42100.0</c:v>
                </c:pt>
                <c:pt idx="461">
                  <c:v>42101.0</c:v>
                </c:pt>
                <c:pt idx="462">
                  <c:v>42102.0</c:v>
                </c:pt>
                <c:pt idx="463">
                  <c:v>42103.0</c:v>
                </c:pt>
                <c:pt idx="464">
                  <c:v>42104.0</c:v>
                </c:pt>
                <c:pt idx="465">
                  <c:v>42105.0</c:v>
                </c:pt>
                <c:pt idx="466">
                  <c:v>42106.0</c:v>
                </c:pt>
                <c:pt idx="467">
                  <c:v>42107.0</c:v>
                </c:pt>
                <c:pt idx="468">
                  <c:v>42108.0</c:v>
                </c:pt>
                <c:pt idx="469">
                  <c:v>42109.0</c:v>
                </c:pt>
                <c:pt idx="470">
                  <c:v>42110.0</c:v>
                </c:pt>
                <c:pt idx="471">
                  <c:v>42111.0</c:v>
                </c:pt>
                <c:pt idx="472">
                  <c:v>42112.0</c:v>
                </c:pt>
                <c:pt idx="473">
                  <c:v>42113.0</c:v>
                </c:pt>
                <c:pt idx="474">
                  <c:v>42114.0</c:v>
                </c:pt>
                <c:pt idx="475">
                  <c:v>42115.0</c:v>
                </c:pt>
                <c:pt idx="476">
                  <c:v>42116.0</c:v>
                </c:pt>
                <c:pt idx="477">
                  <c:v>42117.0</c:v>
                </c:pt>
                <c:pt idx="478">
                  <c:v>42118.0</c:v>
                </c:pt>
                <c:pt idx="479">
                  <c:v>42119.0</c:v>
                </c:pt>
                <c:pt idx="480">
                  <c:v>42120.0</c:v>
                </c:pt>
                <c:pt idx="481">
                  <c:v>42121.0</c:v>
                </c:pt>
                <c:pt idx="482">
                  <c:v>42122.0</c:v>
                </c:pt>
                <c:pt idx="483">
                  <c:v>42123.0</c:v>
                </c:pt>
                <c:pt idx="484">
                  <c:v>42124.0</c:v>
                </c:pt>
                <c:pt idx="485">
                  <c:v>42125.0</c:v>
                </c:pt>
                <c:pt idx="486">
                  <c:v>42126.0</c:v>
                </c:pt>
                <c:pt idx="487">
                  <c:v>42127.0</c:v>
                </c:pt>
                <c:pt idx="488">
                  <c:v>42128.0</c:v>
                </c:pt>
                <c:pt idx="489">
                  <c:v>42129.0</c:v>
                </c:pt>
                <c:pt idx="490">
                  <c:v>42130.0</c:v>
                </c:pt>
                <c:pt idx="491">
                  <c:v>42131.0</c:v>
                </c:pt>
                <c:pt idx="492">
                  <c:v>42132.0</c:v>
                </c:pt>
                <c:pt idx="493">
                  <c:v>42133.0</c:v>
                </c:pt>
                <c:pt idx="494">
                  <c:v>42134.0</c:v>
                </c:pt>
                <c:pt idx="495">
                  <c:v>42135.0</c:v>
                </c:pt>
                <c:pt idx="496">
                  <c:v>42136.0</c:v>
                </c:pt>
                <c:pt idx="497">
                  <c:v>42137.0</c:v>
                </c:pt>
                <c:pt idx="498">
                  <c:v>42138.0</c:v>
                </c:pt>
                <c:pt idx="499">
                  <c:v>42139.0</c:v>
                </c:pt>
                <c:pt idx="500">
                  <c:v>42140.0</c:v>
                </c:pt>
                <c:pt idx="501">
                  <c:v>42141.0</c:v>
                </c:pt>
                <c:pt idx="502">
                  <c:v>42142.0</c:v>
                </c:pt>
                <c:pt idx="503">
                  <c:v>42143.0</c:v>
                </c:pt>
                <c:pt idx="504">
                  <c:v>42144.0</c:v>
                </c:pt>
                <c:pt idx="505">
                  <c:v>42145.0</c:v>
                </c:pt>
                <c:pt idx="506">
                  <c:v>42146.0</c:v>
                </c:pt>
                <c:pt idx="507">
                  <c:v>42147.0</c:v>
                </c:pt>
                <c:pt idx="508">
                  <c:v>42148.0</c:v>
                </c:pt>
                <c:pt idx="509">
                  <c:v>42149.0</c:v>
                </c:pt>
                <c:pt idx="510">
                  <c:v>42150.0</c:v>
                </c:pt>
                <c:pt idx="511">
                  <c:v>42151.0</c:v>
                </c:pt>
                <c:pt idx="512">
                  <c:v>42152.0</c:v>
                </c:pt>
                <c:pt idx="513">
                  <c:v>42153.0</c:v>
                </c:pt>
                <c:pt idx="514">
                  <c:v>42154.0</c:v>
                </c:pt>
                <c:pt idx="515">
                  <c:v>42155.0</c:v>
                </c:pt>
                <c:pt idx="516">
                  <c:v>42156.0</c:v>
                </c:pt>
                <c:pt idx="517">
                  <c:v>42157.0</c:v>
                </c:pt>
                <c:pt idx="518">
                  <c:v>42158.0</c:v>
                </c:pt>
                <c:pt idx="519">
                  <c:v>42159.0</c:v>
                </c:pt>
                <c:pt idx="520">
                  <c:v>42160.0</c:v>
                </c:pt>
                <c:pt idx="521">
                  <c:v>42161.0</c:v>
                </c:pt>
                <c:pt idx="522">
                  <c:v>42162.0</c:v>
                </c:pt>
                <c:pt idx="523">
                  <c:v>42163.0</c:v>
                </c:pt>
                <c:pt idx="524">
                  <c:v>42164.0</c:v>
                </c:pt>
                <c:pt idx="525">
                  <c:v>42165.0</c:v>
                </c:pt>
                <c:pt idx="526">
                  <c:v>42166.0</c:v>
                </c:pt>
                <c:pt idx="527">
                  <c:v>42167.0</c:v>
                </c:pt>
                <c:pt idx="528">
                  <c:v>42168.0</c:v>
                </c:pt>
                <c:pt idx="529">
                  <c:v>42169.0</c:v>
                </c:pt>
                <c:pt idx="530">
                  <c:v>42170.0</c:v>
                </c:pt>
                <c:pt idx="531">
                  <c:v>42171.0</c:v>
                </c:pt>
                <c:pt idx="532">
                  <c:v>42172.0</c:v>
                </c:pt>
                <c:pt idx="533">
                  <c:v>42173.0</c:v>
                </c:pt>
                <c:pt idx="534">
                  <c:v>42174.0</c:v>
                </c:pt>
                <c:pt idx="535">
                  <c:v>42175.0</c:v>
                </c:pt>
                <c:pt idx="536">
                  <c:v>42176.0</c:v>
                </c:pt>
                <c:pt idx="537">
                  <c:v>42177.0</c:v>
                </c:pt>
                <c:pt idx="538">
                  <c:v>42178.0</c:v>
                </c:pt>
                <c:pt idx="539">
                  <c:v>42179.0</c:v>
                </c:pt>
                <c:pt idx="540">
                  <c:v>42180.0</c:v>
                </c:pt>
                <c:pt idx="541">
                  <c:v>42181.0</c:v>
                </c:pt>
                <c:pt idx="542">
                  <c:v>42182.0</c:v>
                </c:pt>
                <c:pt idx="543">
                  <c:v>42183.0</c:v>
                </c:pt>
                <c:pt idx="544">
                  <c:v>42184.0</c:v>
                </c:pt>
                <c:pt idx="545">
                  <c:v>42185.0</c:v>
                </c:pt>
                <c:pt idx="546">
                  <c:v>42186.0</c:v>
                </c:pt>
                <c:pt idx="547">
                  <c:v>42187.0</c:v>
                </c:pt>
                <c:pt idx="548">
                  <c:v>42188.0</c:v>
                </c:pt>
                <c:pt idx="549">
                  <c:v>42189.0</c:v>
                </c:pt>
                <c:pt idx="550">
                  <c:v>42190.0</c:v>
                </c:pt>
                <c:pt idx="551">
                  <c:v>42191.0</c:v>
                </c:pt>
                <c:pt idx="552">
                  <c:v>42192.0</c:v>
                </c:pt>
                <c:pt idx="553">
                  <c:v>42193.0</c:v>
                </c:pt>
                <c:pt idx="554">
                  <c:v>42194.0</c:v>
                </c:pt>
                <c:pt idx="555">
                  <c:v>42195.0</c:v>
                </c:pt>
                <c:pt idx="556">
                  <c:v>42196.0</c:v>
                </c:pt>
                <c:pt idx="557">
                  <c:v>42197.0</c:v>
                </c:pt>
                <c:pt idx="558">
                  <c:v>42198.0</c:v>
                </c:pt>
                <c:pt idx="559">
                  <c:v>42199.0</c:v>
                </c:pt>
                <c:pt idx="560">
                  <c:v>42200.0</c:v>
                </c:pt>
                <c:pt idx="561">
                  <c:v>42201.0</c:v>
                </c:pt>
                <c:pt idx="562">
                  <c:v>42202.0</c:v>
                </c:pt>
                <c:pt idx="563">
                  <c:v>42203.0</c:v>
                </c:pt>
                <c:pt idx="564">
                  <c:v>42204.0</c:v>
                </c:pt>
                <c:pt idx="565">
                  <c:v>42205.0</c:v>
                </c:pt>
                <c:pt idx="566">
                  <c:v>42206.0</c:v>
                </c:pt>
                <c:pt idx="567">
                  <c:v>42207.0</c:v>
                </c:pt>
                <c:pt idx="568">
                  <c:v>42208.0</c:v>
                </c:pt>
                <c:pt idx="569">
                  <c:v>42209.0</c:v>
                </c:pt>
                <c:pt idx="570">
                  <c:v>42210.0</c:v>
                </c:pt>
                <c:pt idx="571">
                  <c:v>42211.0</c:v>
                </c:pt>
                <c:pt idx="572">
                  <c:v>42212.0</c:v>
                </c:pt>
                <c:pt idx="573">
                  <c:v>42213.0</c:v>
                </c:pt>
                <c:pt idx="574">
                  <c:v>42214.0</c:v>
                </c:pt>
                <c:pt idx="575">
                  <c:v>42215.0</c:v>
                </c:pt>
                <c:pt idx="576">
                  <c:v>42216.0</c:v>
                </c:pt>
                <c:pt idx="577">
                  <c:v>42217.0</c:v>
                </c:pt>
                <c:pt idx="578">
                  <c:v>42218.0</c:v>
                </c:pt>
                <c:pt idx="579">
                  <c:v>42219.0</c:v>
                </c:pt>
                <c:pt idx="580">
                  <c:v>42220.0</c:v>
                </c:pt>
                <c:pt idx="581">
                  <c:v>42221.0</c:v>
                </c:pt>
                <c:pt idx="582">
                  <c:v>42222.0</c:v>
                </c:pt>
                <c:pt idx="583">
                  <c:v>42223.0</c:v>
                </c:pt>
                <c:pt idx="584">
                  <c:v>42224.0</c:v>
                </c:pt>
                <c:pt idx="585">
                  <c:v>42225.0</c:v>
                </c:pt>
                <c:pt idx="586">
                  <c:v>42226.0</c:v>
                </c:pt>
                <c:pt idx="587">
                  <c:v>42227.0</c:v>
                </c:pt>
                <c:pt idx="588">
                  <c:v>42228.0</c:v>
                </c:pt>
                <c:pt idx="589">
                  <c:v>42229.0</c:v>
                </c:pt>
                <c:pt idx="590">
                  <c:v>42230.0</c:v>
                </c:pt>
                <c:pt idx="591">
                  <c:v>42231.0</c:v>
                </c:pt>
                <c:pt idx="592">
                  <c:v>42232.0</c:v>
                </c:pt>
                <c:pt idx="593">
                  <c:v>42233.0</c:v>
                </c:pt>
                <c:pt idx="594">
                  <c:v>42234.0</c:v>
                </c:pt>
                <c:pt idx="595">
                  <c:v>42235.0</c:v>
                </c:pt>
                <c:pt idx="596">
                  <c:v>42236.0</c:v>
                </c:pt>
                <c:pt idx="597">
                  <c:v>42237.0</c:v>
                </c:pt>
                <c:pt idx="598">
                  <c:v>42238.0</c:v>
                </c:pt>
                <c:pt idx="599">
                  <c:v>42239.0</c:v>
                </c:pt>
                <c:pt idx="600">
                  <c:v>42240.0</c:v>
                </c:pt>
              </c:numCache>
            </c:numRef>
          </c:cat>
          <c:val>
            <c:numRef>
              <c:f>Sheet1!$B$2:$B$602</c:f>
              <c:numCache>
                <c:formatCode>General</c:formatCode>
                <c:ptCount val="601"/>
                <c:pt idx="0">
                  <c:v>0.653</c:v>
                </c:pt>
                <c:pt idx="1">
                  <c:v>0.653</c:v>
                </c:pt>
                <c:pt idx="2">
                  <c:v>0.64</c:v>
                </c:pt>
                <c:pt idx="3">
                  <c:v>0.64</c:v>
                </c:pt>
                <c:pt idx="4">
                  <c:v>0.64</c:v>
                </c:pt>
                <c:pt idx="5">
                  <c:v>0.589</c:v>
                </c:pt>
                <c:pt idx="6">
                  <c:v>0.579</c:v>
                </c:pt>
                <c:pt idx="7">
                  <c:v>0.594</c:v>
                </c:pt>
                <c:pt idx="8">
                  <c:v>0.624</c:v>
                </c:pt>
                <c:pt idx="9">
                  <c:v>0.615</c:v>
                </c:pt>
                <c:pt idx="10">
                  <c:v>0.615</c:v>
                </c:pt>
                <c:pt idx="11">
                  <c:v>0.615</c:v>
                </c:pt>
                <c:pt idx="12">
                  <c:v>0.592</c:v>
                </c:pt>
                <c:pt idx="13">
                  <c:v>0.565</c:v>
                </c:pt>
                <c:pt idx="14">
                  <c:v>0.565</c:v>
                </c:pt>
                <c:pt idx="15">
                  <c:v>0.532</c:v>
                </c:pt>
                <c:pt idx="16">
                  <c:v>0.523</c:v>
                </c:pt>
                <c:pt idx="17">
                  <c:v>0.523</c:v>
                </c:pt>
                <c:pt idx="18">
                  <c:v>0.523</c:v>
                </c:pt>
                <c:pt idx="19">
                  <c:v>0.499</c:v>
                </c:pt>
                <c:pt idx="20">
                  <c:v>0.491</c:v>
                </c:pt>
                <c:pt idx="21">
                  <c:v>0.482</c:v>
                </c:pt>
                <c:pt idx="22">
                  <c:v>0.456</c:v>
                </c:pt>
                <c:pt idx="23">
                  <c:v>0.433</c:v>
                </c:pt>
                <c:pt idx="24">
                  <c:v>0.433</c:v>
                </c:pt>
                <c:pt idx="25">
                  <c:v>0.433</c:v>
                </c:pt>
                <c:pt idx="26">
                  <c:v>0.446</c:v>
                </c:pt>
                <c:pt idx="27">
                  <c:v>0.447</c:v>
                </c:pt>
                <c:pt idx="28">
                  <c:v>0.427</c:v>
                </c:pt>
                <c:pt idx="29">
                  <c:v>0.41</c:v>
                </c:pt>
                <c:pt idx="30">
                  <c:v>0.405</c:v>
                </c:pt>
                <c:pt idx="31">
                  <c:v>0.405</c:v>
                </c:pt>
                <c:pt idx="32">
                  <c:v>0.405</c:v>
                </c:pt>
                <c:pt idx="33">
                  <c:v>0.367</c:v>
                </c:pt>
                <c:pt idx="34">
                  <c:v>0.366</c:v>
                </c:pt>
                <c:pt idx="35">
                  <c:v>0.376</c:v>
                </c:pt>
                <c:pt idx="36">
                  <c:v>0.421</c:v>
                </c:pt>
                <c:pt idx="37">
                  <c:v>0.405</c:v>
                </c:pt>
                <c:pt idx="38">
                  <c:v>0.405</c:v>
                </c:pt>
                <c:pt idx="39">
                  <c:v>0.405</c:v>
                </c:pt>
                <c:pt idx="40">
                  <c:v>0.412</c:v>
                </c:pt>
                <c:pt idx="41">
                  <c:v>0.427</c:v>
                </c:pt>
                <c:pt idx="42">
                  <c:v>0.455</c:v>
                </c:pt>
                <c:pt idx="43">
                  <c:v>0.428</c:v>
                </c:pt>
                <c:pt idx="44">
                  <c:v>0.43</c:v>
                </c:pt>
                <c:pt idx="45">
                  <c:v>0.43</c:v>
                </c:pt>
                <c:pt idx="46">
                  <c:v>0.43</c:v>
                </c:pt>
                <c:pt idx="47">
                  <c:v>0.43</c:v>
                </c:pt>
                <c:pt idx="48">
                  <c:v>0.419</c:v>
                </c:pt>
                <c:pt idx="49">
                  <c:v>0.402</c:v>
                </c:pt>
                <c:pt idx="50">
                  <c:v>0.423</c:v>
                </c:pt>
                <c:pt idx="51">
                  <c:v>0.402</c:v>
                </c:pt>
                <c:pt idx="52">
                  <c:v>0.402</c:v>
                </c:pt>
                <c:pt idx="53">
                  <c:v>0.402</c:v>
                </c:pt>
                <c:pt idx="54">
                  <c:v>0.393</c:v>
                </c:pt>
                <c:pt idx="55">
                  <c:v>0.399</c:v>
                </c:pt>
                <c:pt idx="56">
                  <c:v>0.38</c:v>
                </c:pt>
                <c:pt idx="57">
                  <c:v>0.362</c:v>
                </c:pt>
                <c:pt idx="58">
                  <c:v>0.402</c:v>
                </c:pt>
                <c:pt idx="59">
                  <c:v>0.402</c:v>
                </c:pt>
                <c:pt idx="60">
                  <c:v>0.402</c:v>
                </c:pt>
                <c:pt idx="61">
                  <c:v>0.354</c:v>
                </c:pt>
                <c:pt idx="62">
                  <c:v>0.376</c:v>
                </c:pt>
                <c:pt idx="63">
                  <c:v>0.389</c:v>
                </c:pt>
                <c:pt idx="64">
                  <c:v>0.417</c:v>
                </c:pt>
                <c:pt idx="65">
                  <c:v>0.43</c:v>
                </c:pt>
                <c:pt idx="66">
                  <c:v>0.43</c:v>
                </c:pt>
                <c:pt idx="67">
                  <c:v>0.43</c:v>
                </c:pt>
                <c:pt idx="68">
                  <c:v>0.41</c:v>
                </c:pt>
                <c:pt idx="69">
                  <c:v>0.409</c:v>
                </c:pt>
                <c:pt idx="70">
                  <c:v>0.391</c:v>
                </c:pt>
                <c:pt idx="71">
                  <c:v>0.328</c:v>
                </c:pt>
                <c:pt idx="72">
                  <c:v>0.368</c:v>
                </c:pt>
                <c:pt idx="73">
                  <c:v>0.368</c:v>
                </c:pt>
                <c:pt idx="74">
                  <c:v>0.368</c:v>
                </c:pt>
                <c:pt idx="75">
                  <c:v>0.375</c:v>
                </c:pt>
                <c:pt idx="76">
                  <c:v>0.381</c:v>
                </c:pt>
                <c:pt idx="77">
                  <c:v>0.383</c:v>
                </c:pt>
                <c:pt idx="78">
                  <c:v>0.411</c:v>
                </c:pt>
                <c:pt idx="79">
                  <c:v>0.395</c:v>
                </c:pt>
                <c:pt idx="80">
                  <c:v>0.395</c:v>
                </c:pt>
                <c:pt idx="81">
                  <c:v>0.395</c:v>
                </c:pt>
                <c:pt idx="82">
                  <c:v>0.37</c:v>
                </c:pt>
                <c:pt idx="83">
                  <c:v>0.346</c:v>
                </c:pt>
                <c:pt idx="84">
                  <c:v>0.357</c:v>
                </c:pt>
                <c:pt idx="85">
                  <c:v>0.325</c:v>
                </c:pt>
                <c:pt idx="86">
                  <c:v>0.34</c:v>
                </c:pt>
                <c:pt idx="87">
                  <c:v>0.34</c:v>
                </c:pt>
                <c:pt idx="88">
                  <c:v>0.34</c:v>
                </c:pt>
                <c:pt idx="89">
                  <c:v>0.346</c:v>
                </c:pt>
                <c:pt idx="90">
                  <c:v>0.348</c:v>
                </c:pt>
                <c:pt idx="91">
                  <c:v>0.356</c:v>
                </c:pt>
                <c:pt idx="92">
                  <c:v>0.336</c:v>
                </c:pt>
                <c:pt idx="93">
                  <c:v>0.311</c:v>
                </c:pt>
                <c:pt idx="94">
                  <c:v>0.311</c:v>
                </c:pt>
                <c:pt idx="95">
                  <c:v>0.311</c:v>
                </c:pt>
                <c:pt idx="96">
                  <c:v>0.292</c:v>
                </c:pt>
                <c:pt idx="97">
                  <c:v>0.309</c:v>
                </c:pt>
                <c:pt idx="98">
                  <c:v>0.317</c:v>
                </c:pt>
                <c:pt idx="99">
                  <c:v>0.296</c:v>
                </c:pt>
                <c:pt idx="100">
                  <c:v>0.294</c:v>
                </c:pt>
                <c:pt idx="101">
                  <c:v>0.294</c:v>
                </c:pt>
                <c:pt idx="102">
                  <c:v>0.294</c:v>
                </c:pt>
                <c:pt idx="103">
                  <c:v>0.289</c:v>
                </c:pt>
                <c:pt idx="104">
                  <c:v>0.259</c:v>
                </c:pt>
                <c:pt idx="105">
                  <c:v>0.273</c:v>
                </c:pt>
                <c:pt idx="106">
                  <c:v>0.286</c:v>
                </c:pt>
                <c:pt idx="107">
                  <c:v>0.286</c:v>
                </c:pt>
                <c:pt idx="108">
                  <c:v>0.286</c:v>
                </c:pt>
                <c:pt idx="109">
                  <c:v>0.286</c:v>
                </c:pt>
                <c:pt idx="110">
                  <c:v>0.286</c:v>
                </c:pt>
                <c:pt idx="111">
                  <c:v>0.296</c:v>
                </c:pt>
                <c:pt idx="112">
                  <c:v>0.292</c:v>
                </c:pt>
                <c:pt idx="113">
                  <c:v>0.273</c:v>
                </c:pt>
                <c:pt idx="114">
                  <c:v>0.232</c:v>
                </c:pt>
                <c:pt idx="115">
                  <c:v>0.232</c:v>
                </c:pt>
                <c:pt idx="116">
                  <c:v>0.232</c:v>
                </c:pt>
                <c:pt idx="117">
                  <c:v>0.274</c:v>
                </c:pt>
                <c:pt idx="118">
                  <c:v>0.279</c:v>
                </c:pt>
                <c:pt idx="119">
                  <c:v>0.262</c:v>
                </c:pt>
                <c:pt idx="120">
                  <c:v>0.262</c:v>
                </c:pt>
                <c:pt idx="121">
                  <c:v>0.26</c:v>
                </c:pt>
                <c:pt idx="122">
                  <c:v>0.26</c:v>
                </c:pt>
                <c:pt idx="123">
                  <c:v>0.26</c:v>
                </c:pt>
                <c:pt idx="124">
                  <c:v>0.269</c:v>
                </c:pt>
                <c:pt idx="125">
                  <c:v>0.277</c:v>
                </c:pt>
                <c:pt idx="126">
                  <c:v>0.271</c:v>
                </c:pt>
                <c:pt idx="127">
                  <c:v>0.245</c:v>
                </c:pt>
                <c:pt idx="128">
                  <c:v>0.249</c:v>
                </c:pt>
                <c:pt idx="129">
                  <c:v>0.249</c:v>
                </c:pt>
                <c:pt idx="130">
                  <c:v>0.249</c:v>
                </c:pt>
                <c:pt idx="131">
                  <c:v>0.239</c:v>
                </c:pt>
                <c:pt idx="132">
                  <c:v>0.213</c:v>
                </c:pt>
                <c:pt idx="133">
                  <c:v>0.164</c:v>
                </c:pt>
                <c:pt idx="134">
                  <c:v>0.165</c:v>
                </c:pt>
                <c:pt idx="135">
                  <c:v>0.227</c:v>
                </c:pt>
                <c:pt idx="136">
                  <c:v>0.227</c:v>
                </c:pt>
                <c:pt idx="137">
                  <c:v>0.227</c:v>
                </c:pt>
                <c:pt idx="138">
                  <c:v>0.255</c:v>
                </c:pt>
                <c:pt idx="139">
                  <c:v>0.291</c:v>
                </c:pt>
                <c:pt idx="140">
                  <c:v>0.287</c:v>
                </c:pt>
                <c:pt idx="141">
                  <c:v>0.297</c:v>
                </c:pt>
                <c:pt idx="142">
                  <c:v>0.292</c:v>
                </c:pt>
                <c:pt idx="143">
                  <c:v>0.292</c:v>
                </c:pt>
                <c:pt idx="144">
                  <c:v>0.292</c:v>
                </c:pt>
                <c:pt idx="145">
                  <c:v>0.288</c:v>
                </c:pt>
                <c:pt idx="146">
                  <c:v>0.254</c:v>
                </c:pt>
                <c:pt idx="147">
                  <c:v>0.237</c:v>
                </c:pt>
                <c:pt idx="148">
                  <c:v>0.237</c:v>
                </c:pt>
                <c:pt idx="149">
                  <c:v>0.253</c:v>
                </c:pt>
                <c:pt idx="150">
                  <c:v>0.253</c:v>
                </c:pt>
                <c:pt idx="151">
                  <c:v>0.253</c:v>
                </c:pt>
                <c:pt idx="152">
                  <c:v>0.246</c:v>
                </c:pt>
                <c:pt idx="153">
                  <c:v>0.278</c:v>
                </c:pt>
                <c:pt idx="154">
                  <c:v>0.289</c:v>
                </c:pt>
                <c:pt idx="155">
                  <c:v>0.276</c:v>
                </c:pt>
                <c:pt idx="156">
                  <c:v>0.244</c:v>
                </c:pt>
                <c:pt idx="157">
                  <c:v>0.244</c:v>
                </c:pt>
                <c:pt idx="158">
                  <c:v>0.244</c:v>
                </c:pt>
                <c:pt idx="159">
                  <c:v>0.244</c:v>
                </c:pt>
                <c:pt idx="160">
                  <c:v>0.295</c:v>
                </c:pt>
                <c:pt idx="161">
                  <c:v>0.287</c:v>
                </c:pt>
                <c:pt idx="162">
                  <c:v>0.288</c:v>
                </c:pt>
                <c:pt idx="163">
                  <c:v>0.285</c:v>
                </c:pt>
                <c:pt idx="164">
                  <c:v>0.285</c:v>
                </c:pt>
                <c:pt idx="165">
                  <c:v>0.285</c:v>
                </c:pt>
                <c:pt idx="166">
                  <c:v>0.272</c:v>
                </c:pt>
                <c:pt idx="167">
                  <c:v>0.298</c:v>
                </c:pt>
                <c:pt idx="168">
                  <c:v>0.282</c:v>
                </c:pt>
                <c:pt idx="169">
                  <c:v>0.259</c:v>
                </c:pt>
                <c:pt idx="170">
                  <c:v>0.267</c:v>
                </c:pt>
                <c:pt idx="171">
                  <c:v>0.267</c:v>
                </c:pt>
                <c:pt idx="172">
                  <c:v>0.267</c:v>
                </c:pt>
                <c:pt idx="173">
                  <c:v>0.263</c:v>
                </c:pt>
                <c:pt idx="174">
                  <c:v>0.266</c:v>
                </c:pt>
                <c:pt idx="175">
                  <c:v>0.225</c:v>
                </c:pt>
                <c:pt idx="176">
                  <c:v>0.22</c:v>
                </c:pt>
                <c:pt idx="177">
                  <c:v>0.243</c:v>
                </c:pt>
                <c:pt idx="178">
                  <c:v>0.243</c:v>
                </c:pt>
                <c:pt idx="179">
                  <c:v>0.243</c:v>
                </c:pt>
                <c:pt idx="180">
                  <c:v>0.245</c:v>
                </c:pt>
                <c:pt idx="181">
                  <c:v>0.251</c:v>
                </c:pt>
                <c:pt idx="182">
                  <c:v>0.267</c:v>
                </c:pt>
                <c:pt idx="183">
                  <c:v>0.258</c:v>
                </c:pt>
                <c:pt idx="184">
                  <c:v>0.252</c:v>
                </c:pt>
                <c:pt idx="185">
                  <c:v>0.252</c:v>
                </c:pt>
                <c:pt idx="186">
                  <c:v>0.252</c:v>
                </c:pt>
                <c:pt idx="187">
                  <c:v>0.23</c:v>
                </c:pt>
                <c:pt idx="188">
                  <c:v>0.215</c:v>
                </c:pt>
                <c:pt idx="189">
                  <c:v>0.209</c:v>
                </c:pt>
                <c:pt idx="190">
                  <c:v>0.193</c:v>
                </c:pt>
                <c:pt idx="191">
                  <c:v>0.208</c:v>
                </c:pt>
                <c:pt idx="192">
                  <c:v>0.208</c:v>
                </c:pt>
                <c:pt idx="193">
                  <c:v>0.208</c:v>
                </c:pt>
                <c:pt idx="194">
                  <c:v>0.218</c:v>
                </c:pt>
                <c:pt idx="195">
                  <c:v>0.216</c:v>
                </c:pt>
                <c:pt idx="196">
                  <c:v>0.214</c:v>
                </c:pt>
                <c:pt idx="197">
                  <c:v>0.189</c:v>
                </c:pt>
                <c:pt idx="198">
                  <c:v>0.168</c:v>
                </c:pt>
                <c:pt idx="199">
                  <c:v>0.168</c:v>
                </c:pt>
                <c:pt idx="200">
                  <c:v>0.168</c:v>
                </c:pt>
                <c:pt idx="201">
                  <c:v>0.158</c:v>
                </c:pt>
                <c:pt idx="202">
                  <c:v>0.158</c:v>
                </c:pt>
                <c:pt idx="203">
                  <c:v>0.149</c:v>
                </c:pt>
                <c:pt idx="204">
                  <c:v>0.165</c:v>
                </c:pt>
                <c:pt idx="205">
                  <c:v>0.162</c:v>
                </c:pt>
                <c:pt idx="206">
                  <c:v>0.162</c:v>
                </c:pt>
                <c:pt idx="207">
                  <c:v>0.162</c:v>
                </c:pt>
                <c:pt idx="208">
                  <c:v>0.151</c:v>
                </c:pt>
                <c:pt idx="209">
                  <c:v>0.137</c:v>
                </c:pt>
                <c:pt idx="210">
                  <c:v>0.171</c:v>
                </c:pt>
                <c:pt idx="211">
                  <c:v>0.184</c:v>
                </c:pt>
                <c:pt idx="212">
                  <c:v>0.16</c:v>
                </c:pt>
                <c:pt idx="213">
                  <c:v>0.16</c:v>
                </c:pt>
                <c:pt idx="214">
                  <c:v>0.16</c:v>
                </c:pt>
                <c:pt idx="215">
                  <c:v>0.161</c:v>
                </c:pt>
                <c:pt idx="216">
                  <c:v>0.174</c:v>
                </c:pt>
                <c:pt idx="217">
                  <c:v>0.149</c:v>
                </c:pt>
                <c:pt idx="218">
                  <c:v>0.16</c:v>
                </c:pt>
                <c:pt idx="219">
                  <c:v>0.168</c:v>
                </c:pt>
                <c:pt idx="220">
                  <c:v>0.168</c:v>
                </c:pt>
                <c:pt idx="221">
                  <c:v>0.168</c:v>
                </c:pt>
                <c:pt idx="222">
                  <c:v>0.175</c:v>
                </c:pt>
                <c:pt idx="223">
                  <c:v>0.164</c:v>
                </c:pt>
                <c:pt idx="224">
                  <c:v>0.146</c:v>
                </c:pt>
                <c:pt idx="225">
                  <c:v>0.198</c:v>
                </c:pt>
                <c:pt idx="226">
                  <c:v>0.192</c:v>
                </c:pt>
                <c:pt idx="227">
                  <c:v>0.192</c:v>
                </c:pt>
                <c:pt idx="228">
                  <c:v>0.192</c:v>
                </c:pt>
                <c:pt idx="229">
                  <c:v>0.201</c:v>
                </c:pt>
                <c:pt idx="230">
                  <c:v>0.202</c:v>
                </c:pt>
                <c:pt idx="231">
                  <c:v>0.184</c:v>
                </c:pt>
                <c:pt idx="232">
                  <c:v>0.203</c:v>
                </c:pt>
                <c:pt idx="233">
                  <c:v>0.216</c:v>
                </c:pt>
                <c:pt idx="234">
                  <c:v>0.216</c:v>
                </c:pt>
                <c:pt idx="235">
                  <c:v>0.216</c:v>
                </c:pt>
                <c:pt idx="236">
                  <c:v>0.19</c:v>
                </c:pt>
                <c:pt idx="237">
                  <c:v>0.197</c:v>
                </c:pt>
                <c:pt idx="238">
                  <c:v>0.174</c:v>
                </c:pt>
                <c:pt idx="239">
                  <c:v>0.162</c:v>
                </c:pt>
                <c:pt idx="240">
                  <c:v>0.157</c:v>
                </c:pt>
                <c:pt idx="241">
                  <c:v>0.157</c:v>
                </c:pt>
                <c:pt idx="242">
                  <c:v>0.157</c:v>
                </c:pt>
                <c:pt idx="243">
                  <c:v>0.146</c:v>
                </c:pt>
                <c:pt idx="244">
                  <c:v>0.174</c:v>
                </c:pt>
                <c:pt idx="245">
                  <c:v>0.192</c:v>
                </c:pt>
                <c:pt idx="246">
                  <c:v>0.182</c:v>
                </c:pt>
                <c:pt idx="247">
                  <c:v>0.158</c:v>
                </c:pt>
                <c:pt idx="248">
                  <c:v>0.158</c:v>
                </c:pt>
                <c:pt idx="249">
                  <c:v>0.158</c:v>
                </c:pt>
                <c:pt idx="250">
                  <c:v>0.147</c:v>
                </c:pt>
                <c:pt idx="251">
                  <c:v>0.189</c:v>
                </c:pt>
                <c:pt idx="252">
                  <c:v>0.173</c:v>
                </c:pt>
                <c:pt idx="253">
                  <c:v>0.162</c:v>
                </c:pt>
                <c:pt idx="254">
                  <c:v>0.176</c:v>
                </c:pt>
                <c:pt idx="255">
                  <c:v>0.176</c:v>
                </c:pt>
                <c:pt idx="256">
                  <c:v>0.176</c:v>
                </c:pt>
                <c:pt idx="257">
                  <c:v>0.158</c:v>
                </c:pt>
                <c:pt idx="258">
                  <c:v>0.165</c:v>
                </c:pt>
                <c:pt idx="259">
                  <c:v>0.154</c:v>
                </c:pt>
                <c:pt idx="260">
                  <c:v>0.162</c:v>
                </c:pt>
                <c:pt idx="261">
                  <c:v>0.151</c:v>
                </c:pt>
                <c:pt idx="262">
                  <c:v>0.151</c:v>
                </c:pt>
                <c:pt idx="263">
                  <c:v>0.151</c:v>
                </c:pt>
                <c:pt idx="264">
                  <c:v>0.124</c:v>
                </c:pt>
                <c:pt idx="265">
                  <c:v>0.124</c:v>
                </c:pt>
                <c:pt idx="266">
                  <c:v>0.143</c:v>
                </c:pt>
                <c:pt idx="267">
                  <c:v>0.124</c:v>
                </c:pt>
                <c:pt idx="268">
                  <c:v>0.131</c:v>
                </c:pt>
                <c:pt idx="269">
                  <c:v>0.131</c:v>
                </c:pt>
                <c:pt idx="270">
                  <c:v>0.131</c:v>
                </c:pt>
                <c:pt idx="271">
                  <c:v>0.142</c:v>
                </c:pt>
                <c:pt idx="272">
                  <c:v>0.142</c:v>
                </c:pt>
                <c:pt idx="273">
                  <c:v>0.108</c:v>
                </c:pt>
                <c:pt idx="274">
                  <c:v>0.133</c:v>
                </c:pt>
                <c:pt idx="275">
                  <c:v>0.143</c:v>
                </c:pt>
                <c:pt idx="276">
                  <c:v>0.143</c:v>
                </c:pt>
                <c:pt idx="277">
                  <c:v>0.143</c:v>
                </c:pt>
                <c:pt idx="278">
                  <c:v>0.147</c:v>
                </c:pt>
                <c:pt idx="279">
                  <c:v>0.135</c:v>
                </c:pt>
                <c:pt idx="280">
                  <c:v>0.144</c:v>
                </c:pt>
                <c:pt idx="281">
                  <c:v>0.139</c:v>
                </c:pt>
                <c:pt idx="282">
                  <c:v>0.138</c:v>
                </c:pt>
                <c:pt idx="283">
                  <c:v>0.138</c:v>
                </c:pt>
                <c:pt idx="284">
                  <c:v>0.138</c:v>
                </c:pt>
                <c:pt idx="285">
                  <c:v>0.133</c:v>
                </c:pt>
                <c:pt idx="286">
                  <c:v>0.128</c:v>
                </c:pt>
                <c:pt idx="287">
                  <c:v>0.136</c:v>
                </c:pt>
                <c:pt idx="288">
                  <c:v>0.166</c:v>
                </c:pt>
                <c:pt idx="289">
                  <c:v>0.192</c:v>
                </c:pt>
                <c:pt idx="290">
                  <c:v>0.192</c:v>
                </c:pt>
                <c:pt idx="291">
                  <c:v>0.192</c:v>
                </c:pt>
                <c:pt idx="292">
                  <c:v>0.177</c:v>
                </c:pt>
                <c:pt idx="293">
                  <c:v>0.176</c:v>
                </c:pt>
                <c:pt idx="294">
                  <c:v>0.173</c:v>
                </c:pt>
                <c:pt idx="295">
                  <c:v>0.176</c:v>
                </c:pt>
                <c:pt idx="296">
                  <c:v>0.173</c:v>
                </c:pt>
                <c:pt idx="297">
                  <c:v>0.173</c:v>
                </c:pt>
                <c:pt idx="298">
                  <c:v>0.173</c:v>
                </c:pt>
                <c:pt idx="299">
                  <c:v>0.167</c:v>
                </c:pt>
                <c:pt idx="300">
                  <c:v>0.164</c:v>
                </c:pt>
                <c:pt idx="301">
                  <c:v>0.17</c:v>
                </c:pt>
                <c:pt idx="302">
                  <c:v>0.151</c:v>
                </c:pt>
                <c:pt idx="303">
                  <c:v>0.143</c:v>
                </c:pt>
                <c:pt idx="304">
                  <c:v>0.143</c:v>
                </c:pt>
                <c:pt idx="305">
                  <c:v>0.143</c:v>
                </c:pt>
                <c:pt idx="306">
                  <c:v>0.155</c:v>
                </c:pt>
                <c:pt idx="307">
                  <c:v>0.152</c:v>
                </c:pt>
                <c:pt idx="308">
                  <c:v>0.159</c:v>
                </c:pt>
                <c:pt idx="309">
                  <c:v>0.155</c:v>
                </c:pt>
                <c:pt idx="310">
                  <c:v>0.137</c:v>
                </c:pt>
                <c:pt idx="311">
                  <c:v>0.137</c:v>
                </c:pt>
                <c:pt idx="312">
                  <c:v>0.137</c:v>
                </c:pt>
                <c:pt idx="313">
                  <c:v>0.124</c:v>
                </c:pt>
                <c:pt idx="314">
                  <c:v>0.09</c:v>
                </c:pt>
                <c:pt idx="315">
                  <c:v>0.048</c:v>
                </c:pt>
                <c:pt idx="316">
                  <c:v>0.029</c:v>
                </c:pt>
                <c:pt idx="317">
                  <c:v>0.038</c:v>
                </c:pt>
                <c:pt idx="318">
                  <c:v>0.038</c:v>
                </c:pt>
                <c:pt idx="319">
                  <c:v>0.038</c:v>
                </c:pt>
                <c:pt idx="320">
                  <c:v>0.036</c:v>
                </c:pt>
                <c:pt idx="321">
                  <c:v>0.039</c:v>
                </c:pt>
                <c:pt idx="322">
                  <c:v>0.054</c:v>
                </c:pt>
                <c:pt idx="323">
                  <c:v>0.031</c:v>
                </c:pt>
                <c:pt idx="324">
                  <c:v>0.027</c:v>
                </c:pt>
                <c:pt idx="325">
                  <c:v>0.027</c:v>
                </c:pt>
                <c:pt idx="326">
                  <c:v>0.027</c:v>
                </c:pt>
                <c:pt idx="327">
                  <c:v>0.031</c:v>
                </c:pt>
                <c:pt idx="328">
                  <c:v>0.04</c:v>
                </c:pt>
                <c:pt idx="329">
                  <c:v>0.029</c:v>
                </c:pt>
                <c:pt idx="330">
                  <c:v>0.038</c:v>
                </c:pt>
                <c:pt idx="331">
                  <c:v>0.027</c:v>
                </c:pt>
                <c:pt idx="332">
                  <c:v>0.027</c:v>
                </c:pt>
                <c:pt idx="333">
                  <c:v>0.027</c:v>
                </c:pt>
                <c:pt idx="334">
                  <c:v>0.042</c:v>
                </c:pt>
                <c:pt idx="335">
                  <c:v>0.045</c:v>
                </c:pt>
                <c:pt idx="336">
                  <c:v>0.052</c:v>
                </c:pt>
                <c:pt idx="337">
                  <c:v>0.055</c:v>
                </c:pt>
                <c:pt idx="338">
                  <c:v>0.063</c:v>
                </c:pt>
                <c:pt idx="339">
                  <c:v>0.063</c:v>
                </c:pt>
                <c:pt idx="340">
                  <c:v>0.063</c:v>
                </c:pt>
                <c:pt idx="341">
                  <c:v>0.044</c:v>
                </c:pt>
                <c:pt idx="342">
                  <c:v>0.03</c:v>
                </c:pt>
                <c:pt idx="343">
                  <c:v>0.031</c:v>
                </c:pt>
                <c:pt idx="344">
                  <c:v>0.029</c:v>
                </c:pt>
                <c:pt idx="345">
                  <c:v>0.027</c:v>
                </c:pt>
                <c:pt idx="346">
                  <c:v>0.027</c:v>
                </c:pt>
                <c:pt idx="347">
                  <c:v>0.027</c:v>
                </c:pt>
                <c:pt idx="348">
                  <c:v>0.026</c:v>
                </c:pt>
                <c:pt idx="349">
                  <c:v>0.034</c:v>
                </c:pt>
                <c:pt idx="350">
                  <c:v>0.035</c:v>
                </c:pt>
                <c:pt idx="351">
                  <c:v>-0.001</c:v>
                </c:pt>
                <c:pt idx="352">
                  <c:v>0.02</c:v>
                </c:pt>
                <c:pt idx="353">
                  <c:v>0.02</c:v>
                </c:pt>
                <c:pt idx="354">
                  <c:v>0.02</c:v>
                </c:pt>
                <c:pt idx="355">
                  <c:v>0.008</c:v>
                </c:pt>
                <c:pt idx="356">
                  <c:v>0.014</c:v>
                </c:pt>
                <c:pt idx="357">
                  <c:v>0.013</c:v>
                </c:pt>
                <c:pt idx="358">
                  <c:v>0.013</c:v>
                </c:pt>
                <c:pt idx="359">
                  <c:v>0.013</c:v>
                </c:pt>
                <c:pt idx="360">
                  <c:v>0.013</c:v>
                </c:pt>
                <c:pt idx="361">
                  <c:v>0.013</c:v>
                </c:pt>
                <c:pt idx="362">
                  <c:v>-0.023</c:v>
                </c:pt>
                <c:pt idx="363">
                  <c:v>-0.016</c:v>
                </c:pt>
                <c:pt idx="364">
                  <c:v>-0.017</c:v>
                </c:pt>
                <c:pt idx="365">
                  <c:v>-0.017</c:v>
                </c:pt>
                <c:pt idx="366">
                  <c:v>-0.017</c:v>
                </c:pt>
                <c:pt idx="367">
                  <c:v>-0.017</c:v>
                </c:pt>
                <c:pt idx="368">
                  <c:v>-0.017</c:v>
                </c:pt>
                <c:pt idx="369">
                  <c:v>-0.051</c:v>
                </c:pt>
                <c:pt idx="370">
                  <c:v>-0.087</c:v>
                </c:pt>
                <c:pt idx="371">
                  <c:v>-0.124</c:v>
                </c:pt>
                <c:pt idx="372">
                  <c:v>-0.127</c:v>
                </c:pt>
                <c:pt idx="373">
                  <c:v>-0.136</c:v>
                </c:pt>
                <c:pt idx="374">
                  <c:v>-0.136</c:v>
                </c:pt>
                <c:pt idx="375">
                  <c:v>-0.136</c:v>
                </c:pt>
                <c:pt idx="376">
                  <c:v>-0.142</c:v>
                </c:pt>
                <c:pt idx="377">
                  <c:v>-0.163</c:v>
                </c:pt>
                <c:pt idx="378">
                  <c:v>-0.204</c:v>
                </c:pt>
                <c:pt idx="379">
                  <c:v>-0.305</c:v>
                </c:pt>
                <c:pt idx="380">
                  <c:v>-0.488</c:v>
                </c:pt>
                <c:pt idx="381">
                  <c:v>-0.488</c:v>
                </c:pt>
                <c:pt idx="382">
                  <c:v>-0.488</c:v>
                </c:pt>
                <c:pt idx="383">
                  <c:v>-0.505</c:v>
                </c:pt>
                <c:pt idx="384">
                  <c:v>-0.597</c:v>
                </c:pt>
                <c:pt idx="385">
                  <c:v>-0.655</c:v>
                </c:pt>
                <c:pt idx="386">
                  <c:v>-0.701</c:v>
                </c:pt>
                <c:pt idx="387">
                  <c:v>-0.895</c:v>
                </c:pt>
                <c:pt idx="388">
                  <c:v>-0.895</c:v>
                </c:pt>
                <c:pt idx="389">
                  <c:v>-0.895</c:v>
                </c:pt>
                <c:pt idx="390">
                  <c:v>-0.795</c:v>
                </c:pt>
                <c:pt idx="391">
                  <c:v>-0.613</c:v>
                </c:pt>
                <c:pt idx="392">
                  <c:v>-0.537</c:v>
                </c:pt>
                <c:pt idx="393">
                  <c:v>-0.513</c:v>
                </c:pt>
                <c:pt idx="394">
                  <c:v>-0.515</c:v>
                </c:pt>
                <c:pt idx="395">
                  <c:v>-0.515</c:v>
                </c:pt>
                <c:pt idx="396">
                  <c:v>-0.515</c:v>
                </c:pt>
                <c:pt idx="397">
                  <c:v>-0.573</c:v>
                </c:pt>
                <c:pt idx="398">
                  <c:v>-0.564</c:v>
                </c:pt>
                <c:pt idx="399">
                  <c:v>-0.521</c:v>
                </c:pt>
                <c:pt idx="400">
                  <c:v>-0.529</c:v>
                </c:pt>
                <c:pt idx="401">
                  <c:v>-0.519</c:v>
                </c:pt>
                <c:pt idx="402">
                  <c:v>-0.519</c:v>
                </c:pt>
                <c:pt idx="403">
                  <c:v>-0.519</c:v>
                </c:pt>
                <c:pt idx="404">
                  <c:v>-0.559</c:v>
                </c:pt>
                <c:pt idx="405">
                  <c:v>-0.508</c:v>
                </c:pt>
                <c:pt idx="406">
                  <c:v>-0.474</c:v>
                </c:pt>
                <c:pt idx="407">
                  <c:v>-0.495</c:v>
                </c:pt>
                <c:pt idx="408">
                  <c:v>-0.477</c:v>
                </c:pt>
                <c:pt idx="409">
                  <c:v>-0.477</c:v>
                </c:pt>
                <c:pt idx="410">
                  <c:v>-0.477</c:v>
                </c:pt>
                <c:pt idx="411">
                  <c:v>-0.441</c:v>
                </c:pt>
                <c:pt idx="412">
                  <c:v>-0.421</c:v>
                </c:pt>
                <c:pt idx="413">
                  <c:v>-0.454</c:v>
                </c:pt>
                <c:pt idx="414">
                  <c:v>-0.456</c:v>
                </c:pt>
                <c:pt idx="415">
                  <c:v>-0.485</c:v>
                </c:pt>
                <c:pt idx="416">
                  <c:v>-0.485</c:v>
                </c:pt>
                <c:pt idx="417">
                  <c:v>-0.485</c:v>
                </c:pt>
                <c:pt idx="418">
                  <c:v>-0.429</c:v>
                </c:pt>
                <c:pt idx="419">
                  <c:v>-0.389</c:v>
                </c:pt>
                <c:pt idx="420">
                  <c:v>-0.398</c:v>
                </c:pt>
                <c:pt idx="421">
                  <c:v>-0.413</c:v>
                </c:pt>
                <c:pt idx="422">
                  <c:v>-0.431</c:v>
                </c:pt>
                <c:pt idx="423">
                  <c:v>-0.431</c:v>
                </c:pt>
                <c:pt idx="424">
                  <c:v>-0.431</c:v>
                </c:pt>
                <c:pt idx="425">
                  <c:v>-0.448</c:v>
                </c:pt>
                <c:pt idx="426">
                  <c:v>-0.427</c:v>
                </c:pt>
                <c:pt idx="427">
                  <c:v>-0.392</c:v>
                </c:pt>
                <c:pt idx="428">
                  <c:v>-0.336</c:v>
                </c:pt>
                <c:pt idx="429">
                  <c:v>-0.297</c:v>
                </c:pt>
                <c:pt idx="430">
                  <c:v>-0.297</c:v>
                </c:pt>
                <c:pt idx="431">
                  <c:v>-0.297</c:v>
                </c:pt>
                <c:pt idx="432">
                  <c:v>-0.377</c:v>
                </c:pt>
                <c:pt idx="433">
                  <c:v>-0.434</c:v>
                </c:pt>
                <c:pt idx="434">
                  <c:v>-0.47</c:v>
                </c:pt>
                <c:pt idx="435">
                  <c:v>-0.433</c:v>
                </c:pt>
                <c:pt idx="436">
                  <c:v>-0.418</c:v>
                </c:pt>
                <c:pt idx="437">
                  <c:v>-0.418</c:v>
                </c:pt>
                <c:pt idx="438">
                  <c:v>-0.418</c:v>
                </c:pt>
                <c:pt idx="439">
                  <c:v>-0.428</c:v>
                </c:pt>
                <c:pt idx="440">
                  <c:v>-0.421</c:v>
                </c:pt>
                <c:pt idx="441">
                  <c:v>-0.468</c:v>
                </c:pt>
                <c:pt idx="442">
                  <c:v>-0.392</c:v>
                </c:pt>
                <c:pt idx="443">
                  <c:v>-0.408</c:v>
                </c:pt>
                <c:pt idx="444">
                  <c:v>-0.408</c:v>
                </c:pt>
                <c:pt idx="445">
                  <c:v>-0.408</c:v>
                </c:pt>
                <c:pt idx="446">
                  <c:v>-0.411</c:v>
                </c:pt>
                <c:pt idx="447">
                  <c:v>-0.428</c:v>
                </c:pt>
                <c:pt idx="448">
                  <c:v>-0.406</c:v>
                </c:pt>
                <c:pt idx="449">
                  <c:v>-0.403</c:v>
                </c:pt>
                <c:pt idx="450">
                  <c:v>-0.395</c:v>
                </c:pt>
                <c:pt idx="451">
                  <c:v>-0.395</c:v>
                </c:pt>
                <c:pt idx="452">
                  <c:v>-0.395</c:v>
                </c:pt>
                <c:pt idx="453">
                  <c:v>-0.4</c:v>
                </c:pt>
                <c:pt idx="454">
                  <c:v>-0.4</c:v>
                </c:pt>
                <c:pt idx="455">
                  <c:v>-0.394</c:v>
                </c:pt>
                <c:pt idx="456">
                  <c:v>-0.398</c:v>
                </c:pt>
                <c:pt idx="457">
                  <c:v>-0.398</c:v>
                </c:pt>
                <c:pt idx="458">
                  <c:v>-0.398</c:v>
                </c:pt>
                <c:pt idx="459">
                  <c:v>-0.398</c:v>
                </c:pt>
                <c:pt idx="460">
                  <c:v>-0.398</c:v>
                </c:pt>
                <c:pt idx="461">
                  <c:v>-0.412</c:v>
                </c:pt>
                <c:pt idx="462">
                  <c:v>-0.413</c:v>
                </c:pt>
                <c:pt idx="463">
                  <c:v>-0.429</c:v>
                </c:pt>
                <c:pt idx="464">
                  <c:v>-0.443</c:v>
                </c:pt>
                <c:pt idx="465">
                  <c:v>-0.443</c:v>
                </c:pt>
                <c:pt idx="466">
                  <c:v>-0.443</c:v>
                </c:pt>
                <c:pt idx="467">
                  <c:v>-0.462</c:v>
                </c:pt>
                <c:pt idx="468">
                  <c:v>-0.466</c:v>
                </c:pt>
                <c:pt idx="469">
                  <c:v>-0.485</c:v>
                </c:pt>
                <c:pt idx="470">
                  <c:v>-0.469</c:v>
                </c:pt>
                <c:pt idx="471">
                  <c:v>-0.489</c:v>
                </c:pt>
                <c:pt idx="472">
                  <c:v>-0.489</c:v>
                </c:pt>
                <c:pt idx="473">
                  <c:v>-0.489</c:v>
                </c:pt>
                <c:pt idx="474">
                  <c:v>-0.512</c:v>
                </c:pt>
                <c:pt idx="475">
                  <c:v>-0.498</c:v>
                </c:pt>
                <c:pt idx="476">
                  <c:v>-0.507</c:v>
                </c:pt>
                <c:pt idx="477">
                  <c:v>-0.505</c:v>
                </c:pt>
                <c:pt idx="478">
                  <c:v>-0.506</c:v>
                </c:pt>
                <c:pt idx="479">
                  <c:v>-0.506</c:v>
                </c:pt>
                <c:pt idx="480">
                  <c:v>-0.506</c:v>
                </c:pt>
                <c:pt idx="481">
                  <c:v>-0.507</c:v>
                </c:pt>
                <c:pt idx="482">
                  <c:v>-0.492</c:v>
                </c:pt>
                <c:pt idx="483">
                  <c:v>-0.44</c:v>
                </c:pt>
                <c:pt idx="484">
                  <c:v>-0.4</c:v>
                </c:pt>
                <c:pt idx="485">
                  <c:v>-0.404</c:v>
                </c:pt>
                <c:pt idx="486">
                  <c:v>-0.404</c:v>
                </c:pt>
                <c:pt idx="487">
                  <c:v>-0.404</c:v>
                </c:pt>
                <c:pt idx="488">
                  <c:v>-0.397</c:v>
                </c:pt>
                <c:pt idx="489">
                  <c:v>-0.377</c:v>
                </c:pt>
                <c:pt idx="490">
                  <c:v>-0.348</c:v>
                </c:pt>
                <c:pt idx="491">
                  <c:v>-0.353</c:v>
                </c:pt>
                <c:pt idx="492">
                  <c:v>-0.403</c:v>
                </c:pt>
                <c:pt idx="493">
                  <c:v>-0.403</c:v>
                </c:pt>
                <c:pt idx="494">
                  <c:v>-0.403</c:v>
                </c:pt>
                <c:pt idx="495">
                  <c:v>-0.4</c:v>
                </c:pt>
                <c:pt idx="496">
                  <c:v>-0.382</c:v>
                </c:pt>
                <c:pt idx="497">
                  <c:v>-0.381</c:v>
                </c:pt>
                <c:pt idx="498">
                  <c:v>-0.381</c:v>
                </c:pt>
                <c:pt idx="499">
                  <c:v>-0.419</c:v>
                </c:pt>
                <c:pt idx="500">
                  <c:v>-0.419</c:v>
                </c:pt>
                <c:pt idx="501">
                  <c:v>-0.419</c:v>
                </c:pt>
                <c:pt idx="502">
                  <c:v>-0.427</c:v>
                </c:pt>
                <c:pt idx="503">
                  <c:v>-0.47</c:v>
                </c:pt>
                <c:pt idx="504">
                  <c:v>-0.44</c:v>
                </c:pt>
                <c:pt idx="505">
                  <c:v>-0.452</c:v>
                </c:pt>
                <c:pt idx="506">
                  <c:v>-0.471</c:v>
                </c:pt>
                <c:pt idx="507">
                  <c:v>-0.471</c:v>
                </c:pt>
                <c:pt idx="508">
                  <c:v>-0.471</c:v>
                </c:pt>
                <c:pt idx="509">
                  <c:v>-0.471</c:v>
                </c:pt>
                <c:pt idx="510">
                  <c:v>-0.504</c:v>
                </c:pt>
                <c:pt idx="511">
                  <c:v>-0.501</c:v>
                </c:pt>
                <c:pt idx="512">
                  <c:v>-0.509</c:v>
                </c:pt>
                <c:pt idx="513">
                  <c:v>-0.551</c:v>
                </c:pt>
                <c:pt idx="514">
                  <c:v>-0.551</c:v>
                </c:pt>
                <c:pt idx="515">
                  <c:v>-0.551</c:v>
                </c:pt>
                <c:pt idx="516">
                  <c:v>-0.556</c:v>
                </c:pt>
                <c:pt idx="517">
                  <c:v>-0.528</c:v>
                </c:pt>
                <c:pt idx="518">
                  <c:v>-0.473</c:v>
                </c:pt>
                <c:pt idx="519">
                  <c:v>-0.458</c:v>
                </c:pt>
                <c:pt idx="520">
                  <c:v>-0.463</c:v>
                </c:pt>
                <c:pt idx="521">
                  <c:v>-0.463</c:v>
                </c:pt>
                <c:pt idx="522">
                  <c:v>-0.463</c:v>
                </c:pt>
                <c:pt idx="523">
                  <c:v>-0.433</c:v>
                </c:pt>
                <c:pt idx="524">
                  <c:v>-0.418</c:v>
                </c:pt>
                <c:pt idx="525">
                  <c:v>-0.411</c:v>
                </c:pt>
                <c:pt idx="526">
                  <c:v>-0.453</c:v>
                </c:pt>
                <c:pt idx="527">
                  <c:v>-0.458</c:v>
                </c:pt>
                <c:pt idx="528">
                  <c:v>-0.458</c:v>
                </c:pt>
                <c:pt idx="529">
                  <c:v>-0.458</c:v>
                </c:pt>
                <c:pt idx="530">
                  <c:v>-0.495</c:v>
                </c:pt>
                <c:pt idx="531">
                  <c:v>-0.499</c:v>
                </c:pt>
                <c:pt idx="532">
                  <c:v>-0.509</c:v>
                </c:pt>
                <c:pt idx="533">
                  <c:v>-0.502</c:v>
                </c:pt>
                <c:pt idx="534">
                  <c:v>-0.504</c:v>
                </c:pt>
                <c:pt idx="535">
                  <c:v>-0.504</c:v>
                </c:pt>
                <c:pt idx="536">
                  <c:v>-0.504</c:v>
                </c:pt>
                <c:pt idx="537">
                  <c:v>-0.479</c:v>
                </c:pt>
                <c:pt idx="538">
                  <c:v>-0.472</c:v>
                </c:pt>
                <c:pt idx="539">
                  <c:v>-0.487</c:v>
                </c:pt>
                <c:pt idx="540">
                  <c:v>-0.495</c:v>
                </c:pt>
                <c:pt idx="541">
                  <c:v>-0.474</c:v>
                </c:pt>
                <c:pt idx="542">
                  <c:v>-0.474</c:v>
                </c:pt>
                <c:pt idx="543">
                  <c:v>-0.474</c:v>
                </c:pt>
                <c:pt idx="544">
                  <c:v>-0.53</c:v>
                </c:pt>
                <c:pt idx="545">
                  <c:v>-0.533</c:v>
                </c:pt>
                <c:pt idx="546">
                  <c:v>-0.51</c:v>
                </c:pt>
                <c:pt idx="547">
                  <c:v>-0.519</c:v>
                </c:pt>
                <c:pt idx="548">
                  <c:v>-0.552</c:v>
                </c:pt>
                <c:pt idx="549">
                  <c:v>-0.552</c:v>
                </c:pt>
                <c:pt idx="550">
                  <c:v>-0.552</c:v>
                </c:pt>
                <c:pt idx="551">
                  <c:v>-0.565</c:v>
                </c:pt>
                <c:pt idx="552">
                  <c:v>-0.619</c:v>
                </c:pt>
                <c:pt idx="553">
                  <c:v>-0.609</c:v>
                </c:pt>
                <c:pt idx="554">
                  <c:v>-0.588</c:v>
                </c:pt>
                <c:pt idx="555">
                  <c:v>-0.547</c:v>
                </c:pt>
                <c:pt idx="556">
                  <c:v>-0.547</c:v>
                </c:pt>
                <c:pt idx="557">
                  <c:v>-0.547</c:v>
                </c:pt>
                <c:pt idx="558">
                  <c:v>-0.527</c:v>
                </c:pt>
                <c:pt idx="559">
                  <c:v>-0.526</c:v>
                </c:pt>
                <c:pt idx="560">
                  <c:v>-0.551</c:v>
                </c:pt>
                <c:pt idx="561">
                  <c:v>-0.54</c:v>
                </c:pt>
                <c:pt idx="562">
                  <c:v>-0.549</c:v>
                </c:pt>
                <c:pt idx="563">
                  <c:v>-0.549</c:v>
                </c:pt>
                <c:pt idx="564">
                  <c:v>-0.549</c:v>
                </c:pt>
                <c:pt idx="565">
                  <c:v>-0.565</c:v>
                </c:pt>
                <c:pt idx="566">
                  <c:v>-0.555</c:v>
                </c:pt>
                <c:pt idx="567">
                  <c:v>-0.577</c:v>
                </c:pt>
                <c:pt idx="568">
                  <c:v>-0.583</c:v>
                </c:pt>
                <c:pt idx="569">
                  <c:v>-0.605</c:v>
                </c:pt>
                <c:pt idx="570">
                  <c:v>-0.605</c:v>
                </c:pt>
                <c:pt idx="571">
                  <c:v>-0.605</c:v>
                </c:pt>
                <c:pt idx="572">
                  <c:v>-0.622</c:v>
                </c:pt>
                <c:pt idx="573">
                  <c:v>-0.603</c:v>
                </c:pt>
                <c:pt idx="574">
                  <c:v>-0.571</c:v>
                </c:pt>
                <c:pt idx="575">
                  <c:v>-0.588</c:v>
                </c:pt>
                <c:pt idx="576">
                  <c:v>-0.613</c:v>
                </c:pt>
                <c:pt idx="577">
                  <c:v>-0.613</c:v>
                </c:pt>
                <c:pt idx="578">
                  <c:v>-0.613</c:v>
                </c:pt>
                <c:pt idx="579">
                  <c:v>-0.623</c:v>
                </c:pt>
                <c:pt idx="580">
                  <c:v>-0.635</c:v>
                </c:pt>
                <c:pt idx="581">
                  <c:v>-0.606</c:v>
                </c:pt>
                <c:pt idx="582">
                  <c:v>-0.63</c:v>
                </c:pt>
                <c:pt idx="583">
                  <c:v>-0.66</c:v>
                </c:pt>
                <c:pt idx="584">
                  <c:v>-0.66</c:v>
                </c:pt>
                <c:pt idx="585">
                  <c:v>-0.66</c:v>
                </c:pt>
                <c:pt idx="586">
                  <c:v>-0.657</c:v>
                </c:pt>
                <c:pt idx="587">
                  <c:v>-0.687</c:v>
                </c:pt>
                <c:pt idx="588">
                  <c:v>-0.705</c:v>
                </c:pt>
                <c:pt idx="589">
                  <c:v>-0.697</c:v>
                </c:pt>
                <c:pt idx="590">
                  <c:v>-0.701</c:v>
                </c:pt>
                <c:pt idx="591">
                  <c:v>-0.701</c:v>
                </c:pt>
                <c:pt idx="592">
                  <c:v>-0.701</c:v>
                </c:pt>
                <c:pt idx="593">
                  <c:v>-0.716</c:v>
                </c:pt>
                <c:pt idx="594">
                  <c:v>-0.694</c:v>
                </c:pt>
                <c:pt idx="595">
                  <c:v>-0.702</c:v>
                </c:pt>
                <c:pt idx="596">
                  <c:v>-0.726</c:v>
                </c:pt>
                <c:pt idx="597">
                  <c:v>-0.722</c:v>
                </c:pt>
                <c:pt idx="598">
                  <c:v>-0.722</c:v>
                </c:pt>
                <c:pt idx="599">
                  <c:v>-0.722</c:v>
                </c:pt>
                <c:pt idx="600">
                  <c:v>-0.724</c:v>
                </c:pt>
              </c:numCache>
            </c:numRef>
          </c:val>
          <c:smooth val="0"/>
        </c:ser>
        <c:ser>
          <c:idx val="1"/>
          <c:order val="1"/>
          <c:tx>
            <c:strRef>
              <c:f>Sheet1!$C$1</c:f>
              <c:strCache>
                <c:ptCount val="1"/>
                <c:pt idx="0">
                  <c:v>CHF 5-Jahresswap</c:v>
                </c:pt>
              </c:strCache>
            </c:strRef>
          </c:tx>
          <c:spPr>
            <a:ln>
              <a:solidFill>
                <a:srgbClr val="86857E"/>
              </a:solidFill>
            </a:ln>
          </c:spPr>
          <c:marker>
            <c:symbol val="none"/>
          </c:marker>
          <c:cat>
            <c:numRef>
              <c:f>Sheet1!$A$2:$A$602</c:f>
              <c:numCache>
                <c:formatCode>m/d/yyyy</c:formatCode>
                <c:ptCount val="601"/>
                <c:pt idx="0">
                  <c:v>41640.0</c:v>
                </c:pt>
                <c:pt idx="1">
                  <c:v>41641.0</c:v>
                </c:pt>
                <c:pt idx="2">
                  <c:v>41642.0</c:v>
                </c:pt>
                <c:pt idx="3">
                  <c:v>41643.0</c:v>
                </c:pt>
                <c:pt idx="4">
                  <c:v>41644.0</c:v>
                </c:pt>
                <c:pt idx="5">
                  <c:v>41645.0</c:v>
                </c:pt>
                <c:pt idx="6">
                  <c:v>41646.0</c:v>
                </c:pt>
                <c:pt idx="7">
                  <c:v>41647.0</c:v>
                </c:pt>
                <c:pt idx="8">
                  <c:v>41648.0</c:v>
                </c:pt>
                <c:pt idx="9">
                  <c:v>41649.0</c:v>
                </c:pt>
                <c:pt idx="10">
                  <c:v>41650.0</c:v>
                </c:pt>
                <c:pt idx="11">
                  <c:v>41651.0</c:v>
                </c:pt>
                <c:pt idx="12">
                  <c:v>41652.0</c:v>
                </c:pt>
                <c:pt idx="13">
                  <c:v>41653.0</c:v>
                </c:pt>
                <c:pt idx="14">
                  <c:v>41654.0</c:v>
                </c:pt>
                <c:pt idx="15">
                  <c:v>41655.0</c:v>
                </c:pt>
                <c:pt idx="16">
                  <c:v>41656.0</c:v>
                </c:pt>
                <c:pt idx="17">
                  <c:v>41657.0</c:v>
                </c:pt>
                <c:pt idx="18">
                  <c:v>41658.0</c:v>
                </c:pt>
                <c:pt idx="19">
                  <c:v>41659.0</c:v>
                </c:pt>
                <c:pt idx="20">
                  <c:v>41660.0</c:v>
                </c:pt>
                <c:pt idx="21">
                  <c:v>41661.0</c:v>
                </c:pt>
                <c:pt idx="22">
                  <c:v>41662.0</c:v>
                </c:pt>
                <c:pt idx="23">
                  <c:v>41663.0</c:v>
                </c:pt>
                <c:pt idx="24">
                  <c:v>41664.0</c:v>
                </c:pt>
                <c:pt idx="25">
                  <c:v>41665.0</c:v>
                </c:pt>
                <c:pt idx="26">
                  <c:v>41666.0</c:v>
                </c:pt>
                <c:pt idx="27">
                  <c:v>41667.0</c:v>
                </c:pt>
                <c:pt idx="28">
                  <c:v>41668.0</c:v>
                </c:pt>
                <c:pt idx="29">
                  <c:v>41669.0</c:v>
                </c:pt>
                <c:pt idx="30">
                  <c:v>41670.0</c:v>
                </c:pt>
                <c:pt idx="31">
                  <c:v>41671.0</c:v>
                </c:pt>
                <c:pt idx="32">
                  <c:v>41672.0</c:v>
                </c:pt>
                <c:pt idx="33">
                  <c:v>41673.0</c:v>
                </c:pt>
                <c:pt idx="34">
                  <c:v>41674.0</c:v>
                </c:pt>
                <c:pt idx="35">
                  <c:v>41675.0</c:v>
                </c:pt>
                <c:pt idx="36">
                  <c:v>41676.0</c:v>
                </c:pt>
                <c:pt idx="37">
                  <c:v>41677.0</c:v>
                </c:pt>
                <c:pt idx="38">
                  <c:v>41678.0</c:v>
                </c:pt>
                <c:pt idx="39">
                  <c:v>41679.0</c:v>
                </c:pt>
                <c:pt idx="40">
                  <c:v>41680.0</c:v>
                </c:pt>
                <c:pt idx="41">
                  <c:v>41681.0</c:v>
                </c:pt>
                <c:pt idx="42">
                  <c:v>41682.0</c:v>
                </c:pt>
                <c:pt idx="43">
                  <c:v>41683.0</c:v>
                </c:pt>
                <c:pt idx="44">
                  <c:v>41684.0</c:v>
                </c:pt>
                <c:pt idx="45">
                  <c:v>41685.0</c:v>
                </c:pt>
                <c:pt idx="46">
                  <c:v>41686.0</c:v>
                </c:pt>
                <c:pt idx="47">
                  <c:v>41687.0</c:v>
                </c:pt>
                <c:pt idx="48">
                  <c:v>41688.0</c:v>
                </c:pt>
                <c:pt idx="49">
                  <c:v>41689.0</c:v>
                </c:pt>
                <c:pt idx="50">
                  <c:v>41690.0</c:v>
                </c:pt>
                <c:pt idx="51">
                  <c:v>41691.0</c:v>
                </c:pt>
                <c:pt idx="52">
                  <c:v>41692.0</c:v>
                </c:pt>
                <c:pt idx="53">
                  <c:v>41693.0</c:v>
                </c:pt>
                <c:pt idx="54">
                  <c:v>41694.0</c:v>
                </c:pt>
                <c:pt idx="55">
                  <c:v>41695.0</c:v>
                </c:pt>
                <c:pt idx="56">
                  <c:v>41696.0</c:v>
                </c:pt>
                <c:pt idx="57">
                  <c:v>41697.0</c:v>
                </c:pt>
                <c:pt idx="58">
                  <c:v>41698.0</c:v>
                </c:pt>
                <c:pt idx="59">
                  <c:v>41699.0</c:v>
                </c:pt>
                <c:pt idx="60">
                  <c:v>41700.0</c:v>
                </c:pt>
                <c:pt idx="61">
                  <c:v>41701.0</c:v>
                </c:pt>
                <c:pt idx="62">
                  <c:v>41702.0</c:v>
                </c:pt>
                <c:pt idx="63">
                  <c:v>41703.0</c:v>
                </c:pt>
                <c:pt idx="64">
                  <c:v>41704.0</c:v>
                </c:pt>
                <c:pt idx="65">
                  <c:v>41705.0</c:v>
                </c:pt>
                <c:pt idx="66">
                  <c:v>41706.0</c:v>
                </c:pt>
                <c:pt idx="67">
                  <c:v>41707.0</c:v>
                </c:pt>
                <c:pt idx="68">
                  <c:v>41708.0</c:v>
                </c:pt>
                <c:pt idx="69">
                  <c:v>41709.0</c:v>
                </c:pt>
                <c:pt idx="70">
                  <c:v>41710.0</c:v>
                </c:pt>
                <c:pt idx="71">
                  <c:v>41711.0</c:v>
                </c:pt>
                <c:pt idx="72">
                  <c:v>41712.0</c:v>
                </c:pt>
                <c:pt idx="73">
                  <c:v>41713.0</c:v>
                </c:pt>
                <c:pt idx="74">
                  <c:v>41714.0</c:v>
                </c:pt>
                <c:pt idx="75">
                  <c:v>41715.0</c:v>
                </c:pt>
                <c:pt idx="76">
                  <c:v>41716.0</c:v>
                </c:pt>
                <c:pt idx="77">
                  <c:v>41717.0</c:v>
                </c:pt>
                <c:pt idx="78">
                  <c:v>41718.0</c:v>
                </c:pt>
                <c:pt idx="79">
                  <c:v>41719.0</c:v>
                </c:pt>
                <c:pt idx="80">
                  <c:v>41720.0</c:v>
                </c:pt>
                <c:pt idx="81">
                  <c:v>41721.0</c:v>
                </c:pt>
                <c:pt idx="82">
                  <c:v>41722.0</c:v>
                </c:pt>
                <c:pt idx="83">
                  <c:v>41723.0</c:v>
                </c:pt>
                <c:pt idx="84">
                  <c:v>41724.0</c:v>
                </c:pt>
                <c:pt idx="85">
                  <c:v>41725.0</c:v>
                </c:pt>
                <c:pt idx="86">
                  <c:v>41726.0</c:v>
                </c:pt>
                <c:pt idx="87">
                  <c:v>41727.0</c:v>
                </c:pt>
                <c:pt idx="88">
                  <c:v>41728.0</c:v>
                </c:pt>
                <c:pt idx="89">
                  <c:v>41729.0</c:v>
                </c:pt>
                <c:pt idx="90">
                  <c:v>41730.0</c:v>
                </c:pt>
                <c:pt idx="91">
                  <c:v>41731.0</c:v>
                </c:pt>
                <c:pt idx="92">
                  <c:v>41732.0</c:v>
                </c:pt>
                <c:pt idx="93">
                  <c:v>41733.0</c:v>
                </c:pt>
                <c:pt idx="94">
                  <c:v>41734.0</c:v>
                </c:pt>
                <c:pt idx="95">
                  <c:v>41735.0</c:v>
                </c:pt>
                <c:pt idx="96">
                  <c:v>41736.0</c:v>
                </c:pt>
                <c:pt idx="97">
                  <c:v>41737.0</c:v>
                </c:pt>
                <c:pt idx="98">
                  <c:v>41738.0</c:v>
                </c:pt>
                <c:pt idx="99">
                  <c:v>41739.0</c:v>
                </c:pt>
                <c:pt idx="100">
                  <c:v>41740.0</c:v>
                </c:pt>
                <c:pt idx="101">
                  <c:v>41741.0</c:v>
                </c:pt>
                <c:pt idx="102">
                  <c:v>41742.0</c:v>
                </c:pt>
                <c:pt idx="103">
                  <c:v>41743.0</c:v>
                </c:pt>
                <c:pt idx="104">
                  <c:v>41744.0</c:v>
                </c:pt>
                <c:pt idx="105">
                  <c:v>41745.0</c:v>
                </c:pt>
                <c:pt idx="106">
                  <c:v>41746.0</c:v>
                </c:pt>
                <c:pt idx="107">
                  <c:v>41747.0</c:v>
                </c:pt>
                <c:pt idx="108">
                  <c:v>41748.0</c:v>
                </c:pt>
                <c:pt idx="109">
                  <c:v>41749.0</c:v>
                </c:pt>
                <c:pt idx="110">
                  <c:v>41750.0</c:v>
                </c:pt>
                <c:pt idx="111">
                  <c:v>41751.0</c:v>
                </c:pt>
                <c:pt idx="112">
                  <c:v>41752.0</c:v>
                </c:pt>
                <c:pt idx="113">
                  <c:v>41753.0</c:v>
                </c:pt>
                <c:pt idx="114">
                  <c:v>41754.0</c:v>
                </c:pt>
                <c:pt idx="115">
                  <c:v>41755.0</c:v>
                </c:pt>
                <c:pt idx="116">
                  <c:v>41756.0</c:v>
                </c:pt>
                <c:pt idx="117">
                  <c:v>41757.0</c:v>
                </c:pt>
                <c:pt idx="118">
                  <c:v>41758.0</c:v>
                </c:pt>
                <c:pt idx="119">
                  <c:v>41759.0</c:v>
                </c:pt>
                <c:pt idx="120">
                  <c:v>41760.0</c:v>
                </c:pt>
                <c:pt idx="121">
                  <c:v>41761.0</c:v>
                </c:pt>
                <c:pt idx="122">
                  <c:v>41762.0</c:v>
                </c:pt>
                <c:pt idx="123">
                  <c:v>41763.0</c:v>
                </c:pt>
                <c:pt idx="124">
                  <c:v>41764.0</c:v>
                </c:pt>
                <c:pt idx="125">
                  <c:v>41765.0</c:v>
                </c:pt>
                <c:pt idx="126">
                  <c:v>41766.0</c:v>
                </c:pt>
                <c:pt idx="127">
                  <c:v>41767.0</c:v>
                </c:pt>
                <c:pt idx="128">
                  <c:v>41768.0</c:v>
                </c:pt>
                <c:pt idx="129">
                  <c:v>41769.0</c:v>
                </c:pt>
                <c:pt idx="130">
                  <c:v>41770.0</c:v>
                </c:pt>
                <c:pt idx="131">
                  <c:v>41771.0</c:v>
                </c:pt>
                <c:pt idx="132">
                  <c:v>41772.0</c:v>
                </c:pt>
                <c:pt idx="133">
                  <c:v>41773.0</c:v>
                </c:pt>
                <c:pt idx="134">
                  <c:v>41774.0</c:v>
                </c:pt>
                <c:pt idx="135">
                  <c:v>41775.0</c:v>
                </c:pt>
                <c:pt idx="136">
                  <c:v>41776.0</c:v>
                </c:pt>
                <c:pt idx="137">
                  <c:v>41777.0</c:v>
                </c:pt>
                <c:pt idx="138">
                  <c:v>41778.0</c:v>
                </c:pt>
                <c:pt idx="139">
                  <c:v>41779.0</c:v>
                </c:pt>
                <c:pt idx="140">
                  <c:v>41780.0</c:v>
                </c:pt>
                <c:pt idx="141">
                  <c:v>41781.0</c:v>
                </c:pt>
                <c:pt idx="142">
                  <c:v>41782.0</c:v>
                </c:pt>
                <c:pt idx="143">
                  <c:v>41783.0</c:v>
                </c:pt>
                <c:pt idx="144">
                  <c:v>41784.0</c:v>
                </c:pt>
                <c:pt idx="145">
                  <c:v>41785.0</c:v>
                </c:pt>
                <c:pt idx="146">
                  <c:v>41786.0</c:v>
                </c:pt>
                <c:pt idx="147">
                  <c:v>41787.0</c:v>
                </c:pt>
                <c:pt idx="148">
                  <c:v>41788.0</c:v>
                </c:pt>
                <c:pt idx="149">
                  <c:v>41789.0</c:v>
                </c:pt>
                <c:pt idx="150">
                  <c:v>41790.0</c:v>
                </c:pt>
                <c:pt idx="151">
                  <c:v>41791.0</c:v>
                </c:pt>
                <c:pt idx="152">
                  <c:v>41792.0</c:v>
                </c:pt>
                <c:pt idx="153">
                  <c:v>41793.0</c:v>
                </c:pt>
                <c:pt idx="154">
                  <c:v>41794.0</c:v>
                </c:pt>
                <c:pt idx="155">
                  <c:v>41795.0</c:v>
                </c:pt>
                <c:pt idx="156">
                  <c:v>41796.0</c:v>
                </c:pt>
                <c:pt idx="157">
                  <c:v>41797.0</c:v>
                </c:pt>
                <c:pt idx="158">
                  <c:v>41798.0</c:v>
                </c:pt>
                <c:pt idx="159">
                  <c:v>41799.0</c:v>
                </c:pt>
                <c:pt idx="160">
                  <c:v>41800.0</c:v>
                </c:pt>
                <c:pt idx="161">
                  <c:v>41801.0</c:v>
                </c:pt>
                <c:pt idx="162">
                  <c:v>41802.0</c:v>
                </c:pt>
                <c:pt idx="163">
                  <c:v>41803.0</c:v>
                </c:pt>
                <c:pt idx="164">
                  <c:v>41804.0</c:v>
                </c:pt>
                <c:pt idx="165">
                  <c:v>41805.0</c:v>
                </c:pt>
                <c:pt idx="166">
                  <c:v>41806.0</c:v>
                </c:pt>
                <c:pt idx="167">
                  <c:v>41807.0</c:v>
                </c:pt>
                <c:pt idx="168">
                  <c:v>41808.0</c:v>
                </c:pt>
                <c:pt idx="169">
                  <c:v>41809.0</c:v>
                </c:pt>
                <c:pt idx="170">
                  <c:v>41810.0</c:v>
                </c:pt>
                <c:pt idx="171">
                  <c:v>41811.0</c:v>
                </c:pt>
                <c:pt idx="172">
                  <c:v>41812.0</c:v>
                </c:pt>
                <c:pt idx="173">
                  <c:v>41813.0</c:v>
                </c:pt>
                <c:pt idx="174">
                  <c:v>41814.0</c:v>
                </c:pt>
                <c:pt idx="175">
                  <c:v>41815.0</c:v>
                </c:pt>
                <c:pt idx="176">
                  <c:v>41816.0</c:v>
                </c:pt>
                <c:pt idx="177">
                  <c:v>41817.0</c:v>
                </c:pt>
                <c:pt idx="178">
                  <c:v>41818.0</c:v>
                </c:pt>
                <c:pt idx="179">
                  <c:v>41819.0</c:v>
                </c:pt>
                <c:pt idx="180">
                  <c:v>41820.0</c:v>
                </c:pt>
                <c:pt idx="181">
                  <c:v>41821.0</c:v>
                </c:pt>
                <c:pt idx="182">
                  <c:v>41822.0</c:v>
                </c:pt>
                <c:pt idx="183">
                  <c:v>41823.0</c:v>
                </c:pt>
                <c:pt idx="184">
                  <c:v>41824.0</c:v>
                </c:pt>
                <c:pt idx="185">
                  <c:v>41825.0</c:v>
                </c:pt>
                <c:pt idx="186">
                  <c:v>41826.0</c:v>
                </c:pt>
                <c:pt idx="187">
                  <c:v>41827.0</c:v>
                </c:pt>
                <c:pt idx="188">
                  <c:v>41828.0</c:v>
                </c:pt>
                <c:pt idx="189">
                  <c:v>41829.0</c:v>
                </c:pt>
                <c:pt idx="190">
                  <c:v>41830.0</c:v>
                </c:pt>
                <c:pt idx="191">
                  <c:v>41831.0</c:v>
                </c:pt>
                <c:pt idx="192">
                  <c:v>41832.0</c:v>
                </c:pt>
                <c:pt idx="193">
                  <c:v>41833.0</c:v>
                </c:pt>
                <c:pt idx="194">
                  <c:v>41834.0</c:v>
                </c:pt>
                <c:pt idx="195">
                  <c:v>41835.0</c:v>
                </c:pt>
                <c:pt idx="196">
                  <c:v>41836.0</c:v>
                </c:pt>
                <c:pt idx="197">
                  <c:v>41837.0</c:v>
                </c:pt>
                <c:pt idx="198">
                  <c:v>41838.0</c:v>
                </c:pt>
                <c:pt idx="199">
                  <c:v>41839.0</c:v>
                </c:pt>
                <c:pt idx="200">
                  <c:v>41840.0</c:v>
                </c:pt>
                <c:pt idx="201">
                  <c:v>41841.0</c:v>
                </c:pt>
                <c:pt idx="202">
                  <c:v>41842.0</c:v>
                </c:pt>
                <c:pt idx="203">
                  <c:v>41843.0</c:v>
                </c:pt>
                <c:pt idx="204">
                  <c:v>41844.0</c:v>
                </c:pt>
                <c:pt idx="205">
                  <c:v>41845.0</c:v>
                </c:pt>
                <c:pt idx="206">
                  <c:v>41846.0</c:v>
                </c:pt>
                <c:pt idx="207">
                  <c:v>41847.0</c:v>
                </c:pt>
                <c:pt idx="208">
                  <c:v>41848.0</c:v>
                </c:pt>
                <c:pt idx="209">
                  <c:v>41849.0</c:v>
                </c:pt>
                <c:pt idx="210">
                  <c:v>41850.0</c:v>
                </c:pt>
                <c:pt idx="211">
                  <c:v>41851.0</c:v>
                </c:pt>
                <c:pt idx="212">
                  <c:v>41852.0</c:v>
                </c:pt>
                <c:pt idx="213">
                  <c:v>41853.0</c:v>
                </c:pt>
                <c:pt idx="214">
                  <c:v>41854.0</c:v>
                </c:pt>
                <c:pt idx="215">
                  <c:v>41855.0</c:v>
                </c:pt>
                <c:pt idx="216">
                  <c:v>41856.0</c:v>
                </c:pt>
                <c:pt idx="217">
                  <c:v>41857.0</c:v>
                </c:pt>
                <c:pt idx="218">
                  <c:v>41858.0</c:v>
                </c:pt>
                <c:pt idx="219">
                  <c:v>41859.0</c:v>
                </c:pt>
                <c:pt idx="220">
                  <c:v>41860.0</c:v>
                </c:pt>
                <c:pt idx="221">
                  <c:v>41861.0</c:v>
                </c:pt>
                <c:pt idx="222">
                  <c:v>41862.0</c:v>
                </c:pt>
                <c:pt idx="223">
                  <c:v>41863.0</c:v>
                </c:pt>
                <c:pt idx="224">
                  <c:v>41864.0</c:v>
                </c:pt>
                <c:pt idx="225">
                  <c:v>41865.0</c:v>
                </c:pt>
                <c:pt idx="226">
                  <c:v>41866.0</c:v>
                </c:pt>
                <c:pt idx="227">
                  <c:v>41867.0</c:v>
                </c:pt>
                <c:pt idx="228">
                  <c:v>41868.0</c:v>
                </c:pt>
                <c:pt idx="229">
                  <c:v>41869.0</c:v>
                </c:pt>
                <c:pt idx="230">
                  <c:v>41870.0</c:v>
                </c:pt>
                <c:pt idx="231">
                  <c:v>41871.0</c:v>
                </c:pt>
                <c:pt idx="232">
                  <c:v>41872.0</c:v>
                </c:pt>
                <c:pt idx="233">
                  <c:v>41873.0</c:v>
                </c:pt>
                <c:pt idx="234">
                  <c:v>41874.0</c:v>
                </c:pt>
                <c:pt idx="235">
                  <c:v>41875.0</c:v>
                </c:pt>
                <c:pt idx="236">
                  <c:v>41876.0</c:v>
                </c:pt>
                <c:pt idx="237">
                  <c:v>41877.0</c:v>
                </c:pt>
                <c:pt idx="238">
                  <c:v>41878.0</c:v>
                </c:pt>
                <c:pt idx="239">
                  <c:v>41879.0</c:v>
                </c:pt>
                <c:pt idx="240">
                  <c:v>41880.0</c:v>
                </c:pt>
                <c:pt idx="241">
                  <c:v>41881.0</c:v>
                </c:pt>
                <c:pt idx="242">
                  <c:v>41882.0</c:v>
                </c:pt>
                <c:pt idx="243">
                  <c:v>41883.0</c:v>
                </c:pt>
                <c:pt idx="244">
                  <c:v>41884.0</c:v>
                </c:pt>
                <c:pt idx="245">
                  <c:v>41885.0</c:v>
                </c:pt>
                <c:pt idx="246">
                  <c:v>41886.0</c:v>
                </c:pt>
                <c:pt idx="247">
                  <c:v>41887.0</c:v>
                </c:pt>
                <c:pt idx="248">
                  <c:v>41888.0</c:v>
                </c:pt>
                <c:pt idx="249">
                  <c:v>41889.0</c:v>
                </c:pt>
                <c:pt idx="250">
                  <c:v>41890.0</c:v>
                </c:pt>
                <c:pt idx="251">
                  <c:v>41891.0</c:v>
                </c:pt>
                <c:pt idx="252">
                  <c:v>41892.0</c:v>
                </c:pt>
                <c:pt idx="253">
                  <c:v>41893.0</c:v>
                </c:pt>
                <c:pt idx="254">
                  <c:v>41894.0</c:v>
                </c:pt>
                <c:pt idx="255">
                  <c:v>41895.0</c:v>
                </c:pt>
                <c:pt idx="256">
                  <c:v>41896.0</c:v>
                </c:pt>
                <c:pt idx="257">
                  <c:v>41897.0</c:v>
                </c:pt>
                <c:pt idx="258">
                  <c:v>41898.0</c:v>
                </c:pt>
                <c:pt idx="259">
                  <c:v>41899.0</c:v>
                </c:pt>
                <c:pt idx="260">
                  <c:v>41900.0</c:v>
                </c:pt>
                <c:pt idx="261">
                  <c:v>41901.0</c:v>
                </c:pt>
                <c:pt idx="262">
                  <c:v>41902.0</c:v>
                </c:pt>
                <c:pt idx="263">
                  <c:v>41903.0</c:v>
                </c:pt>
                <c:pt idx="264">
                  <c:v>41904.0</c:v>
                </c:pt>
                <c:pt idx="265">
                  <c:v>41905.0</c:v>
                </c:pt>
                <c:pt idx="266">
                  <c:v>41906.0</c:v>
                </c:pt>
                <c:pt idx="267">
                  <c:v>41907.0</c:v>
                </c:pt>
                <c:pt idx="268">
                  <c:v>41908.0</c:v>
                </c:pt>
                <c:pt idx="269">
                  <c:v>41909.0</c:v>
                </c:pt>
                <c:pt idx="270">
                  <c:v>41910.0</c:v>
                </c:pt>
                <c:pt idx="271">
                  <c:v>41911.0</c:v>
                </c:pt>
                <c:pt idx="272">
                  <c:v>41912.0</c:v>
                </c:pt>
                <c:pt idx="273">
                  <c:v>41913.0</c:v>
                </c:pt>
                <c:pt idx="274">
                  <c:v>41914.0</c:v>
                </c:pt>
                <c:pt idx="275">
                  <c:v>41915.0</c:v>
                </c:pt>
                <c:pt idx="276">
                  <c:v>41916.0</c:v>
                </c:pt>
                <c:pt idx="277">
                  <c:v>41917.0</c:v>
                </c:pt>
                <c:pt idx="278">
                  <c:v>41918.0</c:v>
                </c:pt>
                <c:pt idx="279">
                  <c:v>41919.0</c:v>
                </c:pt>
                <c:pt idx="280">
                  <c:v>41920.0</c:v>
                </c:pt>
                <c:pt idx="281">
                  <c:v>41921.0</c:v>
                </c:pt>
                <c:pt idx="282">
                  <c:v>41922.0</c:v>
                </c:pt>
                <c:pt idx="283">
                  <c:v>41923.0</c:v>
                </c:pt>
                <c:pt idx="284">
                  <c:v>41924.0</c:v>
                </c:pt>
                <c:pt idx="285">
                  <c:v>41925.0</c:v>
                </c:pt>
                <c:pt idx="286">
                  <c:v>41926.0</c:v>
                </c:pt>
                <c:pt idx="287">
                  <c:v>41927.0</c:v>
                </c:pt>
                <c:pt idx="288">
                  <c:v>41928.0</c:v>
                </c:pt>
                <c:pt idx="289">
                  <c:v>41929.0</c:v>
                </c:pt>
                <c:pt idx="290">
                  <c:v>41930.0</c:v>
                </c:pt>
                <c:pt idx="291">
                  <c:v>41931.0</c:v>
                </c:pt>
                <c:pt idx="292">
                  <c:v>41932.0</c:v>
                </c:pt>
                <c:pt idx="293">
                  <c:v>41933.0</c:v>
                </c:pt>
                <c:pt idx="294">
                  <c:v>41934.0</c:v>
                </c:pt>
                <c:pt idx="295">
                  <c:v>41935.0</c:v>
                </c:pt>
                <c:pt idx="296">
                  <c:v>41936.0</c:v>
                </c:pt>
                <c:pt idx="297">
                  <c:v>41937.0</c:v>
                </c:pt>
                <c:pt idx="298">
                  <c:v>41938.0</c:v>
                </c:pt>
                <c:pt idx="299">
                  <c:v>41939.0</c:v>
                </c:pt>
                <c:pt idx="300">
                  <c:v>41940.0</c:v>
                </c:pt>
                <c:pt idx="301">
                  <c:v>41941.0</c:v>
                </c:pt>
                <c:pt idx="302">
                  <c:v>41942.0</c:v>
                </c:pt>
                <c:pt idx="303">
                  <c:v>41943.0</c:v>
                </c:pt>
                <c:pt idx="304">
                  <c:v>41944.0</c:v>
                </c:pt>
                <c:pt idx="305">
                  <c:v>41945.0</c:v>
                </c:pt>
                <c:pt idx="306">
                  <c:v>41946.0</c:v>
                </c:pt>
                <c:pt idx="307">
                  <c:v>41947.0</c:v>
                </c:pt>
                <c:pt idx="308">
                  <c:v>41948.0</c:v>
                </c:pt>
                <c:pt idx="309">
                  <c:v>41949.0</c:v>
                </c:pt>
                <c:pt idx="310">
                  <c:v>41950.0</c:v>
                </c:pt>
                <c:pt idx="311">
                  <c:v>41951.0</c:v>
                </c:pt>
                <c:pt idx="312">
                  <c:v>41952.0</c:v>
                </c:pt>
                <c:pt idx="313">
                  <c:v>41953.0</c:v>
                </c:pt>
                <c:pt idx="314">
                  <c:v>41954.0</c:v>
                </c:pt>
                <c:pt idx="315">
                  <c:v>41955.0</c:v>
                </c:pt>
                <c:pt idx="316">
                  <c:v>41956.0</c:v>
                </c:pt>
                <c:pt idx="317">
                  <c:v>41957.0</c:v>
                </c:pt>
                <c:pt idx="318">
                  <c:v>41958.0</c:v>
                </c:pt>
                <c:pt idx="319">
                  <c:v>41959.0</c:v>
                </c:pt>
                <c:pt idx="320">
                  <c:v>41960.0</c:v>
                </c:pt>
                <c:pt idx="321">
                  <c:v>41961.0</c:v>
                </c:pt>
                <c:pt idx="322">
                  <c:v>41962.0</c:v>
                </c:pt>
                <c:pt idx="323">
                  <c:v>41963.0</c:v>
                </c:pt>
                <c:pt idx="324">
                  <c:v>41964.0</c:v>
                </c:pt>
                <c:pt idx="325">
                  <c:v>41965.0</c:v>
                </c:pt>
                <c:pt idx="326">
                  <c:v>41966.0</c:v>
                </c:pt>
                <c:pt idx="327">
                  <c:v>41967.0</c:v>
                </c:pt>
                <c:pt idx="328">
                  <c:v>41968.0</c:v>
                </c:pt>
                <c:pt idx="329">
                  <c:v>41969.0</c:v>
                </c:pt>
                <c:pt idx="330">
                  <c:v>41970.0</c:v>
                </c:pt>
                <c:pt idx="331">
                  <c:v>41971.0</c:v>
                </c:pt>
                <c:pt idx="332">
                  <c:v>41972.0</c:v>
                </c:pt>
                <c:pt idx="333">
                  <c:v>41973.0</c:v>
                </c:pt>
                <c:pt idx="334">
                  <c:v>41974.0</c:v>
                </c:pt>
                <c:pt idx="335">
                  <c:v>41975.0</c:v>
                </c:pt>
                <c:pt idx="336">
                  <c:v>41976.0</c:v>
                </c:pt>
                <c:pt idx="337">
                  <c:v>41977.0</c:v>
                </c:pt>
                <c:pt idx="338">
                  <c:v>41978.0</c:v>
                </c:pt>
                <c:pt idx="339">
                  <c:v>41979.0</c:v>
                </c:pt>
                <c:pt idx="340">
                  <c:v>41980.0</c:v>
                </c:pt>
                <c:pt idx="341">
                  <c:v>41981.0</c:v>
                </c:pt>
                <c:pt idx="342">
                  <c:v>41982.0</c:v>
                </c:pt>
                <c:pt idx="343">
                  <c:v>41983.0</c:v>
                </c:pt>
                <c:pt idx="344">
                  <c:v>41984.0</c:v>
                </c:pt>
                <c:pt idx="345">
                  <c:v>41985.0</c:v>
                </c:pt>
                <c:pt idx="346">
                  <c:v>41986.0</c:v>
                </c:pt>
                <c:pt idx="347">
                  <c:v>41987.0</c:v>
                </c:pt>
                <c:pt idx="348">
                  <c:v>41988.0</c:v>
                </c:pt>
                <c:pt idx="349">
                  <c:v>41989.0</c:v>
                </c:pt>
                <c:pt idx="350">
                  <c:v>41990.0</c:v>
                </c:pt>
                <c:pt idx="351">
                  <c:v>41991.0</c:v>
                </c:pt>
                <c:pt idx="352">
                  <c:v>41992.0</c:v>
                </c:pt>
                <c:pt idx="353">
                  <c:v>41993.0</c:v>
                </c:pt>
                <c:pt idx="354">
                  <c:v>41994.0</c:v>
                </c:pt>
                <c:pt idx="355">
                  <c:v>41995.0</c:v>
                </c:pt>
                <c:pt idx="356">
                  <c:v>41996.0</c:v>
                </c:pt>
                <c:pt idx="357">
                  <c:v>41997.0</c:v>
                </c:pt>
                <c:pt idx="358">
                  <c:v>41998.0</c:v>
                </c:pt>
                <c:pt idx="359">
                  <c:v>41999.0</c:v>
                </c:pt>
                <c:pt idx="360">
                  <c:v>42000.0</c:v>
                </c:pt>
                <c:pt idx="361">
                  <c:v>42001.0</c:v>
                </c:pt>
                <c:pt idx="362">
                  <c:v>42002.0</c:v>
                </c:pt>
                <c:pt idx="363">
                  <c:v>42003.0</c:v>
                </c:pt>
                <c:pt idx="364">
                  <c:v>42004.0</c:v>
                </c:pt>
                <c:pt idx="365">
                  <c:v>42005.0</c:v>
                </c:pt>
                <c:pt idx="366">
                  <c:v>42006.0</c:v>
                </c:pt>
                <c:pt idx="367">
                  <c:v>42007.0</c:v>
                </c:pt>
                <c:pt idx="368">
                  <c:v>42008.0</c:v>
                </c:pt>
                <c:pt idx="369">
                  <c:v>42009.0</c:v>
                </c:pt>
                <c:pt idx="370">
                  <c:v>42010.0</c:v>
                </c:pt>
                <c:pt idx="371">
                  <c:v>42011.0</c:v>
                </c:pt>
                <c:pt idx="372">
                  <c:v>42012.0</c:v>
                </c:pt>
                <c:pt idx="373">
                  <c:v>42013.0</c:v>
                </c:pt>
                <c:pt idx="374">
                  <c:v>42014.0</c:v>
                </c:pt>
                <c:pt idx="375">
                  <c:v>42015.0</c:v>
                </c:pt>
                <c:pt idx="376">
                  <c:v>42016.0</c:v>
                </c:pt>
                <c:pt idx="377">
                  <c:v>42017.0</c:v>
                </c:pt>
                <c:pt idx="378">
                  <c:v>42018.0</c:v>
                </c:pt>
                <c:pt idx="379">
                  <c:v>42019.0</c:v>
                </c:pt>
                <c:pt idx="380">
                  <c:v>42020.0</c:v>
                </c:pt>
                <c:pt idx="381">
                  <c:v>42021.0</c:v>
                </c:pt>
                <c:pt idx="382">
                  <c:v>42022.0</c:v>
                </c:pt>
                <c:pt idx="383">
                  <c:v>42023.0</c:v>
                </c:pt>
                <c:pt idx="384">
                  <c:v>42024.0</c:v>
                </c:pt>
                <c:pt idx="385">
                  <c:v>42025.0</c:v>
                </c:pt>
                <c:pt idx="386">
                  <c:v>42026.0</c:v>
                </c:pt>
                <c:pt idx="387">
                  <c:v>42027.0</c:v>
                </c:pt>
                <c:pt idx="388">
                  <c:v>42028.0</c:v>
                </c:pt>
                <c:pt idx="389">
                  <c:v>42029.0</c:v>
                </c:pt>
                <c:pt idx="390">
                  <c:v>42030.0</c:v>
                </c:pt>
                <c:pt idx="391">
                  <c:v>42031.0</c:v>
                </c:pt>
                <c:pt idx="392">
                  <c:v>42032.0</c:v>
                </c:pt>
                <c:pt idx="393">
                  <c:v>42033.0</c:v>
                </c:pt>
                <c:pt idx="394">
                  <c:v>42034.0</c:v>
                </c:pt>
                <c:pt idx="395">
                  <c:v>42035.0</c:v>
                </c:pt>
                <c:pt idx="396">
                  <c:v>42036.0</c:v>
                </c:pt>
                <c:pt idx="397">
                  <c:v>42037.0</c:v>
                </c:pt>
                <c:pt idx="398">
                  <c:v>42038.0</c:v>
                </c:pt>
                <c:pt idx="399">
                  <c:v>42039.0</c:v>
                </c:pt>
                <c:pt idx="400">
                  <c:v>42040.0</c:v>
                </c:pt>
                <c:pt idx="401">
                  <c:v>42041.0</c:v>
                </c:pt>
                <c:pt idx="402">
                  <c:v>42042.0</c:v>
                </c:pt>
                <c:pt idx="403">
                  <c:v>42043.0</c:v>
                </c:pt>
                <c:pt idx="404">
                  <c:v>42044.0</c:v>
                </c:pt>
                <c:pt idx="405">
                  <c:v>42045.0</c:v>
                </c:pt>
                <c:pt idx="406">
                  <c:v>42046.0</c:v>
                </c:pt>
                <c:pt idx="407">
                  <c:v>42047.0</c:v>
                </c:pt>
                <c:pt idx="408">
                  <c:v>42048.0</c:v>
                </c:pt>
                <c:pt idx="409">
                  <c:v>42049.0</c:v>
                </c:pt>
                <c:pt idx="410">
                  <c:v>42050.0</c:v>
                </c:pt>
                <c:pt idx="411">
                  <c:v>42051.0</c:v>
                </c:pt>
                <c:pt idx="412">
                  <c:v>42052.0</c:v>
                </c:pt>
                <c:pt idx="413">
                  <c:v>42053.0</c:v>
                </c:pt>
                <c:pt idx="414">
                  <c:v>42054.0</c:v>
                </c:pt>
                <c:pt idx="415">
                  <c:v>42055.0</c:v>
                </c:pt>
                <c:pt idx="416">
                  <c:v>42056.0</c:v>
                </c:pt>
                <c:pt idx="417">
                  <c:v>42057.0</c:v>
                </c:pt>
                <c:pt idx="418">
                  <c:v>42058.0</c:v>
                </c:pt>
                <c:pt idx="419">
                  <c:v>42059.0</c:v>
                </c:pt>
                <c:pt idx="420">
                  <c:v>42060.0</c:v>
                </c:pt>
                <c:pt idx="421">
                  <c:v>42061.0</c:v>
                </c:pt>
                <c:pt idx="422">
                  <c:v>42062.0</c:v>
                </c:pt>
                <c:pt idx="423">
                  <c:v>42063.0</c:v>
                </c:pt>
                <c:pt idx="424">
                  <c:v>42064.0</c:v>
                </c:pt>
                <c:pt idx="425">
                  <c:v>42065.0</c:v>
                </c:pt>
                <c:pt idx="426">
                  <c:v>42066.0</c:v>
                </c:pt>
                <c:pt idx="427">
                  <c:v>42067.0</c:v>
                </c:pt>
                <c:pt idx="428">
                  <c:v>42068.0</c:v>
                </c:pt>
                <c:pt idx="429">
                  <c:v>42069.0</c:v>
                </c:pt>
                <c:pt idx="430">
                  <c:v>42070.0</c:v>
                </c:pt>
                <c:pt idx="431">
                  <c:v>42071.0</c:v>
                </c:pt>
                <c:pt idx="432">
                  <c:v>42072.0</c:v>
                </c:pt>
                <c:pt idx="433">
                  <c:v>42073.0</c:v>
                </c:pt>
                <c:pt idx="434">
                  <c:v>42074.0</c:v>
                </c:pt>
                <c:pt idx="435">
                  <c:v>42075.0</c:v>
                </c:pt>
                <c:pt idx="436">
                  <c:v>42076.0</c:v>
                </c:pt>
                <c:pt idx="437">
                  <c:v>42077.0</c:v>
                </c:pt>
                <c:pt idx="438">
                  <c:v>42078.0</c:v>
                </c:pt>
                <c:pt idx="439">
                  <c:v>42079.0</c:v>
                </c:pt>
                <c:pt idx="440">
                  <c:v>42080.0</c:v>
                </c:pt>
                <c:pt idx="441">
                  <c:v>42081.0</c:v>
                </c:pt>
                <c:pt idx="442">
                  <c:v>42082.0</c:v>
                </c:pt>
                <c:pt idx="443">
                  <c:v>42083.0</c:v>
                </c:pt>
                <c:pt idx="444">
                  <c:v>42084.0</c:v>
                </c:pt>
                <c:pt idx="445">
                  <c:v>42085.0</c:v>
                </c:pt>
                <c:pt idx="446">
                  <c:v>42086.0</c:v>
                </c:pt>
                <c:pt idx="447">
                  <c:v>42087.0</c:v>
                </c:pt>
                <c:pt idx="448">
                  <c:v>42088.0</c:v>
                </c:pt>
                <c:pt idx="449">
                  <c:v>42089.0</c:v>
                </c:pt>
                <c:pt idx="450">
                  <c:v>42090.0</c:v>
                </c:pt>
                <c:pt idx="451">
                  <c:v>42091.0</c:v>
                </c:pt>
                <c:pt idx="452">
                  <c:v>42092.0</c:v>
                </c:pt>
                <c:pt idx="453">
                  <c:v>42093.0</c:v>
                </c:pt>
                <c:pt idx="454">
                  <c:v>42094.0</c:v>
                </c:pt>
                <c:pt idx="455">
                  <c:v>42095.0</c:v>
                </c:pt>
                <c:pt idx="456">
                  <c:v>42096.0</c:v>
                </c:pt>
                <c:pt idx="457">
                  <c:v>42097.0</c:v>
                </c:pt>
                <c:pt idx="458">
                  <c:v>42098.0</c:v>
                </c:pt>
                <c:pt idx="459">
                  <c:v>42099.0</c:v>
                </c:pt>
                <c:pt idx="460">
                  <c:v>42100.0</c:v>
                </c:pt>
                <c:pt idx="461">
                  <c:v>42101.0</c:v>
                </c:pt>
                <c:pt idx="462">
                  <c:v>42102.0</c:v>
                </c:pt>
                <c:pt idx="463">
                  <c:v>42103.0</c:v>
                </c:pt>
                <c:pt idx="464">
                  <c:v>42104.0</c:v>
                </c:pt>
                <c:pt idx="465">
                  <c:v>42105.0</c:v>
                </c:pt>
                <c:pt idx="466">
                  <c:v>42106.0</c:v>
                </c:pt>
                <c:pt idx="467">
                  <c:v>42107.0</c:v>
                </c:pt>
                <c:pt idx="468">
                  <c:v>42108.0</c:v>
                </c:pt>
                <c:pt idx="469">
                  <c:v>42109.0</c:v>
                </c:pt>
                <c:pt idx="470">
                  <c:v>42110.0</c:v>
                </c:pt>
                <c:pt idx="471">
                  <c:v>42111.0</c:v>
                </c:pt>
                <c:pt idx="472">
                  <c:v>42112.0</c:v>
                </c:pt>
                <c:pt idx="473">
                  <c:v>42113.0</c:v>
                </c:pt>
                <c:pt idx="474">
                  <c:v>42114.0</c:v>
                </c:pt>
                <c:pt idx="475">
                  <c:v>42115.0</c:v>
                </c:pt>
                <c:pt idx="476">
                  <c:v>42116.0</c:v>
                </c:pt>
                <c:pt idx="477">
                  <c:v>42117.0</c:v>
                </c:pt>
                <c:pt idx="478">
                  <c:v>42118.0</c:v>
                </c:pt>
                <c:pt idx="479">
                  <c:v>42119.0</c:v>
                </c:pt>
                <c:pt idx="480">
                  <c:v>42120.0</c:v>
                </c:pt>
                <c:pt idx="481">
                  <c:v>42121.0</c:v>
                </c:pt>
                <c:pt idx="482">
                  <c:v>42122.0</c:v>
                </c:pt>
                <c:pt idx="483">
                  <c:v>42123.0</c:v>
                </c:pt>
                <c:pt idx="484">
                  <c:v>42124.0</c:v>
                </c:pt>
                <c:pt idx="485">
                  <c:v>42125.0</c:v>
                </c:pt>
                <c:pt idx="486">
                  <c:v>42126.0</c:v>
                </c:pt>
                <c:pt idx="487">
                  <c:v>42127.0</c:v>
                </c:pt>
                <c:pt idx="488">
                  <c:v>42128.0</c:v>
                </c:pt>
                <c:pt idx="489">
                  <c:v>42129.0</c:v>
                </c:pt>
                <c:pt idx="490">
                  <c:v>42130.0</c:v>
                </c:pt>
                <c:pt idx="491">
                  <c:v>42131.0</c:v>
                </c:pt>
                <c:pt idx="492">
                  <c:v>42132.0</c:v>
                </c:pt>
                <c:pt idx="493">
                  <c:v>42133.0</c:v>
                </c:pt>
                <c:pt idx="494">
                  <c:v>42134.0</c:v>
                </c:pt>
                <c:pt idx="495">
                  <c:v>42135.0</c:v>
                </c:pt>
                <c:pt idx="496">
                  <c:v>42136.0</c:v>
                </c:pt>
                <c:pt idx="497">
                  <c:v>42137.0</c:v>
                </c:pt>
                <c:pt idx="498">
                  <c:v>42138.0</c:v>
                </c:pt>
                <c:pt idx="499">
                  <c:v>42139.0</c:v>
                </c:pt>
                <c:pt idx="500">
                  <c:v>42140.0</c:v>
                </c:pt>
                <c:pt idx="501">
                  <c:v>42141.0</c:v>
                </c:pt>
                <c:pt idx="502">
                  <c:v>42142.0</c:v>
                </c:pt>
                <c:pt idx="503">
                  <c:v>42143.0</c:v>
                </c:pt>
                <c:pt idx="504">
                  <c:v>42144.0</c:v>
                </c:pt>
                <c:pt idx="505">
                  <c:v>42145.0</c:v>
                </c:pt>
                <c:pt idx="506">
                  <c:v>42146.0</c:v>
                </c:pt>
                <c:pt idx="507">
                  <c:v>42147.0</c:v>
                </c:pt>
                <c:pt idx="508">
                  <c:v>42148.0</c:v>
                </c:pt>
                <c:pt idx="509">
                  <c:v>42149.0</c:v>
                </c:pt>
                <c:pt idx="510">
                  <c:v>42150.0</c:v>
                </c:pt>
                <c:pt idx="511">
                  <c:v>42151.0</c:v>
                </c:pt>
                <c:pt idx="512">
                  <c:v>42152.0</c:v>
                </c:pt>
                <c:pt idx="513">
                  <c:v>42153.0</c:v>
                </c:pt>
                <c:pt idx="514">
                  <c:v>42154.0</c:v>
                </c:pt>
                <c:pt idx="515">
                  <c:v>42155.0</c:v>
                </c:pt>
                <c:pt idx="516">
                  <c:v>42156.0</c:v>
                </c:pt>
                <c:pt idx="517">
                  <c:v>42157.0</c:v>
                </c:pt>
                <c:pt idx="518">
                  <c:v>42158.0</c:v>
                </c:pt>
                <c:pt idx="519">
                  <c:v>42159.0</c:v>
                </c:pt>
                <c:pt idx="520">
                  <c:v>42160.0</c:v>
                </c:pt>
                <c:pt idx="521">
                  <c:v>42161.0</c:v>
                </c:pt>
                <c:pt idx="522">
                  <c:v>42162.0</c:v>
                </c:pt>
                <c:pt idx="523">
                  <c:v>42163.0</c:v>
                </c:pt>
                <c:pt idx="524">
                  <c:v>42164.0</c:v>
                </c:pt>
                <c:pt idx="525">
                  <c:v>42165.0</c:v>
                </c:pt>
                <c:pt idx="526">
                  <c:v>42166.0</c:v>
                </c:pt>
                <c:pt idx="527">
                  <c:v>42167.0</c:v>
                </c:pt>
                <c:pt idx="528">
                  <c:v>42168.0</c:v>
                </c:pt>
                <c:pt idx="529">
                  <c:v>42169.0</c:v>
                </c:pt>
                <c:pt idx="530">
                  <c:v>42170.0</c:v>
                </c:pt>
                <c:pt idx="531">
                  <c:v>42171.0</c:v>
                </c:pt>
                <c:pt idx="532">
                  <c:v>42172.0</c:v>
                </c:pt>
                <c:pt idx="533">
                  <c:v>42173.0</c:v>
                </c:pt>
                <c:pt idx="534">
                  <c:v>42174.0</c:v>
                </c:pt>
                <c:pt idx="535">
                  <c:v>42175.0</c:v>
                </c:pt>
                <c:pt idx="536">
                  <c:v>42176.0</c:v>
                </c:pt>
                <c:pt idx="537">
                  <c:v>42177.0</c:v>
                </c:pt>
                <c:pt idx="538">
                  <c:v>42178.0</c:v>
                </c:pt>
                <c:pt idx="539">
                  <c:v>42179.0</c:v>
                </c:pt>
                <c:pt idx="540">
                  <c:v>42180.0</c:v>
                </c:pt>
                <c:pt idx="541">
                  <c:v>42181.0</c:v>
                </c:pt>
                <c:pt idx="542">
                  <c:v>42182.0</c:v>
                </c:pt>
                <c:pt idx="543">
                  <c:v>42183.0</c:v>
                </c:pt>
                <c:pt idx="544">
                  <c:v>42184.0</c:v>
                </c:pt>
                <c:pt idx="545">
                  <c:v>42185.0</c:v>
                </c:pt>
                <c:pt idx="546">
                  <c:v>42186.0</c:v>
                </c:pt>
                <c:pt idx="547">
                  <c:v>42187.0</c:v>
                </c:pt>
                <c:pt idx="548">
                  <c:v>42188.0</c:v>
                </c:pt>
                <c:pt idx="549">
                  <c:v>42189.0</c:v>
                </c:pt>
                <c:pt idx="550">
                  <c:v>42190.0</c:v>
                </c:pt>
                <c:pt idx="551">
                  <c:v>42191.0</c:v>
                </c:pt>
                <c:pt idx="552">
                  <c:v>42192.0</c:v>
                </c:pt>
                <c:pt idx="553">
                  <c:v>42193.0</c:v>
                </c:pt>
                <c:pt idx="554">
                  <c:v>42194.0</c:v>
                </c:pt>
                <c:pt idx="555">
                  <c:v>42195.0</c:v>
                </c:pt>
                <c:pt idx="556">
                  <c:v>42196.0</c:v>
                </c:pt>
                <c:pt idx="557">
                  <c:v>42197.0</c:v>
                </c:pt>
                <c:pt idx="558">
                  <c:v>42198.0</c:v>
                </c:pt>
                <c:pt idx="559">
                  <c:v>42199.0</c:v>
                </c:pt>
                <c:pt idx="560">
                  <c:v>42200.0</c:v>
                </c:pt>
                <c:pt idx="561">
                  <c:v>42201.0</c:v>
                </c:pt>
                <c:pt idx="562">
                  <c:v>42202.0</c:v>
                </c:pt>
                <c:pt idx="563">
                  <c:v>42203.0</c:v>
                </c:pt>
                <c:pt idx="564">
                  <c:v>42204.0</c:v>
                </c:pt>
                <c:pt idx="565">
                  <c:v>42205.0</c:v>
                </c:pt>
                <c:pt idx="566">
                  <c:v>42206.0</c:v>
                </c:pt>
                <c:pt idx="567">
                  <c:v>42207.0</c:v>
                </c:pt>
                <c:pt idx="568">
                  <c:v>42208.0</c:v>
                </c:pt>
                <c:pt idx="569">
                  <c:v>42209.0</c:v>
                </c:pt>
                <c:pt idx="570">
                  <c:v>42210.0</c:v>
                </c:pt>
                <c:pt idx="571">
                  <c:v>42211.0</c:v>
                </c:pt>
                <c:pt idx="572">
                  <c:v>42212.0</c:v>
                </c:pt>
                <c:pt idx="573">
                  <c:v>42213.0</c:v>
                </c:pt>
                <c:pt idx="574">
                  <c:v>42214.0</c:v>
                </c:pt>
                <c:pt idx="575">
                  <c:v>42215.0</c:v>
                </c:pt>
                <c:pt idx="576">
                  <c:v>42216.0</c:v>
                </c:pt>
                <c:pt idx="577">
                  <c:v>42217.0</c:v>
                </c:pt>
                <c:pt idx="578">
                  <c:v>42218.0</c:v>
                </c:pt>
                <c:pt idx="579">
                  <c:v>42219.0</c:v>
                </c:pt>
                <c:pt idx="580">
                  <c:v>42220.0</c:v>
                </c:pt>
                <c:pt idx="581">
                  <c:v>42221.0</c:v>
                </c:pt>
                <c:pt idx="582">
                  <c:v>42222.0</c:v>
                </c:pt>
                <c:pt idx="583">
                  <c:v>42223.0</c:v>
                </c:pt>
                <c:pt idx="584">
                  <c:v>42224.0</c:v>
                </c:pt>
                <c:pt idx="585">
                  <c:v>42225.0</c:v>
                </c:pt>
                <c:pt idx="586">
                  <c:v>42226.0</c:v>
                </c:pt>
                <c:pt idx="587">
                  <c:v>42227.0</c:v>
                </c:pt>
                <c:pt idx="588">
                  <c:v>42228.0</c:v>
                </c:pt>
                <c:pt idx="589">
                  <c:v>42229.0</c:v>
                </c:pt>
                <c:pt idx="590">
                  <c:v>42230.0</c:v>
                </c:pt>
                <c:pt idx="591">
                  <c:v>42231.0</c:v>
                </c:pt>
                <c:pt idx="592">
                  <c:v>42232.0</c:v>
                </c:pt>
                <c:pt idx="593">
                  <c:v>42233.0</c:v>
                </c:pt>
                <c:pt idx="594">
                  <c:v>42234.0</c:v>
                </c:pt>
                <c:pt idx="595">
                  <c:v>42235.0</c:v>
                </c:pt>
                <c:pt idx="596">
                  <c:v>42236.0</c:v>
                </c:pt>
                <c:pt idx="597">
                  <c:v>42237.0</c:v>
                </c:pt>
                <c:pt idx="598">
                  <c:v>42238.0</c:v>
                </c:pt>
                <c:pt idx="599">
                  <c:v>42239.0</c:v>
                </c:pt>
                <c:pt idx="600">
                  <c:v>42240.0</c:v>
                </c:pt>
              </c:numCache>
            </c:numRef>
          </c:cat>
          <c:val>
            <c:numRef>
              <c:f>Sheet1!$C$2:$C$602</c:f>
              <c:numCache>
                <c:formatCode>General</c:formatCode>
                <c:ptCount val="601"/>
                <c:pt idx="0">
                  <c:v>0.745</c:v>
                </c:pt>
                <c:pt idx="1">
                  <c:v>0.7526</c:v>
                </c:pt>
                <c:pt idx="2">
                  <c:v>0.7325</c:v>
                </c:pt>
                <c:pt idx="3">
                  <c:v>0.7325</c:v>
                </c:pt>
                <c:pt idx="4">
                  <c:v>0.7325</c:v>
                </c:pt>
                <c:pt idx="5">
                  <c:v>0.695</c:v>
                </c:pt>
                <c:pt idx="6">
                  <c:v>0.675</c:v>
                </c:pt>
                <c:pt idx="7">
                  <c:v>0.6876</c:v>
                </c:pt>
                <c:pt idx="8">
                  <c:v>0.698</c:v>
                </c:pt>
                <c:pt idx="9">
                  <c:v>0.675</c:v>
                </c:pt>
                <c:pt idx="10">
                  <c:v>0.675</c:v>
                </c:pt>
                <c:pt idx="11">
                  <c:v>0.675</c:v>
                </c:pt>
                <c:pt idx="12">
                  <c:v>0.67</c:v>
                </c:pt>
                <c:pt idx="13">
                  <c:v>0.6575</c:v>
                </c:pt>
                <c:pt idx="14">
                  <c:v>0.6626</c:v>
                </c:pt>
                <c:pt idx="15">
                  <c:v>0.6525</c:v>
                </c:pt>
                <c:pt idx="16">
                  <c:v>0.645</c:v>
                </c:pt>
                <c:pt idx="17">
                  <c:v>0.645</c:v>
                </c:pt>
                <c:pt idx="18">
                  <c:v>0.645</c:v>
                </c:pt>
                <c:pt idx="19">
                  <c:v>0.63</c:v>
                </c:pt>
                <c:pt idx="20">
                  <c:v>0.6075</c:v>
                </c:pt>
                <c:pt idx="21">
                  <c:v>0.5976</c:v>
                </c:pt>
                <c:pt idx="22">
                  <c:v>0.573</c:v>
                </c:pt>
                <c:pt idx="23">
                  <c:v>0.57</c:v>
                </c:pt>
                <c:pt idx="24">
                  <c:v>0.57</c:v>
                </c:pt>
                <c:pt idx="25">
                  <c:v>0.57</c:v>
                </c:pt>
                <c:pt idx="26">
                  <c:v>0.57</c:v>
                </c:pt>
                <c:pt idx="27">
                  <c:v>0.575</c:v>
                </c:pt>
                <c:pt idx="28">
                  <c:v>0.555</c:v>
                </c:pt>
                <c:pt idx="29">
                  <c:v>0.54</c:v>
                </c:pt>
                <c:pt idx="30">
                  <c:v>0.495</c:v>
                </c:pt>
                <c:pt idx="31">
                  <c:v>0.495</c:v>
                </c:pt>
                <c:pt idx="32">
                  <c:v>0.495</c:v>
                </c:pt>
                <c:pt idx="33">
                  <c:v>0.505</c:v>
                </c:pt>
                <c:pt idx="34">
                  <c:v>0.5</c:v>
                </c:pt>
                <c:pt idx="35">
                  <c:v>0.478</c:v>
                </c:pt>
                <c:pt idx="36">
                  <c:v>0.513</c:v>
                </c:pt>
                <c:pt idx="37">
                  <c:v>0.503</c:v>
                </c:pt>
                <c:pt idx="38">
                  <c:v>0.503</c:v>
                </c:pt>
                <c:pt idx="39">
                  <c:v>0.503</c:v>
                </c:pt>
                <c:pt idx="40">
                  <c:v>0.51</c:v>
                </c:pt>
                <c:pt idx="41">
                  <c:v>0.513</c:v>
                </c:pt>
                <c:pt idx="42">
                  <c:v>0.528</c:v>
                </c:pt>
                <c:pt idx="43">
                  <c:v>0.51</c:v>
                </c:pt>
                <c:pt idx="44">
                  <c:v>0.5101</c:v>
                </c:pt>
                <c:pt idx="45">
                  <c:v>0.5101</c:v>
                </c:pt>
                <c:pt idx="46">
                  <c:v>0.5101</c:v>
                </c:pt>
                <c:pt idx="47">
                  <c:v>0.51</c:v>
                </c:pt>
                <c:pt idx="48">
                  <c:v>0.49</c:v>
                </c:pt>
                <c:pt idx="49">
                  <c:v>0.48</c:v>
                </c:pt>
                <c:pt idx="50">
                  <c:v>0.5</c:v>
                </c:pt>
                <c:pt idx="51">
                  <c:v>0.488</c:v>
                </c:pt>
                <c:pt idx="52">
                  <c:v>0.488</c:v>
                </c:pt>
                <c:pt idx="53">
                  <c:v>0.488</c:v>
                </c:pt>
                <c:pt idx="54">
                  <c:v>0.48</c:v>
                </c:pt>
                <c:pt idx="55">
                  <c:v>0.485</c:v>
                </c:pt>
                <c:pt idx="56">
                  <c:v>0.4875</c:v>
                </c:pt>
                <c:pt idx="57">
                  <c:v>0.463</c:v>
                </c:pt>
                <c:pt idx="58">
                  <c:v>0.505</c:v>
                </c:pt>
                <c:pt idx="59">
                  <c:v>0.505</c:v>
                </c:pt>
                <c:pt idx="60">
                  <c:v>0.505</c:v>
                </c:pt>
                <c:pt idx="61">
                  <c:v>0.46</c:v>
                </c:pt>
                <c:pt idx="62">
                  <c:v>0.49</c:v>
                </c:pt>
                <c:pt idx="63">
                  <c:v>0.495</c:v>
                </c:pt>
                <c:pt idx="64">
                  <c:v>0.53</c:v>
                </c:pt>
                <c:pt idx="65">
                  <c:v>0.54</c:v>
                </c:pt>
                <c:pt idx="66">
                  <c:v>0.54</c:v>
                </c:pt>
                <c:pt idx="67">
                  <c:v>0.54</c:v>
                </c:pt>
                <c:pt idx="68">
                  <c:v>0.5245</c:v>
                </c:pt>
                <c:pt idx="69">
                  <c:v>0.5165</c:v>
                </c:pt>
                <c:pt idx="70">
                  <c:v>0.4995</c:v>
                </c:pt>
                <c:pt idx="71">
                  <c:v>0.4775</c:v>
                </c:pt>
                <c:pt idx="72">
                  <c:v>0.4855</c:v>
                </c:pt>
                <c:pt idx="73">
                  <c:v>0.4855</c:v>
                </c:pt>
                <c:pt idx="74">
                  <c:v>0.4855</c:v>
                </c:pt>
                <c:pt idx="75">
                  <c:v>0.4915</c:v>
                </c:pt>
                <c:pt idx="76">
                  <c:v>0.4905</c:v>
                </c:pt>
                <c:pt idx="77">
                  <c:v>0.4985</c:v>
                </c:pt>
                <c:pt idx="78">
                  <c:v>0.5345</c:v>
                </c:pt>
                <c:pt idx="79">
                  <c:v>0.5295</c:v>
                </c:pt>
                <c:pt idx="80">
                  <c:v>0.5295</c:v>
                </c:pt>
                <c:pt idx="81">
                  <c:v>0.5295</c:v>
                </c:pt>
                <c:pt idx="82">
                  <c:v>0.5075</c:v>
                </c:pt>
                <c:pt idx="83">
                  <c:v>0.4795</c:v>
                </c:pt>
                <c:pt idx="84">
                  <c:v>0.4885</c:v>
                </c:pt>
                <c:pt idx="85">
                  <c:v>0.4626</c:v>
                </c:pt>
                <c:pt idx="86">
                  <c:v>0.4765</c:v>
                </c:pt>
                <c:pt idx="87">
                  <c:v>0.4765</c:v>
                </c:pt>
                <c:pt idx="88">
                  <c:v>0.4765</c:v>
                </c:pt>
                <c:pt idx="89">
                  <c:v>0.4915</c:v>
                </c:pt>
                <c:pt idx="90">
                  <c:v>0.4895</c:v>
                </c:pt>
                <c:pt idx="91">
                  <c:v>0.5075</c:v>
                </c:pt>
                <c:pt idx="92">
                  <c:v>0.4835</c:v>
                </c:pt>
                <c:pt idx="93">
                  <c:v>0.4595</c:v>
                </c:pt>
                <c:pt idx="94">
                  <c:v>0.4595</c:v>
                </c:pt>
                <c:pt idx="95">
                  <c:v>0.4595</c:v>
                </c:pt>
                <c:pt idx="96">
                  <c:v>0.4475</c:v>
                </c:pt>
                <c:pt idx="97">
                  <c:v>0.4485</c:v>
                </c:pt>
                <c:pt idx="98">
                  <c:v>0.4505</c:v>
                </c:pt>
                <c:pt idx="99">
                  <c:v>0.4255</c:v>
                </c:pt>
                <c:pt idx="100">
                  <c:v>0.4235</c:v>
                </c:pt>
                <c:pt idx="101">
                  <c:v>0.4235</c:v>
                </c:pt>
                <c:pt idx="102">
                  <c:v>0.4235</c:v>
                </c:pt>
                <c:pt idx="103">
                  <c:v>0.4175</c:v>
                </c:pt>
                <c:pt idx="104">
                  <c:v>0.3845</c:v>
                </c:pt>
                <c:pt idx="105">
                  <c:v>0.3975</c:v>
                </c:pt>
                <c:pt idx="106">
                  <c:v>0.4135</c:v>
                </c:pt>
                <c:pt idx="107">
                  <c:v>0.4</c:v>
                </c:pt>
                <c:pt idx="108">
                  <c:v>0.4</c:v>
                </c:pt>
                <c:pt idx="109">
                  <c:v>0.4</c:v>
                </c:pt>
                <c:pt idx="110">
                  <c:v>0.41</c:v>
                </c:pt>
                <c:pt idx="111">
                  <c:v>0.4225</c:v>
                </c:pt>
                <c:pt idx="112">
                  <c:v>0.4125</c:v>
                </c:pt>
                <c:pt idx="113">
                  <c:v>0.4125</c:v>
                </c:pt>
                <c:pt idx="114">
                  <c:v>0.3955</c:v>
                </c:pt>
                <c:pt idx="115">
                  <c:v>0.3955</c:v>
                </c:pt>
                <c:pt idx="116">
                  <c:v>0.3955</c:v>
                </c:pt>
                <c:pt idx="117">
                  <c:v>0.4005</c:v>
                </c:pt>
                <c:pt idx="118">
                  <c:v>0.3955</c:v>
                </c:pt>
                <c:pt idx="119">
                  <c:v>0.385</c:v>
                </c:pt>
                <c:pt idx="120">
                  <c:v>0.385</c:v>
                </c:pt>
                <c:pt idx="121">
                  <c:v>0.3925</c:v>
                </c:pt>
                <c:pt idx="122">
                  <c:v>0.3925</c:v>
                </c:pt>
                <c:pt idx="123">
                  <c:v>0.3925</c:v>
                </c:pt>
                <c:pt idx="124">
                  <c:v>0.3935</c:v>
                </c:pt>
                <c:pt idx="125">
                  <c:v>0.4045</c:v>
                </c:pt>
                <c:pt idx="126">
                  <c:v>0.3965</c:v>
                </c:pt>
                <c:pt idx="127">
                  <c:v>0.3775</c:v>
                </c:pt>
                <c:pt idx="128">
                  <c:v>0.3775</c:v>
                </c:pt>
                <c:pt idx="129">
                  <c:v>0.3775</c:v>
                </c:pt>
                <c:pt idx="130">
                  <c:v>0.3775</c:v>
                </c:pt>
                <c:pt idx="131">
                  <c:v>0.3725</c:v>
                </c:pt>
                <c:pt idx="132">
                  <c:v>0.3495</c:v>
                </c:pt>
                <c:pt idx="133">
                  <c:v>0.2935</c:v>
                </c:pt>
                <c:pt idx="134">
                  <c:v>0.2735</c:v>
                </c:pt>
                <c:pt idx="135">
                  <c:v>0.3095</c:v>
                </c:pt>
                <c:pt idx="136">
                  <c:v>0.3095</c:v>
                </c:pt>
                <c:pt idx="137">
                  <c:v>0.3095</c:v>
                </c:pt>
                <c:pt idx="138">
                  <c:v>0.3185</c:v>
                </c:pt>
                <c:pt idx="139">
                  <c:v>0.3395</c:v>
                </c:pt>
                <c:pt idx="140">
                  <c:v>0.3455</c:v>
                </c:pt>
                <c:pt idx="141">
                  <c:v>0.3355</c:v>
                </c:pt>
                <c:pt idx="142">
                  <c:v>0.3325</c:v>
                </c:pt>
                <c:pt idx="143">
                  <c:v>0.3325</c:v>
                </c:pt>
                <c:pt idx="144">
                  <c:v>0.3325</c:v>
                </c:pt>
                <c:pt idx="145">
                  <c:v>0.3305</c:v>
                </c:pt>
                <c:pt idx="146">
                  <c:v>0.3145</c:v>
                </c:pt>
                <c:pt idx="147">
                  <c:v>0.2945</c:v>
                </c:pt>
                <c:pt idx="148">
                  <c:v>0.2976</c:v>
                </c:pt>
                <c:pt idx="149">
                  <c:v>0.3115</c:v>
                </c:pt>
                <c:pt idx="150">
                  <c:v>0.3115</c:v>
                </c:pt>
                <c:pt idx="151">
                  <c:v>0.3115</c:v>
                </c:pt>
                <c:pt idx="152">
                  <c:v>0.3115</c:v>
                </c:pt>
                <c:pt idx="153">
                  <c:v>0.3365</c:v>
                </c:pt>
                <c:pt idx="154">
                  <c:v>0.3425</c:v>
                </c:pt>
                <c:pt idx="155">
                  <c:v>0.3385</c:v>
                </c:pt>
                <c:pt idx="156">
                  <c:v>0.3045</c:v>
                </c:pt>
                <c:pt idx="157">
                  <c:v>0.3045</c:v>
                </c:pt>
                <c:pt idx="158">
                  <c:v>0.3045</c:v>
                </c:pt>
                <c:pt idx="159">
                  <c:v>0.3151</c:v>
                </c:pt>
                <c:pt idx="160">
                  <c:v>0.3455</c:v>
                </c:pt>
                <c:pt idx="161">
                  <c:v>0.3345</c:v>
                </c:pt>
                <c:pt idx="162">
                  <c:v>0.3305</c:v>
                </c:pt>
                <c:pt idx="163">
                  <c:v>0.3245</c:v>
                </c:pt>
                <c:pt idx="164">
                  <c:v>0.3245</c:v>
                </c:pt>
                <c:pt idx="165">
                  <c:v>0.3245</c:v>
                </c:pt>
                <c:pt idx="166">
                  <c:v>0.3235</c:v>
                </c:pt>
                <c:pt idx="167">
                  <c:v>0.3475</c:v>
                </c:pt>
                <c:pt idx="168">
                  <c:v>0.3385</c:v>
                </c:pt>
                <c:pt idx="169">
                  <c:v>0.3185</c:v>
                </c:pt>
                <c:pt idx="170">
                  <c:v>0.3295</c:v>
                </c:pt>
                <c:pt idx="171">
                  <c:v>0.3295</c:v>
                </c:pt>
                <c:pt idx="172">
                  <c:v>0.3295</c:v>
                </c:pt>
                <c:pt idx="173">
                  <c:v>0.3235</c:v>
                </c:pt>
                <c:pt idx="174">
                  <c:v>0.3285</c:v>
                </c:pt>
                <c:pt idx="175">
                  <c:v>0.3005</c:v>
                </c:pt>
                <c:pt idx="176">
                  <c:v>0.2875</c:v>
                </c:pt>
                <c:pt idx="177">
                  <c:v>0.3065</c:v>
                </c:pt>
                <c:pt idx="178">
                  <c:v>0.3065</c:v>
                </c:pt>
                <c:pt idx="179">
                  <c:v>0.3065</c:v>
                </c:pt>
                <c:pt idx="180">
                  <c:v>0.3055</c:v>
                </c:pt>
                <c:pt idx="181">
                  <c:v>0.3115</c:v>
                </c:pt>
                <c:pt idx="182">
                  <c:v>0.3275</c:v>
                </c:pt>
                <c:pt idx="183">
                  <c:v>0.3395</c:v>
                </c:pt>
                <c:pt idx="184">
                  <c:v>0.3315</c:v>
                </c:pt>
                <c:pt idx="185">
                  <c:v>0.3315</c:v>
                </c:pt>
                <c:pt idx="186">
                  <c:v>0.3315</c:v>
                </c:pt>
                <c:pt idx="187">
                  <c:v>0.3255</c:v>
                </c:pt>
                <c:pt idx="188">
                  <c:v>0.3035</c:v>
                </c:pt>
                <c:pt idx="189">
                  <c:v>0.3115</c:v>
                </c:pt>
                <c:pt idx="190">
                  <c:v>0.2975</c:v>
                </c:pt>
                <c:pt idx="191">
                  <c:v>0.3055</c:v>
                </c:pt>
                <c:pt idx="192">
                  <c:v>0.3055</c:v>
                </c:pt>
                <c:pt idx="193">
                  <c:v>0.3055</c:v>
                </c:pt>
                <c:pt idx="194">
                  <c:v>0.31</c:v>
                </c:pt>
                <c:pt idx="195">
                  <c:v>0.3175</c:v>
                </c:pt>
                <c:pt idx="196">
                  <c:v>0.3105</c:v>
                </c:pt>
                <c:pt idx="197">
                  <c:v>0.2945</c:v>
                </c:pt>
                <c:pt idx="198">
                  <c:v>0.2785</c:v>
                </c:pt>
                <c:pt idx="199">
                  <c:v>0.2785</c:v>
                </c:pt>
                <c:pt idx="200">
                  <c:v>0.2785</c:v>
                </c:pt>
                <c:pt idx="201">
                  <c:v>0.2745</c:v>
                </c:pt>
                <c:pt idx="202">
                  <c:v>0.2775</c:v>
                </c:pt>
                <c:pt idx="203">
                  <c:v>0.2645</c:v>
                </c:pt>
                <c:pt idx="204">
                  <c:v>0.2795</c:v>
                </c:pt>
                <c:pt idx="205">
                  <c:v>0.2685</c:v>
                </c:pt>
                <c:pt idx="206">
                  <c:v>0.2685</c:v>
                </c:pt>
                <c:pt idx="207">
                  <c:v>0.2685</c:v>
                </c:pt>
                <c:pt idx="208">
                  <c:v>0.2675</c:v>
                </c:pt>
                <c:pt idx="209">
                  <c:v>0.2565</c:v>
                </c:pt>
                <c:pt idx="210">
                  <c:v>0.2915</c:v>
                </c:pt>
                <c:pt idx="211">
                  <c:v>0.3015</c:v>
                </c:pt>
                <c:pt idx="212">
                  <c:v>0.2845</c:v>
                </c:pt>
                <c:pt idx="213">
                  <c:v>0.2845</c:v>
                </c:pt>
                <c:pt idx="214">
                  <c:v>0.2845</c:v>
                </c:pt>
                <c:pt idx="215">
                  <c:v>0.2905</c:v>
                </c:pt>
                <c:pt idx="216">
                  <c:v>0.3005</c:v>
                </c:pt>
                <c:pt idx="217">
                  <c:v>0.2785</c:v>
                </c:pt>
                <c:pt idx="218">
                  <c:v>0.2705</c:v>
                </c:pt>
                <c:pt idx="219">
                  <c:v>0.2665</c:v>
                </c:pt>
                <c:pt idx="220">
                  <c:v>0.2665</c:v>
                </c:pt>
                <c:pt idx="221">
                  <c:v>0.2665</c:v>
                </c:pt>
                <c:pt idx="222">
                  <c:v>0.2705</c:v>
                </c:pt>
                <c:pt idx="223">
                  <c:v>0.2695</c:v>
                </c:pt>
                <c:pt idx="224">
                  <c:v>0.2465</c:v>
                </c:pt>
                <c:pt idx="225">
                  <c:v>0.2515</c:v>
                </c:pt>
                <c:pt idx="226">
                  <c:v>0.2315</c:v>
                </c:pt>
                <c:pt idx="227">
                  <c:v>0.2315</c:v>
                </c:pt>
                <c:pt idx="228">
                  <c:v>0.2315</c:v>
                </c:pt>
                <c:pt idx="229">
                  <c:v>0.2605</c:v>
                </c:pt>
                <c:pt idx="230">
                  <c:v>0.2525</c:v>
                </c:pt>
                <c:pt idx="231">
                  <c:v>0.2455</c:v>
                </c:pt>
                <c:pt idx="232">
                  <c:v>0.2555</c:v>
                </c:pt>
                <c:pt idx="233">
                  <c:v>0.2615</c:v>
                </c:pt>
                <c:pt idx="234">
                  <c:v>0.2615</c:v>
                </c:pt>
                <c:pt idx="235">
                  <c:v>0.2615</c:v>
                </c:pt>
                <c:pt idx="236">
                  <c:v>0.2375</c:v>
                </c:pt>
                <c:pt idx="237">
                  <c:v>0.2535</c:v>
                </c:pt>
                <c:pt idx="238">
                  <c:v>0.2315</c:v>
                </c:pt>
                <c:pt idx="239">
                  <c:v>0.2315</c:v>
                </c:pt>
                <c:pt idx="240">
                  <c:v>0.2375</c:v>
                </c:pt>
                <c:pt idx="241">
                  <c:v>0.2375</c:v>
                </c:pt>
                <c:pt idx="242">
                  <c:v>0.2375</c:v>
                </c:pt>
                <c:pt idx="243">
                  <c:v>0.23</c:v>
                </c:pt>
                <c:pt idx="244">
                  <c:v>0.2535</c:v>
                </c:pt>
                <c:pt idx="245">
                  <c:v>0.2645</c:v>
                </c:pt>
                <c:pt idx="246">
                  <c:v>0.2555</c:v>
                </c:pt>
                <c:pt idx="247">
                  <c:v>0.238</c:v>
                </c:pt>
                <c:pt idx="248">
                  <c:v>0.238</c:v>
                </c:pt>
                <c:pt idx="249">
                  <c:v>0.238</c:v>
                </c:pt>
                <c:pt idx="250">
                  <c:v>0.2325</c:v>
                </c:pt>
                <c:pt idx="251">
                  <c:v>0.2605</c:v>
                </c:pt>
                <c:pt idx="252">
                  <c:v>0.2535</c:v>
                </c:pt>
                <c:pt idx="253">
                  <c:v>0.242</c:v>
                </c:pt>
                <c:pt idx="254">
                  <c:v>0.252</c:v>
                </c:pt>
                <c:pt idx="255">
                  <c:v>0.252</c:v>
                </c:pt>
                <c:pt idx="256">
                  <c:v>0.252</c:v>
                </c:pt>
                <c:pt idx="257">
                  <c:v>0.2385</c:v>
                </c:pt>
                <c:pt idx="258">
                  <c:v>0.235</c:v>
                </c:pt>
                <c:pt idx="259">
                  <c:v>0.2245</c:v>
                </c:pt>
                <c:pt idx="260">
                  <c:v>0.239</c:v>
                </c:pt>
                <c:pt idx="261">
                  <c:v>0.224</c:v>
                </c:pt>
                <c:pt idx="262">
                  <c:v>0.224</c:v>
                </c:pt>
                <c:pt idx="263">
                  <c:v>0.224</c:v>
                </c:pt>
                <c:pt idx="264">
                  <c:v>0.2045</c:v>
                </c:pt>
                <c:pt idx="265">
                  <c:v>0.2085</c:v>
                </c:pt>
                <c:pt idx="266">
                  <c:v>0.2285</c:v>
                </c:pt>
                <c:pt idx="267">
                  <c:v>0.225</c:v>
                </c:pt>
                <c:pt idx="268">
                  <c:v>0.2201</c:v>
                </c:pt>
                <c:pt idx="269">
                  <c:v>0.2201</c:v>
                </c:pt>
                <c:pt idx="270">
                  <c:v>0.2201</c:v>
                </c:pt>
                <c:pt idx="271">
                  <c:v>0.2305</c:v>
                </c:pt>
                <c:pt idx="272">
                  <c:v>0.2295</c:v>
                </c:pt>
                <c:pt idx="273">
                  <c:v>0.2095</c:v>
                </c:pt>
                <c:pt idx="274">
                  <c:v>0.226</c:v>
                </c:pt>
                <c:pt idx="275">
                  <c:v>0.236</c:v>
                </c:pt>
                <c:pt idx="276">
                  <c:v>0.236</c:v>
                </c:pt>
                <c:pt idx="277">
                  <c:v>0.236</c:v>
                </c:pt>
                <c:pt idx="278">
                  <c:v>0.217</c:v>
                </c:pt>
                <c:pt idx="279">
                  <c:v>0.2155</c:v>
                </c:pt>
                <c:pt idx="280">
                  <c:v>0.2245</c:v>
                </c:pt>
                <c:pt idx="281">
                  <c:v>0.2155</c:v>
                </c:pt>
                <c:pt idx="282">
                  <c:v>0.2165</c:v>
                </c:pt>
                <c:pt idx="283">
                  <c:v>0.2165</c:v>
                </c:pt>
                <c:pt idx="284">
                  <c:v>0.2165</c:v>
                </c:pt>
                <c:pt idx="285">
                  <c:v>0.2085</c:v>
                </c:pt>
                <c:pt idx="286">
                  <c:v>0.1965</c:v>
                </c:pt>
                <c:pt idx="287">
                  <c:v>0.1815</c:v>
                </c:pt>
                <c:pt idx="288">
                  <c:v>0.2155</c:v>
                </c:pt>
                <c:pt idx="289">
                  <c:v>0.2335</c:v>
                </c:pt>
                <c:pt idx="290">
                  <c:v>0.2335</c:v>
                </c:pt>
                <c:pt idx="291">
                  <c:v>0.2335</c:v>
                </c:pt>
                <c:pt idx="292">
                  <c:v>0.2195</c:v>
                </c:pt>
                <c:pt idx="293">
                  <c:v>0.225</c:v>
                </c:pt>
                <c:pt idx="294">
                  <c:v>0.224</c:v>
                </c:pt>
                <c:pt idx="295">
                  <c:v>0.226</c:v>
                </c:pt>
                <c:pt idx="296">
                  <c:v>0.2165</c:v>
                </c:pt>
                <c:pt idx="297">
                  <c:v>0.2165</c:v>
                </c:pt>
                <c:pt idx="298">
                  <c:v>0.2165</c:v>
                </c:pt>
                <c:pt idx="299">
                  <c:v>0.212</c:v>
                </c:pt>
                <c:pt idx="300">
                  <c:v>0.2105</c:v>
                </c:pt>
                <c:pt idx="301">
                  <c:v>0.214</c:v>
                </c:pt>
                <c:pt idx="302">
                  <c:v>0.2</c:v>
                </c:pt>
                <c:pt idx="303">
                  <c:v>0.2025</c:v>
                </c:pt>
                <c:pt idx="304">
                  <c:v>0.2025</c:v>
                </c:pt>
                <c:pt idx="305">
                  <c:v>0.2025</c:v>
                </c:pt>
                <c:pt idx="306">
                  <c:v>0.214</c:v>
                </c:pt>
                <c:pt idx="307">
                  <c:v>0.204</c:v>
                </c:pt>
                <c:pt idx="308">
                  <c:v>0.2045</c:v>
                </c:pt>
                <c:pt idx="309">
                  <c:v>0.2075</c:v>
                </c:pt>
                <c:pt idx="310">
                  <c:v>0.1995</c:v>
                </c:pt>
                <c:pt idx="311">
                  <c:v>0.1995</c:v>
                </c:pt>
                <c:pt idx="312">
                  <c:v>0.1995</c:v>
                </c:pt>
                <c:pt idx="313">
                  <c:v>0.1865</c:v>
                </c:pt>
                <c:pt idx="314">
                  <c:v>0.1765</c:v>
                </c:pt>
                <c:pt idx="315">
                  <c:v>0.164</c:v>
                </c:pt>
                <c:pt idx="316">
                  <c:v>0.1615</c:v>
                </c:pt>
                <c:pt idx="317">
                  <c:v>0.1625</c:v>
                </c:pt>
                <c:pt idx="318">
                  <c:v>0.1625</c:v>
                </c:pt>
                <c:pt idx="319">
                  <c:v>0.1625</c:v>
                </c:pt>
                <c:pt idx="320">
                  <c:v>0.1745</c:v>
                </c:pt>
                <c:pt idx="321">
                  <c:v>0.1755</c:v>
                </c:pt>
                <c:pt idx="322">
                  <c:v>0.1805</c:v>
                </c:pt>
                <c:pt idx="323">
                  <c:v>0.1635</c:v>
                </c:pt>
                <c:pt idx="324">
                  <c:v>0.1615</c:v>
                </c:pt>
                <c:pt idx="325">
                  <c:v>0.1615</c:v>
                </c:pt>
                <c:pt idx="326">
                  <c:v>0.1615</c:v>
                </c:pt>
                <c:pt idx="327">
                  <c:v>0.1665</c:v>
                </c:pt>
                <c:pt idx="328">
                  <c:v>0.1625</c:v>
                </c:pt>
                <c:pt idx="329">
                  <c:v>0.1595</c:v>
                </c:pt>
                <c:pt idx="330">
                  <c:v>0.1595</c:v>
                </c:pt>
                <c:pt idx="331">
                  <c:v>0.1545</c:v>
                </c:pt>
                <c:pt idx="332">
                  <c:v>0.1545</c:v>
                </c:pt>
                <c:pt idx="333">
                  <c:v>0.1545</c:v>
                </c:pt>
                <c:pt idx="334">
                  <c:v>0.1645</c:v>
                </c:pt>
                <c:pt idx="335">
                  <c:v>0.1625</c:v>
                </c:pt>
                <c:pt idx="336">
                  <c:v>0.1705</c:v>
                </c:pt>
                <c:pt idx="337">
                  <c:v>0.1825</c:v>
                </c:pt>
                <c:pt idx="338">
                  <c:v>0.1835</c:v>
                </c:pt>
                <c:pt idx="339">
                  <c:v>0.1835</c:v>
                </c:pt>
                <c:pt idx="340">
                  <c:v>0.1835</c:v>
                </c:pt>
                <c:pt idx="341">
                  <c:v>0.1645</c:v>
                </c:pt>
                <c:pt idx="342">
                  <c:v>0.1525</c:v>
                </c:pt>
                <c:pt idx="343">
                  <c:v>0.1375</c:v>
                </c:pt>
                <c:pt idx="344">
                  <c:v>0.1405</c:v>
                </c:pt>
                <c:pt idx="345">
                  <c:v>0.1305</c:v>
                </c:pt>
                <c:pt idx="346">
                  <c:v>0.1305</c:v>
                </c:pt>
                <c:pt idx="347">
                  <c:v>0.1305</c:v>
                </c:pt>
                <c:pt idx="348">
                  <c:v>0.1325</c:v>
                </c:pt>
                <c:pt idx="349">
                  <c:v>0.1225</c:v>
                </c:pt>
                <c:pt idx="350">
                  <c:v>0.1245</c:v>
                </c:pt>
                <c:pt idx="351">
                  <c:v>0.0726</c:v>
                </c:pt>
                <c:pt idx="352">
                  <c:v>0.065</c:v>
                </c:pt>
                <c:pt idx="353">
                  <c:v>0.065</c:v>
                </c:pt>
                <c:pt idx="354">
                  <c:v>0.065</c:v>
                </c:pt>
                <c:pt idx="355">
                  <c:v>0.0755</c:v>
                </c:pt>
                <c:pt idx="356">
                  <c:v>0.0626</c:v>
                </c:pt>
                <c:pt idx="357">
                  <c:v>0.0745</c:v>
                </c:pt>
                <c:pt idx="358">
                  <c:v>0.0675</c:v>
                </c:pt>
                <c:pt idx="359">
                  <c:v>0.0675</c:v>
                </c:pt>
                <c:pt idx="360">
                  <c:v>0.0675</c:v>
                </c:pt>
                <c:pt idx="361">
                  <c:v>0.0675</c:v>
                </c:pt>
                <c:pt idx="362">
                  <c:v>0.043</c:v>
                </c:pt>
                <c:pt idx="363">
                  <c:v>0.057</c:v>
                </c:pt>
                <c:pt idx="364">
                  <c:v>0.0575</c:v>
                </c:pt>
                <c:pt idx="365">
                  <c:v>0.055</c:v>
                </c:pt>
                <c:pt idx="366">
                  <c:v>0.037</c:v>
                </c:pt>
                <c:pt idx="367">
                  <c:v>0.037</c:v>
                </c:pt>
                <c:pt idx="368">
                  <c:v>0.037</c:v>
                </c:pt>
                <c:pt idx="369">
                  <c:v>0.036</c:v>
                </c:pt>
                <c:pt idx="370">
                  <c:v>0.01</c:v>
                </c:pt>
                <c:pt idx="371">
                  <c:v>-0.027</c:v>
                </c:pt>
                <c:pt idx="372">
                  <c:v>-0.0255</c:v>
                </c:pt>
                <c:pt idx="373">
                  <c:v>-0.033</c:v>
                </c:pt>
                <c:pt idx="374">
                  <c:v>-0.033</c:v>
                </c:pt>
                <c:pt idx="375">
                  <c:v>-0.033</c:v>
                </c:pt>
                <c:pt idx="376">
                  <c:v>-0.047</c:v>
                </c:pt>
                <c:pt idx="377">
                  <c:v>-0.065</c:v>
                </c:pt>
                <c:pt idx="378">
                  <c:v>-0.101</c:v>
                </c:pt>
                <c:pt idx="379">
                  <c:v>-0.285</c:v>
                </c:pt>
                <c:pt idx="380">
                  <c:v>-0.437</c:v>
                </c:pt>
                <c:pt idx="381">
                  <c:v>-0.437</c:v>
                </c:pt>
                <c:pt idx="382">
                  <c:v>-0.437</c:v>
                </c:pt>
                <c:pt idx="383">
                  <c:v>-0.4925</c:v>
                </c:pt>
                <c:pt idx="384">
                  <c:v>-0.525</c:v>
                </c:pt>
                <c:pt idx="385">
                  <c:v>-0.578</c:v>
                </c:pt>
                <c:pt idx="386">
                  <c:v>-0.648</c:v>
                </c:pt>
                <c:pt idx="387">
                  <c:v>-0.783</c:v>
                </c:pt>
                <c:pt idx="388">
                  <c:v>-0.783</c:v>
                </c:pt>
                <c:pt idx="389">
                  <c:v>-0.783</c:v>
                </c:pt>
                <c:pt idx="390">
                  <c:v>-0.655</c:v>
                </c:pt>
                <c:pt idx="391">
                  <c:v>-0.5376</c:v>
                </c:pt>
                <c:pt idx="392">
                  <c:v>-0.538</c:v>
                </c:pt>
                <c:pt idx="393">
                  <c:v>-0.534</c:v>
                </c:pt>
                <c:pt idx="394">
                  <c:v>-0.535</c:v>
                </c:pt>
                <c:pt idx="395">
                  <c:v>-0.535</c:v>
                </c:pt>
                <c:pt idx="396">
                  <c:v>-0.535</c:v>
                </c:pt>
                <c:pt idx="397">
                  <c:v>-0.567</c:v>
                </c:pt>
                <c:pt idx="398">
                  <c:v>-0.564</c:v>
                </c:pt>
                <c:pt idx="399">
                  <c:v>-0.547</c:v>
                </c:pt>
                <c:pt idx="400">
                  <c:v>-0.548</c:v>
                </c:pt>
                <c:pt idx="401">
                  <c:v>-0.511</c:v>
                </c:pt>
                <c:pt idx="402">
                  <c:v>-0.511</c:v>
                </c:pt>
                <c:pt idx="403">
                  <c:v>-0.511</c:v>
                </c:pt>
                <c:pt idx="404">
                  <c:v>-0.541</c:v>
                </c:pt>
                <c:pt idx="405">
                  <c:v>-0.492</c:v>
                </c:pt>
                <c:pt idx="406">
                  <c:v>-0.466</c:v>
                </c:pt>
                <c:pt idx="407">
                  <c:v>-0.468</c:v>
                </c:pt>
                <c:pt idx="408">
                  <c:v>-0.463</c:v>
                </c:pt>
                <c:pt idx="409">
                  <c:v>-0.463</c:v>
                </c:pt>
                <c:pt idx="410">
                  <c:v>-0.463</c:v>
                </c:pt>
                <c:pt idx="411">
                  <c:v>-0.435</c:v>
                </c:pt>
                <c:pt idx="412">
                  <c:v>-0.413</c:v>
                </c:pt>
                <c:pt idx="413">
                  <c:v>-0.4195</c:v>
                </c:pt>
                <c:pt idx="414">
                  <c:v>-0.4055</c:v>
                </c:pt>
                <c:pt idx="415">
                  <c:v>-0.384</c:v>
                </c:pt>
                <c:pt idx="416">
                  <c:v>-0.384</c:v>
                </c:pt>
                <c:pt idx="417">
                  <c:v>-0.384</c:v>
                </c:pt>
                <c:pt idx="418">
                  <c:v>-0.3365</c:v>
                </c:pt>
                <c:pt idx="419">
                  <c:v>-0.31</c:v>
                </c:pt>
                <c:pt idx="420">
                  <c:v>-0.309</c:v>
                </c:pt>
                <c:pt idx="421">
                  <c:v>-0.3275</c:v>
                </c:pt>
                <c:pt idx="422">
                  <c:v>-0.339</c:v>
                </c:pt>
                <c:pt idx="423">
                  <c:v>-0.339</c:v>
                </c:pt>
                <c:pt idx="424">
                  <c:v>-0.339</c:v>
                </c:pt>
                <c:pt idx="425">
                  <c:v>-0.3655</c:v>
                </c:pt>
                <c:pt idx="426">
                  <c:v>-0.3375</c:v>
                </c:pt>
                <c:pt idx="427">
                  <c:v>-0.287</c:v>
                </c:pt>
                <c:pt idx="428">
                  <c:v>-0.2195</c:v>
                </c:pt>
                <c:pt idx="429">
                  <c:v>-0.1678</c:v>
                </c:pt>
                <c:pt idx="430">
                  <c:v>-0.1678</c:v>
                </c:pt>
                <c:pt idx="431">
                  <c:v>-0.1678</c:v>
                </c:pt>
                <c:pt idx="432">
                  <c:v>-0.2315</c:v>
                </c:pt>
                <c:pt idx="433">
                  <c:v>-0.297</c:v>
                </c:pt>
                <c:pt idx="434">
                  <c:v>-0.335</c:v>
                </c:pt>
                <c:pt idx="435">
                  <c:v>-0.2905</c:v>
                </c:pt>
                <c:pt idx="436">
                  <c:v>-0.2785</c:v>
                </c:pt>
                <c:pt idx="437">
                  <c:v>-0.2785</c:v>
                </c:pt>
                <c:pt idx="438">
                  <c:v>-0.2785</c:v>
                </c:pt>
                <c:pt idx="439">
                  <c:v>-0.2895</c:v>
                </c:pt>
                <c:pt idx="440">
                  <c:v>-0.2925</c:v>
                </c:pt>
                <c:pt idx="441">
                  <c:v>-0.3185</c:v>
                </c:pt>
                <c:pt idx="442">
                  <c:v>-0.275</c:v>
                </c:pt>
                <c:pt idx="443">
                  <c:v>-0.2855</c:v>
                </c:pt>
                <c:pt idx="444">
                  <c:v>-0.2855</c:v>
                </c:pt>
                <c:pt idx="445">
                  <c:v>-0.2855</c:v>
                </c:pt>
                <c:pt idx="446">
                  <c:v>-0.2925</c:v>
                </c:pt>
                <c:pt idx="447">
                  <c:v>-0.3135</c:v>
                </c:pt>
                <c:pt idx="448">
                  <c:v>-0.2885</c:v>
                </c:pt>
                <c:pt idx="449">
                  <c:v>-0.2745</c:v>
                </c:pt>
                <c:pt idx="450">
                  <c:v>-0.2665</c:v>
                </c:pt>
                <c:pt idx="451">
                  <c:v>-0.2665</c:v>
                </c:pt>
                <c:pt idx="452">
                  <c:v>-0.2665</c:v>
                </c:pt>
                <c:pt idx="453">
                  <c:v>-0.2825</c:v>
                </c:pt>
                <c:pt idx="454">
                  <c:v>-0.2985</c:v>
                </c:pt>
                <c:pt idx="455">
                  <c:v>-0.2925</c:v>
                </c:pt>
                <c:pt idx="456">
                  <c:v>-0.2975</c:v>
                </c:pt>
                <c:pt idx="457">
                  <c:v>-0.295</c:v>
                </c:pt>
                <c:pt idx="458">
                  <c:v>-0.295</c:v>
                </c:pt>
                <c:pt idx="459">
                  <c:v>-0.295</c:v>
                </c:pt>
                <c:pt idx="460">
                  <c:v>-0.295</c:v>
                </c:pt>
                <c:pt idx="461">
                  <c:v>-0.3005</c:v>
                </c:pt>
                <c:pt idx="462">
                  <c:v>-0.3015</c:v>
                </c:pt>
                <c:pt idx="463">
                  <c:v>-0.3075</c:v>
                </c:pt>
                <c:pt idx="464">
                  <c:v>-0.3285</c:v>
                </c:pt>
                <c:pt idx="465">
                  <c:v>-0.3285</c:v>
                </c:pt>
                <c:pt idx="466">
                  <c:v>-0.3285</c:v>
                </c:pt>
                <c:pt idx="467">
                  <c:v>-0.34</c:v>
                </c:pt>
                <c:pt idx="468">
                  <c:v>-0.3525</c:v>
                </c:pt>
                <c:pt idx="469">
                  <c:v>-0.3645</c:v>
                </c:pt>
                <c:pt idx="470">
                  <c:v>-0.3585</c:v>
                </c:pt>
                <c:pt idx="471">
                  <c:v>-0.38</c:v>
                </c:pt>
                <c:pt idx="472">
                  <c:v>-0.38</c:v>
                </c:pt>
                <c:pt idx="473">
                  <c:v>-0.38</c:v>
                </c:pt>
                <c:pt idx="474">
                  <c:v>-0.3905</c:v>
                </c:pt>
                <c:pt idx="475">
                  <c:v>-0.3715</c:v>
                </c:pt>
                <c:pt idx="476">
                  <c:v>-0.3785</c:v>
                </c:pt>
                <c:pt idx="477">
                  <c:v>-0.3555</c:v>
                </c:pt>
                <c:pt idx="478">
                  <c:v>-0.3355</c:v>
                </c:pt>
                <c:pt idx="479">
                  <c:v>-0.3355</c:v>
                </c:pt>
                <c:pt idx="480">
                  <c:v>-0.3355</c:v>
                </c:pt>
                <c:pt idx="481">
                  <c:v>-0.3435</c:v>
                </c:pt>
                <c:pt idx="482">
                  <c:v>-0.3285</c:v>
                </c:pt>
                <c:pt idx="483">
                  <c:v>-0.2835</c:v>
                </c:pt>
                <c:pt idx="484">
                  <c:v>-0.25</c:v>
                </c:pt>
                <c:pt idx="485">
                  <c:v>-0.2875</c:v>
                </c:pt>
                <c:pt idx="486">
                  <c:v>-0.2875</c:v>
                </c:pt>
                <c:pt idx="487">
                  <c:v>-0.2875</c:v>
                </c:pt>
                <c:pt idx="488">
                  <c:v>-0.245</c:v>
                </c:pt>
                <c:pt idx="489">
                  <c:v>-0.23</c:v>
                </c:pt>
                <c:pt idx="490">
                  <c:v>-0.1895</c:v>
                </c:pt>
                <c:pt idx="491">
                  <c:v>-0.1775</c:v>
                </c:pt>
                <c:pt idx="492">
                  <c:v>-0.236</c:v>
                </c:pt>
                <c:pt idx="493">
                  <c:v>-0.236</c:v>
                </c:pt>
                <c:pt idx="494">
                  <c:v>-0.236</c:v>
                </c:pt>
                <c:pt idx="495">
                  <c:v>-0.238</c:v>
                </c:pt>
                <c:pt idx="496">
                  <c:v>-0.224</c:v>
                </c:pt>
                <c:pt idx="497">
                  <c:v>-0.2135</c:v>
                </c:pt>
                <c:pt idx="498">
                  <c:v>-0.22</c:v>
                </c:pt>
                <c:pt idx="499">
                  <c:v>-0.245</c:v>
                </c:pt>
                <c:pt idx="500">
                  <c:v>-0.245</c:v>
                </c:pt>
                <c:pt idx="501">
                  <c:v>-0.245</c:v>
                </c:pt>
                <c:pt idx="502">
                  <c:v>-0.248</c:v>
                </c:pt>
                <c:pt idx="503">
                  <c:v>-0.2685</c:v>
                </c:pt>
                <c:pt idx="504">
                  <c:v>-0.24</c:v>
                </c:pt>
                <c:pt idx="505">
                  <c:v>-0.26</c:v>
                </c:pt>
                <c:pt idx="506">
                  <c:v>-0.27</c:v>
                </c:pt>
                <c:pt idx="507">
                  <c:v>-0.27</c:v>
                </c:pt>
                <c:pt idx="508">
                  <c:v>-0.27</c:v>
                </c:pt>
                <c:pt idx="509">
                  <c:v>-0.28</c:v>
                </c:pt>
                <c:pt idx="510">
                  <c:v>-0.2915</c:v>
                </c:pt>
                <c:pt idx="511">
                  <c:v>-0.2875</c:v>
                </c:pt>
                <c:pt idx="512">
                  <c:v>-0.2895</c:v>
                </c:pt>
                <c:pt idx="513">
                  <c:v>-0.335</c:v>
                </c:pt>
                <c:pt idx="514">
                  <c:v>-0.335</c:v>
                </c:pt>
                <c:pt idx="515">
                  <c:v>-0.335</c:v>
                </c:pt>
                <c:pt idx="516">
                  <c:v>-0.342</c:v>
                </c:pt>
                <c:pt idx="517">
                  <c:v>-0.2935</c:v>
                </c:pt>
                <c:pt idx="518">
                  <c:v>-0.227</c:v>
                </c:pt>
                <c:pt idx="519">
                  <c:v>-0.224</c:v>
                </c:pt>
                <c:pt idx="520">
                  <c:v>-0.2</c:v>
                </c:pt>
                <c:pt idx="521">
                  <c:v>-0.2</c:v>
                </c:pt>
                <c:pt idx="522">
                  <c:v>-0.2</c:v>
                </c:pt>
                <c:pt idx="523">
                  <c:v>-0.185</c:v>
                </c:pt>
                <c:pt idx="524">
                  <c:v>-0.162</c:v>
                </c:pt>
                <c:pt idx="525">
                  <c:v>-0.166</c:v>
                </c:pt>
                <c:pt idx="526">
                  <c:v>-0.204</c:v>
                </c:pt>
                <c:pt idx="527">
                  <c:v>-0.219</c:v>
                </c:pt>
                <c:pt idx="528">
                  <c:v>-0.219</c:v>
                </c:pt>
                <c:pt idx="529">
                  <c:v>-0.219</c:v>
                </c:pt>
                <c:pt idx="530">
                  <c:v>-0.2545</c:v>
                </c:pt>
                <c:pt idx="531">
                  <c:v>-0.263</c:v>
                </c:pt>
                <c:pt idx="532">
                  <c:v>-0.2595</c:v>
                </c:pt>
                <c:pt idx="533">
                  <c:v>-0.244</c:v>
                </c:pt>
                <c:pt idx="534">
                  <c:v>-0.2575</c:v>
                </c:pt>
                <c:pt idx="535">
                  <c:v>-0.2575</c:v>
                </c:pt>
                <c:pt idx="536">
                  <c:v>-0.2575</c:v>
                </c:pt>
                <c:pt idx="537">
                  <c:v>-0.22</c:v>
                </c:pt>
                <c:pt idx="538">
                  <c:v>-0.22</c:v>
                </c:pt>
                <c:pt idx="539">
                  <c:v>-0.24</c:v>
                </c:pt>
                <c:pt idx="540">
                  <c:v>-0.2425</c:v>
                </c:pt>
                <c:pt idx="541">
                  <c:v>-0.2225</c:v>
                </c:pt>
                <c:pt idx="542">
                  <c:v>-0.2225</c:v>
                </c:pt>
                <c:pt idx="543">
                  <c:v>-0.2225</c:v>
                </c:pt>
                <c:pt idx="544">
                  <c:v>-0.265</c:v>
                </c:pt>
                <c:pt idx="545">
                  <c:v>-0.27</c:v>
                </c:pt>
                <c:pt idx="546">
                  <c:v>-0.25</c:v>
                </c:pt>
                <c:pt idx="547">
                  <c:v>-0.2425</c:v>
                </c:pt>
                <c:pt idx="548">
                  <c:v>-0.255</c:v>
                </c:pt>
                <c:pt idx="549">
                  <c:v>-0.255</c:v>
                </c:pt>
                <c:pt idx="550">
                  <c:v>-0.255</c:v>
                </c:pt>
                <c:pt idx="551">
                  <c:v>-0.2725</c:v>
                </c:pt>
                <c:pt idx="552">
                  <c:v>-0.335</c:v>
                </c:pt>
                <c:pt idx="553">
                  <c:v>-0.3175</c:v>
                </c:pt>
                <c:pt idx="554">
                  <c:v>-0.295</c:v>
                </c:pt>
                <c:pt idx="555">
                  <c:v>-0.2465</c:v>
                </c:pt>
                <c:pt idx="556">
                  <c:v>-0.2465</c:v>
                </c:pt>
                <c:pt idx="557">
                  <c:v>-0.2465</c:v>
                </c:pt>
                <c:pt idx="558">
                  <c:v>-0.2425</c:v>
                </c:pt>
                <c:pt idx="559">
                  <c:v>-0.242</c:v>
                </c:pt>
                <c:pt idx="560">
                  <c:v>-0.255</c:v>
                </c:pt>
                <c:pt idx="561">
                  <c:v>-0.2475</c:v>
                </c:pt>
                <c:pt idx="562">
                  <c:v>-0.2575</c:v>
                </c:pt>
                <c:pt idx="563">
                  <c:v>-0.2575</c:v>
                </c:pt>
                <c:pt idx="564">
                  <c:v>-0.2575</c:v>
                </c:pt>
                <c:pt idx="565">
                  <c:v>-0.2725</c:v>
                </c:pt>
                <c:pt idx="566">
                  <c:v>-0.26</c:v>
                </c:pt>
                <c:pt idx="567">
                  <c:v>-0.285</c:v>
                </c:pt>
                <c:pt idx="568">
                  <c:v>-0.29</c:v>
                </c:pt>
                <c:pt idx="569">
                  <c:v>-0.2975</c:v>
                </c:pt>
                <c:pt idx="570">
                  <c:v>-0.2975</c:v>
                </c:pt>
                <c:pt idx="571">
                  <c:v>-0.2975</c:v>
                </c:pt>
                <c:pt idx="572">
                  <c:v>-0.33</c:v>
                </c:pt>
                <c:pt idx="573">
                  <c:v>-0.315</c:v>
                </c:pt>
                <c:pt idx="574">
                  <c:v>-0.285</c:v>
                </c:pt>
                <c:pt idx="575">
                  <c:v>-0.2925</c:v>
                </c:pt>
                <c:pt idx="576">
                  <c:v>-0.3025</c:v>
                </c:pt>
                <c:pt idx="577">
                  <c:v>-0.3025</c:v>
                </c:pt>
                <c:pt idx="578">
                  <c:v>-0.3025</c:v>
                </c:pt>
                <c:pt idx="579">
                  <c:v>-0.32</c:v>
                </c:pt>
                <c:pt idx="580">
                  <c:v>-0.3175</c:v>
                </c:pt>
                <c:pt idx="581">
                  <c:v>-0.29</c:v>
                </c:pt>
                <c:pt idx="582">
                  <c:v>-0.31</c:v>
                </c:pt>
                <c:pt idx="583">
                  <c:v>-0.3165</c:v>
                </c:pt>
                <c:pt idx="584">
                  <c:v>-0.3165</c:v>
                </c:pt>
                <c:pt idx="585">
                  <c:v>-0.3165</c:v>
                </c:pt>
                <c:pt idx="586">
                  <c:v>-0.315</c:v>
                </c:pt>
                <c:pt idx="587">
                  <c:v>-0.345</c:v>
                </c:pt>
                <c:pt idx="588">
                  <c:v>-0.3625</c:v>
                </c:pt>
                <c:pt idx="589">
                  <c:v>-0.3525</c:v>
                </c:pt>
                <c:pt idx="590">
                  <c:v>-0.359</c:v>
                </c:pt>
                <c:pt idx="591">
                  <c:v>-0.359</c:v>
                </c:pt>
                <c:pt idx="592">
                  <c:v>-0.359</c:v>
                </c:pt>
                <c:pt idx="593">
                  <c:v>-0.3725</c:v>
                </c:pt>
                <c:pt idx="594">
                  <c:v>-0.3625</c:v>
                </c:pt>
                <c:pt idx="595">
                  <c:v>-0.3625</c:v>
                </c:pt>
                <c:pt idx="596">
                  <c:v>-0.38</c:v>
                </c:pt>
                <c:pt idx="597">
                  <c:v>-0.3885</c:v>
                </c:pt>
                <c:pt idx="598">
                  <c:v>-0.3885</c:v>
                </c:pt>
                <c:pt idx="599">
                  <c:v>-0.3885</c:v>
                </c:pt>
                <c:pt idx="600">
                  <c:v>-0.3988</c:v>
                </c:pt>
              </c:numCache>
            </c:numRef>
          </c:val>
          <c:smooth val="0"/>
        </c:ser>
        <c:dLbls>
          <c:showLegendKey val="0"/>
          <c:showVal val="0"/>
          <c:showCatName val="0"/>
          <c:showSerName val="0"/>
          <c:showPercent val="0"/>
          <c:showBubbleSize val="0"/>
        </c:dLbls>
        <c:smooth val="0"/>
        <c:axId val="-2103757248"/>
        <c:axId val="-2104464224"/>
      </c:lineChart>
      <c:dateAx>
        <c:axId val="-2103757248"/>
        <c:scaling>
          <c:orientation val="minMax"/>
        </c:scaling>
        <c:delete val="0"/>
        <c:axPos val="b"/>
        <c:numFmt formatCode="mmm\ yyyy" sourceLinked="0"/>
        <c:majorTickMark val="none"/>
        <c:minorTickMark val="none"/>
        <c:tickLblPos val="low"/>
        <c:crossAx val="-2104464224"/>
        <c:crosses val="autoZero"/>
        <c:auto val="1"/>
        <c:lblOffset val="100"/>
        <c:baseTimeUnit val="days"/>
        <c:majorUnit val="3.0"/>
        <c:majorTimeUnit val="months"/>
      </c:dateAx>
      <c:valAx>
        <c:axId val="-2104464224"/>
        <c:scaling>
          <c:orientation val="minMax"/>
          <c:max val="1.0"/>
          <c:min val="-1.0"/>
        </c:scaling>
        <c:delete val="0"/>
        <c:axPos val="l"/>
        <c:majorGridlines/>
        <c:numFmt formatCode="#,##0.00" sourceLinked="0"/>
        <c:majorTickMark val="out"/>
        <c:minorTickMark val="none"/>
        <c:tickLblPos val="nextTo"/>
        <c:spPr>
          <a:ln>
            <a:noFill/>
          </a:ln>
        </c:spPr>
        <c:crossAx val="-2103757248"/>
        <c:crosses val="autoZero"/>
        <c:crossBetween val="between"/>
        <c:majorUnit val="0.2"/>
      </c:valAx>
    </c:plotArea>
    <c:legend>
      <c:legendPos val="b"/>
      <c:layout>
        <c:manualLayout>
          <c:xMode val="edge"/>
          <c:yMode val="edge"/>
          <c:x val="0.000419378912258792"/>
          <c:y val="0.931318898478893"/>
          <c:w val="0.999580621087741"/>
          <c:h val="0.0578701824474449"/>
        </c:manualLayout>
      </c:layout>
      <c:overlay val="0"/>
      <c:txPr>
        <a:bodyPr/>
        <a:lstStyle/>
        <a:p>
          <a:pPr>
            <a:defRPr sz="1050" b="1"/>
          </a:pPr>
          <a:endParaRPr lang="de-DE"/>
        </a:p>
      </c:txPr>
    </c:legend>
    <c:plotVisOnly val="1"/>
    <c:dispBlanksAs val="gap"/>
    <c:showDLblsOverMax val="0"/>
  </c:chart>
  <c:txPr>
    <a:bodyPr/>
    <a:lstStyle/>
    <a:p>
      <a:pPr>
        <a:defRPr sz="1000"/>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55074365704"/>
          <c:y val="0.151651819641948"/>
          <c:w val="0.86928937007874"/>
          <c:h val="0.594818756932966"/>
        </c:manualLayout>
      </c:layout>
      <c:barChart>
        <c:barDir val="col"/>
        <c:grouping val="stacked"/>
        <c:varyColors val="0"/>
        <c:ser>
          <c:idx val="0"/>
          <c:order val="0"/>
          <c:tx>
            <c:strRef>
              <c:f>Sheet1!$L$1</c:f>
              <c:strCache>
                <c:ptCount val="1"/>
                <c:pt idx="0">
                  <c:v>Anlagezielvermögen</c:v>
                </c:pt>
              </c:strCache>
            </c:strRef>
          </c:tx>
          <c:invertIfNegative val="0"/>
          <c:cat>
            <c:numRef>
              <c:f>Sheet1!$K$2:$K$7</c:f>
              <c:numCache>
                <c:formatCode>General</c:formatCode>
                <c:ptCount val="6"/>
                <c:pt idx="0">
                  <c:v>2015.0</c:v>
                </c:pt>
                <c:pt idx="1">
                  <c:v>2016.0</c:v>
                </c:pt>
                <c:pt idx="2">
                  <c:v>2017.0</c:v>
                </c:pt>
                <c:pt idx="3">
                  <c:v>2018.0</c:v>
                </c:pt>
                <c:pt idx="4">
                  <c:v>2019.0</c:v>
                </c:pt>
                <c:pt idx="5">
                  <c:v>2020.0</c:v>
                </c:pt>
              </c:numCache>
            </c:numRef>
          </c:cat>
          <c:val>
            <c:numRef>
              <c:f>Sheet1!$L$2:$L$7</c:f>
              <c:numCache>
                <c:formatCode>General</c:formatCode>
                <c:ptCount val="6"/>
                <c:pt idx="0">
                  <c:v>550.0</c:v>
                </c:pt>
                <c:pt idx="1">
                  <c:v>750.0</c:v>
                </c:pt>
                <c:pt idx="2">
                  <c:v>950.0</c:v>
                </c:pt>
                <c:pt idx="3">
                  <c:v>1150.0</c:v>
                </c:pt>
                <c:pt idx="4">
                  <c:v>1350.0</c:v>
                </c:pt>
                <c:pt idx="5">
                  <c:v>1550.0</c:v>
                </c:pt>
              </c:numCache>
            </c:numRef>
          </c:val>
        </c:ser>
        <c:dLbls>
          <c:showLegendKey val="0"/>
          <c:showVal val="0"/>
          <c:showCatName val="0"/>
          <c:showSerName val="0"/>
          <c:showPercent val="0"/>
          <c:showBubbleSize val="0"/>
        </c:dLbls>
        <c:gapWidth val="150"/>
        <c:overlap val="100"/>
        <c:axId val="-2124386336"/>
        <c:axId val="-2124383488"/>
      </c:barChart>
      <c:lineChart>
        <c:grouping val="standard"/>
        <c:varyColors val="0"/>
        <c:ser>
          <c:idx val="1"/>
          <c:order val="1"/>
          <c:tx>
            <c:strRef>
              <c:f>Sheet1!$M$1</c:f>
              <c:strCache>
                <c:ptCount val="1"/>
                <c:pt idx="0">
                  <c:v>Zielrendite</c:v>
                </c:pt>
              </c:strCache>
            </c:strRef>
          </c:tx>
          <c:val>
            <c:numRef>
              <c:f>Sheet1!$M$2:$M$7</c:f>
              <c:numCache>
                <c:formatCode>0.00%</c:formatCode>
                <c:ptCount val="6"/>
                <c:pt idx="0">
                  <c:v>0.032</c:v>
                </c:pt>
                <c:pt idx="1">
                  <c:v>0.0335</c:v>
                </c:pt>
                <c:pt idx="2">
                  <c:v>0.035</c:v>
                </c:pt>
                <c:pt idx="3">
                  <c:v>0.0365</c:v>
                </c:pt>
                <c:pt idx="4">
                  <c:v>0.038</c:v>
                </c:pt>
                <c:pt idx="5">
                  <c:v>0.0395</c:v>
                </c:pt>
              </c:numCache>
            </c:numRef>
          </c:val>
          <c:smooth val="0"/>
        </c:ser>
        <c:dLbls>
          <c:showLegendKey val="0"/>
          <c:showVal val="0"/>
          <c:showCatName val="0"/>
          <c:showSerName val="0"/>
          <c:showPercent val="0"/>
          <c:showBubbleSize val="0"/>
        </c:dLbls>
        <c:marker val="1"/>
        <c:smooth val="0"/>
        <c:axId val="-2124377808"/>
        <c:axId val="-2124380560"/>
      </c:lineChart>
      <c:catAx>
        <c:axId val="-2124386336"/>
        <c:scaling>
          <c:orientation val="minMax"/>
        </c:scaling>
        <c:delete val="0"/>
        <c:axPos val="b"/>
        <c:numFmt formatCode="General" sourceLinked="1"/>
        <c:majorTickMark val="out"/>
        <c:minorTickMark val="none"/>
        <c:tickLblPos val="nextTo"/>
        <c:crossAx val="-2124383488"/>
        <c:crosses val="autoZero"/>
        <c:auto val="1"/>
        <c:lblAlgn val="ctr"/>
        <c:lblOffset val="100"/>
        <c:noMultiLvlLbl val="0"/>
      </c:catAx>
      <c:valAx>
        <c:axId val="-2124383488"/>
        <c:scaling>
          <c:orientation val="minMax"/>
        </c:scaling>
        <c:delete val="0"/>
        <c:axPos val="l"/>
        <c:majorGridlines/>
        <c:numFmt formatCode="General" sourceLinked="1"/>
        <c:majorTickMark val="out"/>
        <c:minorTickMark val="none"/>
        <c:tickLblPos val="nextTo"/>
        <c:crossAx val="-2124386336"/>
        <c:crosses val="autoZero"/>
        <c:crossBetween val="between"/>
      </c:valAx>
      <c:valAx>
        <c:axId val="-2124380560"/>
        <c:scaling>
          <c:orientation val="minMax"/>
          <c:max val="0.045"/>
        </c:scaling>
        <c:delete val="0"/>
        <c:axPos val="r"/>
        <c:numFmt formatCode="0.00%" sourceLinked="1"/>
        <c:majorTickMark val="out"/>
        <c:minorTickMark val="none"/>
        <c:tickLblPos val="nextTo"/>
        <c:crossAx val="-2124377808"/>
        <c:crosses val="max"/>
        <c:crossBetween val="between"/>
      </c:valAx>
      <c:catAx>
        <c:axId val="-2124377808"/>
        <c:scaling>
          <c:orientation val="minMax"/>
        </c:scaling>
        <c:delete val="1"/>
        <c:axPos val="b"/>
        <c:majorTickMark val="out"/>
        <c:minorTickMark val="none"/>
        <c:tickLblPos val="nextTo"/>
        <c:crossAx val="-2124380560"/>
        <c:crosses val="autoZero"/>
        <c:auto val="1"/>
        <c:lblAlgn val="ctr"/>
        <c:lblOffset val="100"/>
        <c:noMultiLvlLbl val="0"/>
      </c:catAx>
    </c:plotArea>
    <c:legend>
      <c:legendPos val="b"/>
      <c:layout>
        <c:manualLayout>
          <c:xMode val="edge"/>
          <c:yMode val="edge"/>
          <c:x val="0.0921764349625979"/>
          <c:y val="0.853444881162862"/>
          <c:w val="0.784150098484026"/>
          <c:h val="0.0640168148899809"/>
        </c:manualLayout>
      </c:layout>
      <c:overlay val="0"/>
    </c:legend>
    <c:plotVisOnly val="1"/>
    <c:dispBlanksAs val="gap"/>
    <c:showDLblsOverMax val="0"/>
  </c:chart>
  <c:txPr>
    <a:bodyPr/>
    <a:lstStyle/>
    <a:p>
      <a:pPr>
        <a:defRPr sz="1200"/>
      </a:pPr>
      <a:endParaRPr lang="de-D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88620572213288"/>
          <c:y val="0.104067966209325"/>
          <c:w val="0.418203988263599"/>
          <c:h val="0.883712740777801"/>
        </c:manualLayout>
      </c:layout>
      <c:doughnutChart>
        <c:varyColors val="1"/>
        <c:ser>
          <c:idx val="0"/>
          <c:order val="0"/>
          <c:tx>
            <c:strRef>
              <c:f>Sheet1!$B$1</c:f>
              <c:strCache>
                <c:ptCount val="1"/>
                <c:pt idx="0">
                  <c:v>Column1</c:v>
                </c:pt>
              </c:strCache>
            </c:strRef>
          </c:tx>
          <c:spPr>
            <a:ln>
              <a:solidFill>
                <a:srgbClr val="FFFFFF"/>
              </a:solidFill>
            </a:ln>
          </c:spPr>
          <c:dPt>
            <c:idx val="0"/>
            <c:bubble3D val="0"/>
            <c:spPr>
              <a:solidFill>
                <a:srgbClr val="5F8DB3"/>
              </a:solidFill>
              <a:ln>
                <a:solidFill>
                  <a:srgbClr val="FFFFFF"/>
                </a:solidFill>
              </a:ln>
            </c:spPr>
          </c:dPt>
          <c:dPt>
            <c:idx val="1"/>
            <c:bubble3D val="0"/>
            <c:spPr>
              <a:solidFill>
                <a:srgbClr val="94B3CC"/>
              </a:solidFill>
              <a:ln>
                <a:solidFill>
                  <a:srgbClr val="FFFFFF"/>
                </a:solidFill>
              </a:ln>
            </c:spPr>
          </c:dPt>
          <c:dPt>
            <c:idx val="2"/>
            <c:bubble3D val="0"/>
            <c:spPr>
              <a:solidFill>
                <a:srgbClr val="CAD9E6"/>
              </a:solidFill>
              <a:ln>
                <a:solidFill>
                  <a:srgbClr val="FFFFFF"/>
                </a:solidFill>
              </a:ln>
            </c:spPr>
          </c:dPt>
          <c:dPt>
            <c:idx val="3"/>
            <c:bubble3D val="0"/>
            <c:spPr>
              <a:solidFill>
                <a:srgbClr val="5F8DB3"/>
              </a:solidFill>
              <a:ln>
                <a:solidFill>
                  <a:srgbClr val="FFFFFF"/>
                </a:solidFill>
              </a:ln>
            </c:spPr>
          </c:dPt>
          <c:dPt>
            <c:idx val="4"/>
            <c:bubble3D val="0"/>
            <c:spPr>
              <a:solidFill>
                <a:srgbClr val="94B3CC"/>
              </a:solidFill>
              <a:ln>
                <a:solidFill>
                  <a:srgbClr val="FFFFFF"/>
                </a:solidFill>
              </a:ln>
            </c:spPr>
          </c:dPt>
          <c:dPt>
            <c:idx val="5"/>
            <c:bubble3D val="0"/>
            <c:spPr>
              <a:solidFill>
                <a:srgbClr val="CAD9E6"/>
              </a:solidFill>
              <a:ln>
                <a:solidFill>
                  <a:srgbClr val="FFFFFF"/>
                </a:solidFill>
              </a:ln>
            </c:spPr>
          </c:dPt>
          <c:dPt>
            <c:idx val="6"/>
            <c:bubble3D val="0"/>
            <c:spPr>
              <a:solidFill>
                <a:srgbClr val="5F8DB3"/>
              </a:solidFill>
              <a:ln>
                <a:solidFill>
                  <a:srgbClr val="FFFFFF"/>
                </a:solidFill>
              </a:ln>
            </c:spPr>
          </c:dPt>
          <c:dPt>
            <c:idx val="7"/>
            <c:bubble3D val="0"/>
            <c:spPr>
              <a:solidFill>
                <a:srgbClr val="94B3CC"/>
              </a:solidFill>
              <a:ln>
                <a:solidFill>
                  <a:srgbClr val="FFFFFF"/>
                </a:solidFill>
              </a:ln>
            </c:spPr>
          </c:dPt>
          <c:dPt>
            <c:idx val="8"/>
            <c:bubble3D val="0"/>
            <c:spPr>
              <a:solidFill>
                <a:srgbClr val="CAD9E6"/>
              </a:solidFill>
              <a:ln>
                <a:solidFill>
                  <a:srgbClr val="FFFFFF"/>
                </a:solidFill>
              </a:ln>
            </c:spPr>
          </c:dPt>
          <c:dPt>
            <c:idx val="9"/>
            <c:bubble3D val="0"/>
            <c:spPr>
              <a:solidFill>
                <a:schemeClr val="accent4"/>
              </a:solidFill>
              <a:ln>
                <a:solidFill>
                  <a:srgbClr val="FFFFFF"/>
                </a:solidFill>
              </a:ln>
            </c:spPr>
          </c:dPt>
          <c:dLbls>
            <c:spPr>
              <a:noFill/>
              <a:ln>
                <a:noFill/>
              </a:ln>
              <a:effectLst/>
            </c:spPr>
            <c:txPr>
              <a:bodyPr/>
              <a:lstStyle/>
              <a:p>
                <a:pPr>
                  <a:defRPr sz="1200" b="1"/>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Wohnen*</c:v>
                </c:pt>
                <c:pt idx="1">
                  <c:v>Kommerziell</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50"/>
      </c:doughnutChart>
      <c:spPr>
        <a:noFill/>
        <a:ln>
          <a:noFill/>
        </a:ln>
      </c:spPr>
    </c:plotArea>
    <c:legend>
      <c:legendPos val="r"/>
      <c:layout>
        <c:manualLayout>
          <c:xMode val="edge"/>
          <c:yMode val="edge"/>
          <c:x val="0.441576391329925"/>
          <c:y val="0.340719591279081"/>
          <c:w val="0.389352913428563"/>
          <c:h val="0.393244751476899"/>
        </c:manualLayout>
      </c:layout>
      <c:overlay val="0"/>
      <c:txPr>
        <a:bodyPr/>
        <a:lstStyle/>
        <a:p>
          <a:pPr>
            <a:defRPr sz="1200"/>
          </a:pPr>
          <a:endParaRPr lang="de-DE"/>
        </a:p>
      </c:txPr>
    </c:legend>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88620572213288"/>
          <c:y val="0.0501371062404988"/>
          <c:w val="0.418892664020938"/>
          <c:h val="0.8851679912252"/>
        </c:manualLayout>
      </c:layout>
      <c:doughnutChart>
        <c:varyColors val="1"/>
        <c:ser>
          <c:idx val="0"/>
          <c:order val="0"/>
          <c:tx>
            <c:strRef>
              <c:f>Sheet1!$B$1</c:f>
              <c:strCache>
                <c:ptCount val="1"/>
                <c:pt idx="0">
                  <c:v>Column1</c:v>
                </c:pt>
              </c:strCache>
            </c:strRef>
          </c:tx>
          <c:spPr>
            <a:ln>
              <a:solidFill>
                <a:srgbClr val="FFFFFF"/>
              </a:solidFill>
            </a:ln>
          </c:spPr>
          <c:dPt>
            <c:idx val="0"/>
            <c:bubble3D val="0"/>
            <c:spPr>
              <a:solidFill>
                <a:srgbClr val="5F8DB3"/>
              </a:solidFill>
              <a:ln>
                <a:solidFill>
                  <a:srgbClr val="FFFFFF"/>
                </a:solidFill>
              </a:ln>
            </c:spPr>
          </c:dPt>
          <c:dPt>
            <c:idx val="1"/>
            <c:bubble3D val="0"/>
            <c:spPr>
              <a:solidFill>
                <a:srgbClr val="94B3CC"/>
              </a:solidFill>
              <a:ln>
                <a:solidFill>
                  <a:srgbClr val="FFFFFF"/>
                </a:solidFill>
              </a:ln>
            </c:spPr>
          </c:dPt>
          <c:dPt>
            <c:idx val="2"/>
            <c:bubble3D val="0"/>
            <c:spPr>
              <a:solidFill>
                <a:srgbClr val="CAD9E6"/>
              </a:solidFill>
              <a:ln>
                <a:solidFill>
                  <a:srgbClr val="FFFFFF"/>
                </a:solidFill>
              </a:ln>
            </c:spPr>
          </c:dPt>
          <c:dPt>
            <c:idx val="3"/>
            <c:bubble3D val="0"/>
            <c:spPr>
              <a:solidFill>
                <a:srgbClr val="5F8DB3"/>
              </a:solidFill>
              <a:ln>
                <a:solidFill>
                  <a:srgbClr val="FFFFFF"/>
                </a:solidFill>
              </a:ln>
            </c:spPr>
          </c:dPt>
          <c:dPt>
            <c:idx val="4"/>
            <c:bubble3D val="0"/>
            <c:spPr>
              <a:solidFill>
                <a:srgbClr val="94B3CC"/>
              </a:solidFill>
              <a:ln>
                <a:solidFill>
                  <a:srgbClr val="FFFFFF"/>
                </a:solidFill>
              </a:ln>
            </c:spPr>
          </c:dPt>
          <c:dPt>
            <c:idx val="5"/>
            <c:bubble3D val="0"/>
            <c:spPr>
              <a:solidFill>
                <a:srgbClr val="CAD9E6"/>
              </a:solidFill>
              <a:ln>
                <a:solidFill>
                  <a:srgbClr val="FFFFFF"/>
                </a:solidFill>
              </a:ln>
            </c:spPr>
          </c:dPt>
          <c:dPt>
            <c:idx val="6"/>
            <c:bubble3D val="0"/>
            <c:spPr>
              <a:solidFill>
                <a:srgbClr val="5F8DB3"/>
              </a:solidFill>
              <a:ln>
                <a:solidFill>
                  <a:srgbClr val="FFFFFF"/>
                </a:solidFill>
              </a:ln>
            </c:spPr>
          </c:dPt>
          <c:dPt>
            <c:idx val="7"/>
            <c:bubble3D val="0"/>
            <c:spPr>
              <a:solidFill>
                <a:srgbClr val="94B3CC"/>
              </a:solidFill>
              <a:ln>
                <a:solidFill>
                  <a:srgbClr val="FFFFFF"/>
                </a:solidFill>
              </a:ln>
            </c:spPr>
          </c:dPt>
          <c:dPt>
            <c:idx val="8"/>
            <c:bubble3D val="0"/>
            <c:spPr>
              <a:solidFill>
                <a:srgbClr val="CAD9E6"/>
              </a:solidFill>
              <a:ln>
                <a:solidFill>
                  <a:srgbClr val="FFFFFF"/>
                </a:solidFill>
              </a:ln>
            </c:spPr>
          </c:dPt>
          <c:dPt>
            <c:idx val="9"/>
            <c:bubble3D val="0"/>
            <c:spPr>
              <a:solidFill>
                <a:schemeClr val="accent4"/>
              </a:solidFill>
              <a:ln>
                <a:solidFill>
                  <a:srgbClr val="FFFFFF"/>
                </a:solidFill>
              </a:ln>
            </c:spPr>
          </c:dPt>
          <c:dLbls>
            <c:spPr>
              <a:noFill/>
              <a:ln>
                <a:noFill/>
              </a:ln>
              <a:effectLst/>
            </c:spPr>
            <c:txPr>
              <a:bodyPr/>
              <a:lstStyle/>
              <a:p>
                <a:pPr>
                  <a:defRPr sz="1200" b="1"/>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Bestandesobjekte</c:v>
                </c:pt>
                <c:pt idx="1">
                  <c:v>Entwicklungsobjekte</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50"/>
      </c:doughnutChart>
      <c:spPr>
        <a:noFill/>
        <a:ln>
          <a:noFill/>
        </a:ln>
      </c:spPr>
    </c:plotArea>
    <c:legend>
      <c:legendPos val="r"/>
      <c:layout>
        <c:manualLayout>
          <c:xMode val="edge"/>
          <c:yMode val="edge"/>
          <c:x val="0.447358991077494"/>
          <c:y val="0.212417014643909"/>
          <c:w val="0.478983209515883"/>
          <c:h val="0.44823157003483"/>
        </c:manualLayout>
      </c:layout>
      <c:overlay val="0"/>
      <c:txPr>
        <a:bodyPr/>
        <a:lstStyle/>
        <a:p>
          <a:pPr>
            <a:defRPr sz="1200"/>
          </a:pPr>
          <a:endParaRPr lang="de-DE"/>
        </a:p>
      </c:txPr>
    </c:legend>
    <c:plotVisOnly val="1"/>
    <c:dispBlanksAs val="gap"/>
    <c:showDLblsOverMax val="0"/>
  </c:chart>
  <c:spPr>
    <a:noFill/>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0.04817</cdr:x>
      <cdr:y>0.44991</cdr:y>
    </cdr:from>
    <cdr:to>
      <cdr:x>1</cdr:x>
      <cdr:y>0.44991</cdr:y>
    </cdr:to>
    <cdr:cxnSp macro="">
      <cdr:nvCxnSpPr>
        <cdr:cNvPr id="3" name="Straight Connector 2"/>
        <cdr:cNvCxnSpPr/>
      </cdr:nvCxnSpPr>
      <cdr:spPr>
        <a:xfrm xmlns:a="http://schemas.openxmlformats.org/drawingml/2006/main">
          <a:off x="431279" y="1684759"/>
          <a:ext cx="7812000" cy="0"/>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cdr:x>
      <cdr:y>0.09028</cdr:y>
    </cdr:to>
    <cdr:sp macro="" textlink="">
      <cdr:nvSpPr>
        <cdr:cNvPr id="2" name="TextBox 1"/>
        <cdr:cNvSpPr txBox="1"/>
      </cdr:nvSpPr>
      <cdr:spPr>
        <a:xfrm xmlns:a="http://schemas.openxmlformats.org/drawingml/2006/main">
          <a:off x="0" y="0"/>
          <a:ext cx="806425" cy="2600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200" dirty="0"/>
            <a:t>in Mio. CHF</a:t>
          </a:r>
        </a:p>
      </cdr:txBody>
    </cdr:sp>
  </cdr:relSizeAnchor>
  <cdr:relSizeAnchor xmlns:cdr="http://schemas.openxmlformats.org/drawingml/2006/chartDrawing">
    <cdr:from>
      <cdr:x>0.71914</cdr:x>
      <cdr:y>0</cdr:y>
    </cdr:from>
    <cdr:to>
      <cdr:x>0.98159</cdr:x>
      <cdr:y>0.09028</cdr:y>
    </cdr:to>
    <cdr:sp macro="" textlink="">
      <cdr:nvSpPr>
        <cdr:cNvPr id="3" name="TextBox 1"/>
        <cdr:cNvSpPr txBox="1"/>
      </cdr:nvSpPr>
      <cdr:spPr>
        <a:xfrm xmlns:a="http://schemas.openxmlformats.org/drawingml/2006/main">
          <a:off x="2899655" y="0"/>
          <a:ext cx="1058220" cy="2600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100" dirty="0"/>
            <a:t>Zielrendite in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83A0FB1-A252-4E7F-8BC1-C5CE1B889E9F}" type="datetimeFigureOut">
              <a:rPr lang="de-CH" smtClean="0"/>
              <a:t>08.04.16</a:t>
            </a:fld>
            <a:endParaRPr lang="de-CH"/>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8291466-90A9-4917-B9EE-E11D9ECFCE2E}" type="slidenum">
              <a:rPr lang="de-CH" smtClean="0"/>
              <a:t>‹Nr.›</a:t>
            </a:fld>
            <a:endParaRPr lang="de-CH"/>
          </a:p>
        </p:txBody>
      </p:sp>
    </p:spTree>
    <p:extLst>
      <p:ext uri="{BB962C8B-B14F-4D97-AF65-F5344CB8AC3E}">
        <p14:creationId xmlns:p14="http://schemas.microsoft.com/office/powerpoint/2010/main" val="3560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26" name="Picture 2" descr="K:\2 RM\02 SPA\15 Auftritt\PPT-Vorlage\PPT_Titelseite_Stiftungsstufe_150dpi_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8" y="0"/>
            <a:ext cx="9145218" cy="686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910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Gros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7" name="Datumsplatzhalter 6"/>
          <p:cNvSpPr>
            <a:spLocks noGrp="1"/>
          </p:cNvSpPr>
          <p:nvPr>
            <p:ph type="dt" sz="half" idx="16"/>
          </p:nvPr>
        </p:nvSpPr>
        <p:spPr/>
        <p:txBody>
          <a:bodyPr/>
          <a:lstStyle/>
          <a:p>
            <a:fld id="{FF2AB210-8DE9-4454-AEF1-3CEEBD1593E1}" type="datetime1">
              <a:rPr lang="de-CH" smtClean="0"/>
              <a:t>08.04.16</a:t>
            </a:fld>
            <a:endParaRPr lang="de-CH" dirty="0"/>
          </a:p>
        </p:txBody>
      </p:sp>
      <p:sp>
        <p:nvSpPr>
          <p:cNvPr id="12" name="Foliennummernplatzhalter 11"/>
          <p:cNvSpPr>
            <a:spLocks noGrp="1"/>
          </p:cNvSpPr>
          <p:nvPr>
            <p:ph type="sldNum" sz="quarter" idx="18"/>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
        <p:nvSpPr>
          <p:cNvPr id="5" name="Diagrammplatzhalter 4"/>
          <p:cNvSpPr>
            <a:spLocks noGrp="1"/>
          </p:cNvSpPr>
          <p:nvPr>
            <p:ph type="chart" sz="quarter" idx="21"/>
          </p:nvPr>
        </p:nvSpPr>
        <p:spPr>
          <a:xfrm>
            <a:off x="468313" y="2564904"/>
            <a:ext cx="8207375" cy="3240585"/>
          </a:xfrm>
        </p:spPr>
        <p:txBody>
          <a:bodyPr/>
          <a:lstStyle/>
          <a:p>
            <a:r>
              <a:rPr lang="en-US" smtClean="0"/>
              <a:t>Click icon to add chart</a:t>
            </a:r>
            <a:endParaRPr lang="de-CH" dirty="0"/>
          </a:p>
        </p:txBody>
      </p:sp>
      <p:sp>
        <p:nvSpPr>
          <p:cNvPr id="9" name="Textplatzhalter 8"/>
          <p:cNvSpPr>
            <a:spLocks noGrp="1"/>
          </p:cNvSpPr>
          <p:nvPr>
            <p:ph type="body" sz="quarter" idx="22"/>
          </p:nvPr>
        </p:nvSpPr>
        <p:spPr>
          <a:xfrm>
            <a:off x="468313" y="1916113"/>
            <a:ext cx="8207375" cy="504775"/>
          </a:xfrm>
        </p:spPr>
        <p:txBody>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Tree>
    <p:extLst>
      <p:ext uri="{BB962C8B-B14F-4D97-AF65-F5344CB8AC3E}">
        <p14:creationId xmlns:p14="http://schemas.microsoft.com/office/powerpoint/2010/main" val="2256719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6"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7" name="Datumsplatzhalter 6"/>
          <p:cNvSpPr>
            <a:spLocks noGrp="1"/>
          </p:cNvSpPr>
          <p:nvPr>
            <p:ph type="dt" sz="half" idx="14"/>
          </p:nvPr>
        </p:nvSpPr>
        <p:spPr/>
        <p:txBody>
          <a:bodyPr/>
          <a:lstStyle/>
          <a:p>
            <a:fld id="{E3C7E235-C71C-47DA-87C7-B8F80170965E}" type="datetime1">
              <a:rPr lang="de-CH" smtClean="0"/>
              <a:t>08.04.16</a:t>
            </a:fld>
            <a:endParaRPr lang="de-CH" dirty="0"/>
          </a:p>
        </p:txBody>
      </p:sp>
      <p:sp>
        <p:nvSpPr>
          <p:cNvPr id="9" name="Foliennummernplatzhalter 8"/>
          <p:cNvSpPr>
            <a:spLocks noGrp="1"/>
          </p:cNvSpPr>
          <p:nvPr>
            <p:ph type="sldNum" sz="quarter" idx="16"/>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Tree>
    <p:extLst>
      <p:ext uri="{BB962C8B-B14F-4D97-AF65-F5344CB8AC3E}">
        <p14:creationId xmlns:p14="http://schemas.microsoft.com/office/powerpoint/2010/main" val="2577854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9385688-929C-411E-A144-0F45B4308E0B}" type="datetime1">
              <a:rPr lang="de-CH" smtClean="0"/>
              <a:t>08.04.16</a:t>
            </a:fld>
            <a:endParaRPr lang="de-CH" dirty="0"/>
          </a:p>
        </p:txBody>
      </p:sp>
      <p:sp>
        <p:nvSpPr>
          <p:cNvPr id="7" name="Foliennummernplatzhalter 6"/>
          <p:cNvSpPr>
            <a:spLocks noGrp="1"/>
          </p:cNvSpPr>
          <p:nvPr>
            <p:ph type="sldNum" sz="quarter" idx="12"/>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Tree>
    <p:extLst>
      <p:ext uri="{BB962C8B-B14F-4D97-AF65-F5344CB8AC3E}">
        <p14:creationId xmlns:p14="http://schemas.microsoft.com/office/powerpoint/2010/main" val="3569478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6"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8" name="Textplatzhalter 7"/>
          <p:cNvSpPr>
            <a:spLocks noGrp="1"/>
          </p:cNvSpPr>
          <p:nvPr>
            <p:ph type="body" sz="quarter" idx="14"/>
          </p:nvPr>
        </p:nvSpPr>
        <p:spPr/>
        <p:txBody>
          <a:bodyPr/>
          <a:lstStyle>
            <a:lvl1pPr marL="216000" indent="-216000">
              <a:spcBef>
                <a:spcPts val="1134"/>
              </a:spcBef>
              <a:buClr>
                <a:schemeClr val="accent1"/>
              </a:buClr>
              <a:buFont typeface="Arial" panose="020B0604020202020204" pitchFamily="34" charset="0"/>
              <a:buChar char="&gt;"/>
              <a:defRPr b="0">
                <a:solidFill>
                  <a:schemeClr val="tx1"/>
                </a:solidFill>
              </a:defRPr>
            </a:lvl1pPr>
            <a:lvl2pPr marL="432000" indent="-216000">
              <a:spcBef>
                <a:spcPts val="0"/>
              </a:spcBef>
              <a:buClr>
                <a:schemeClr val="accent1"/>
              </a:buClr>
              <a:buFont typeface="Arial" panose="020B0604020202020204" pitchFamily="34" charset="0"/>
              <a:buChar char="&gt;"/>
              <a:defRPr b="0">
                <a:solidFill>
                  <a:schemeClr val="tx1"/>
                </a:solidFill>
              </a:defRPr>
            </a:lvl2pPr>
            <a:lvl3pPr marL="648000" indent="-216000">
              <a:spcBef>
                <a:spcPts val="0"/>
              </a:spcBef>
              <a:spcAft>
                <a:spcPts val="0"/>
              </a:spcAft>
              <a:buClr>
                <a:schemeClr val="accent1"/>
              </a:buClr>
              <a:buFont typeface="Arial" panose="020B0604020202020204" pitchFamily="34" charset="0"/>
              <a:buChar char="&gt;"/>
              <a:defRPr b="0">
                <a:solidFill>
                  <a:schemeClr val="tx1"/>
                </a:solidFill>
              </a:defRPr>
            </a:lvl3pPr>
            <a:lvl4pPr marL="864000" indent="-216000">
              <a:spcBef>
                <a:spcPts val="0"/>
              </a:spcBef>
              <a:spcAft>
                <a:spcPts val="0"/>
              </a:spcAft>
              <a:buClr>
                <a:schemeClr val="accent1"/>
              </a:buClr>
              <a:buFont typeface="Arial" panose="020B0604020202020204" pitchFamily="34" charset="0"/>
              <a:buChar char="&gt;"/>
              <a:defRPr b="0">
                <a:solidFill>
                  <a:schemeClr val="tx1"/>
                </a:solidFill>
              </a:defRPr>
            </a:lvl4pPr>
            <a:lvl5pPr marL="1152000" indent="-216000">
              <a:spcBef>
                <a:spcPts val="0"/>
              </a:spcBef>
              <a:spcAft>
                <a:spcPts val="0"/>
              </a:spcAft>
              <a:buClr>
                <a:schemeClr val="accent1"/>
              </a:buClr>
              <a:buFont typeface="Arial" panose="020B0604020202020204" pitchFamily="34" charset="0"/>
              <a:buChar char="&gt;"/>
              <a:defRPr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Datumsplatzhalter 6"/>
          <p:cNvSpPr>
            <a:spLocks noGrp="1"/>
          </p:cNvSpPr>
          <p:nvPr>
            <p:ph type="dt" sz="half" idx="15"/>
          </p:nvPr>
        </p:nvSpPr>
        <p:spPr/>
        <p:txBody>
          <a:bodyPr/>
          <a:lstStyle/>
          <a:p>
            <a:fld id="{828581CE-AC9D-4CAC-9803-9FE0007EA9CB}" type="datetime1">
              <a:rPr lang="de-CH" smtClean="0"/>
              <a:t>08.04.16</a:t>
            </a:fld>
            <a:endParaRPr lang="de-CH" dirty="0"/>
          </a:p>
        </p:txBody>
      </p:sp>
      <p:sp>
        <p:nvSpPr>
          <p:cNvPr id="10" name="Foliennummernplatzhalter 9"/>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Tree>
    <p:extLst>
      <p:ext uri="{BB962C8B-B14F-4D97-AF65-F5344CB8AC3E}">
        <p14:creationId xmlns:p14="http://schemas.microsoft.com/office/powerpoint/2010/main" val="10242517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p:spTree>
      <p:nvGrpSpPr>
        <p:cNvPr id="1" name=""/>
        <p:cNvGrpSpPr/>
        <p:nvPr/>
      </p:nvGrpSpPr>
      <p:grpSpPr>
        <a:xfrm>
          <a:off x="0" y="0"/>
          <a:ext cx="0" cy="0"/>
          <a:chOff x="0" y="0"/>
          <a:chExt cx="0" cy="0"/>
        </a:xfrm>
      </p:grpSpPr>
      <p:pic>
        <p:nvPicPr>
          <p:cNvPr id="2050" name="Picture 2" descr="K:\2 RM\02 SPA\15 Auftritt\PPT-Vorlage\PPT_Kapitelstartseite_Stiftung_300dpi.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523"/>
            <a:ext cx="9144000" cy="68630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468313" y="1196467"/>
            <a:ext cx="6803999" cy="396329"/>
          </a:xfrm>
        </p:spPr>
        <p:txBody>
          <a:bodyPr tIns="18000"/>
          <a:lstStyle>
            <a:lvl1pPr>
              <a:defRPr>
                <a:solidFill>
                  <a:schemeClr val="tx1"/>
                </a:solidFill>
              </a:defRPr>
            </a:lvl1pPr>
          </a:lstStyle>
          <a:p>
            <a:r>
              <a:rPr lang="de-CH" dirty="0" smtClean="0"/>
              <a:t>[</a:t>
            </a:r>
            <a:r>
              <a:rPr lang="de-CH" dirty="0" err="1" smtClean="0"/>
              <a:t>Kapitelslide</a:t>
            </a:r>
            <a:r>
              <a:rPr lang="de-CH" dirty="0" smtClean="0"/>
              <a:t>]</a:t>
            </a:r>
            <a:endParaRPr lang="de-CH" dirty="0"/>
          </a:p>
        </p:txBody>
      </p:sp>
      <p:cxnSp>
        <p:nvCxnSpPr>
          <p:cNvPr id="10" name="Gerade Verbindung 9"/>
          <p:cNvCxnSpPr/>
          <p:nvPr userDrawn="1"/>
        </p:nvCxnSpPr>
        <p:spPr>
          <a:xfrm>
            <a:off x="468313" y="1115220"/>
            <a:ext cx="6804000" cy="0"/>
          </a:xfrm>
          <a:prstGeom prst="line">
            <a:avLst/>
          </a:prstGeom>
          <a:ln w="355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0"/>
          </p:nvPr>
        </p:nvSpPr>
        <p:spPr>
          <a:xfrm>
            <a:off x="468313" y="2241550"/>
            <a:ext cx="6804025" cy="2232025"/>
          </a:xfrm>
        </p:spPr>
        <p:txBody>
          <a:bodyPr/>
          <a:lstStyle>
            <a:lvl1pPr marL="216000" indent="-216000">
              <a:lnSpc>
                <a:spcPct val="106000"/>
              </a:lnSpc>
              <a:spcBef>
                <a:spcPts val="1134"/>
              </a:spcBef>
              <a:buFont typeface="Arial" panose="020B0604020202020204" pitchFamily="34" charset="0"/>
              <a:buChar char="&gt;"/>
              <a:defRPr b="0" baseline="0">
                <a:solidFill>
                  <a:schemeClr val="tx1"/>
                </a:solidFill>
              </a:defRPr>
            </a:lvl1pPr>
          </a:lstStyle>
          <a:p>
            <a:pPr lvl="0"/>
            <a:r>
              <a:rPr lang="en-US" dirty="0" smtClean="0"/>
              <a:t>Click to edit Master text styles</a:t>
            </a:r>
          </a:p>
        </p:txBody>
      </p:sp>
      <p:sp>
        <p:nvSpPr>
          <p:cNvPr id="6" name="Fußzeilenplatzhalter 5"/>
          <p:cNvSpPr>
            <a:spLocks noGrp="1"/>
          </p:cNvSpPr>
          <p:nvPr>
            <p:ph type="ftr" sz="quarter" idx="12"/>
          </p:nvPr>
        </p:nvSpPr>
        <p:spPr>
          <a:xfrm>
            <a:off x="468314" y="512763"/>
            <a:ext cx="6804000" cy="503969"/>
          </a:xfrm>
          <a:prstGeom prst="rect">
            <a:avLst/>
          </a:prstGeom>
        </p:spPr>
        <p:txBody>
          <a:bodyPr bIns="25200" anchor="b" anchorCtr="0"/>
          <a:lstStyle>
            <a:lvl1pPr>
              <a:lnSpc>
                <a:spcPts val="2200"/>
              </a:lnSpc>
              <a:defRPr sz="1800">
                <a:solidFill>
                  <a:schemeClr val="tx1"/>
                </a:solidFill>
              </a:defRPr>
            </a:lvl1pPr>
          </a:lstStyle>
          <a:p>
            <a:pPr marL="0" indent="0">
              <a:buFont typeface="Arial" panose="020B0604020202020204" pitchFamily="34" charset="0"/>
              <a:buNone/>
            </a:pPr>
            <a:r>
              <a:rPr lang="de-CH" dirty="0" smtClean="0"/>
              <a:t>Swiss Prime Anlagestiftung | 26. Mai 2015</a:t>
            </a:r>
            <a:endParaRPr lang="de-CH" dirty="0"/>
          </a:p>
        </p:txBody>
      </p:sp>
      <p:cxnSp>
        <p:nvCxnSpPr>
          <p:cNvPr id="12" name="Gerade Verbindung 11"/>
          <p:cNvCxnSpPr/>
          <p:nvPr userDrawn="1"/>
        </p:nvCxnSpPr>
        <p:spPr>
          <a:xfrm>
            <a:off x="468313" y="1635943"/>
            <a:ext cx="6804000" cy="0"/>
          </a:xfrm>
          <a:prstGeom prst="line">
            <a:avLst/>
          </a:prstGeom>
          <a:ln w="355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685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9" name="Bildplatzhalter 8"/>
          <p:cNvSpPr>
            <a:spLocks noGrp="1"/>
          </p:cNvSpPr>
          <p:nvPr>
            <p:ph type="pic" sz="quarter" idx="14"/>
          </p:nvPr>
        </p:nvSpPr>
        <p:spPr/>
        <p:txBody>
          <a:bodyPr/>
          <a:lstStyle/>
          <a:p>
            <a:r>
              <a:rPr lang="en-US" smtClean="0"/>
              <a:t>Click icon to add picture</a:t>
            </a:r>
            <a:endParaRPr lang="de-CH" dirty="0"/>
          </a:p>
        </p:txBody>
      </p:sp>
      <p:sp>
        <p:nvSpPr>
          <p:cNvPr id="10" name="Datumsplatzhalter 9"/>
          <p:cNvSpPr>
            <a:spLocks noGrp="1"/>
          </p:cNvSpPr>
          <p:nvPr>
            <p:ph type="dt" sz="half" idx="15"/>
          </p:nvPr>
        </p:nvSpPr>
        <p:spPr/>
        <p:txBody>
          <a:bodyPr/>
          <a:lstStyle/>
          <a:p>
            <a:fld id="{3D0DDFF9-E1B6-4582-8F82-7F03EF880533}" type="datetime1">
              <a:rPr lang="de-CH" smtClean="0"/>
              <a:t>08.04.16</a:t>
            </a:fld>
            <a:endParaRPr lang="de-CH" dirty="0"/>
          </a:p>
        </p:txBody>
      </p:sp>
      <p:sp>
        <p:nvSpPr>
          <p:cNvPr id="12" name="Foliennummernplatzhalter 11"/>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
        <p:nvSpPr>
          <p:cNvPr id="3" name="Titel 2"/>
          <p:cNvSpPr>
            <a:spLocks noGrp="1"/>
          </p:cNvSpPr>
          <p:nvPr>
            <p:ph type="title" hasCustomPrompt="1"/>
          </p:nvPr>
        </p:nvSpPr>
        <p:spPr/>
        <p:txBody>
          <a:bodyPr/>
          <a:lstStyle>
            <a:lvl1pPr>
              <a:defRPr/>
            </a:lvl1pPr>
          </a:lstStyle>
          <a:p>
            <a:r>
              <a:rPr lang="de-CH" dirty="0" smtClean="0"/>
              <a:t>[Titel]</a:t>
            </a:r>
            <a:endParaRPr lang="de-CH" dirty="0"/>
          </a:p>
        </p:txBody>
      </p:sp>
    </p:spTree>
    <p:extLst>
      <p:ext uri="{BB962C8B-B14F-4D97-AF65-F5344CB8AC3E}">
        <p14:creationId xmlns:p14="http://schemas.microsoft.com/office/powerpoint/2010/main" val="11435342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7" name="Datumsplatzhalter 6"/>
          <p:cNvSpPr>
            <a:spLocks noGrp="1"/>
          </p:cNvSpPr>
          <p:nvPr>
            <p:ph type="dt" sz="half" idx="14"/>
          </p:nvPr>
        </p:nvSpPr>
        <p:spPr/>
        <p:txBody>
          <a:bodyPr/>
          <a:lstStyle/>
          <a:p>
            <a:fld id="{446E063B-0A44-4A51-95E4-135EBF9A630A}" type="datetime1">
              <a:rPr lang="de-CH" smtClean="0"/>
              <a:t>08.04.16</a:t>
            </a:fld>
            <a:endParaRPr lang="de-CH" dirty="0"/>
          </a:p>
        </p:txBody>
      </p:sp>
      <p:sp>
        <p:nvSpPr>
          <p:cNvPr id="10" name="Foliennummernplatzhalter 9"/>
          <p:cNvSpPr>
            <a:spLocks noGrp="1"/>
          </p:cNvSpPr>
          <p:nvPr>
            <p:ph type="sldNum" sz="quarter" idx="16"/>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Tree>
    <p:extLst>
      <p:ext uri="{BB962C8B-B14F-4D97-AF65-F5344CB8AC3E}">
        <p14:creationId xmlns:p14="http://schemas.microsoft.com/office/powerpoint/2010/main" val="24677312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3" name="Inhaltsplatzhalter 2"/>
          <p:cNvSpPr>
            <a:spLocks noGrp="1"/>
          </p:cNvSpPr>
          <p:nvPr>
            <p:ph idx="1"/>
          </p:nvPr>
        </p:nvSpPr>
        <p:spPr/>
        <p:txBody>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7" name="Datumsplatzhalter 6"/>
          <p:cNvSpPr>
            <a:spLocks noGrp="1"/>
          </p:cNvSpPr>
          <p:nvPr>
            <p:ph type="dt" sz="half" idx="14"/>
          </p:nvPr>
        </p:nvSpPr>
        <p:spPr/>
        <p:txBody>
          <a:bodyPr/>
          <a:lstStyle/>
          <a:p>
            <a:fld id="{5A6A0A9D-4C86-4DE2-9800-188500B323A3}" type="datetime1">
              <a:rPr lang="de-CH" smtClean="0"/>
              <a:t>08.04.16</a:t>
            </a:fld>
            <a:endParaRPr lang="de-CH" dirty="0"/>
          </a:p>
        </p:txBody>
      </p:sp>
      <p:sp>
        <p:nvSpPr>
          <p:cNvPr id="10" name="Foliennummernplatzhalter 9"/>
          <p:cNvSpPr>
            <a:spLocks noGrp="1"/>
          </p:cNvSpPr>
          <p:nvPr>
            <p:ph type="sldNum" sz="quarter" idx="16"/>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Tree>
    <p:extLst>
      <p:ext uri="{BB962C8B-B14F-4D97-AF65-F5344CB8AC3E}">
        <p14:creationId xmlns:p14="http://schemas.microsoft.com/office/powerpoint/2010/main" val="2427499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3" name="Inhaltsplatzhalter 2"/>
          <p:cNvSpPr>
            <a:spLocks noGrp="1"/>
          </p:cNvSpPr>
          <p:nvPr>
            <p:ph idx="1"/>
          </p:nvPr>
        </p:nvSpPr>
        <p:spPr>
          <a:xfrm>
            <a:off x="3276600" y="1916113"/>
            <a:ext cx="5399087" cy="3889375"/>
          </a:xfrm>
        </p:spPr>
        <p:txBody>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9" name="Bildplatzhalter 8"/>
          <p:cNvSpPr>
            <a:spLocks noGrp="1"/>
          </p:cNvSpPr>
          <p:nvPr>
            <p:ph type="pic" sz="quarter" idx="14"/>
          </p:nvPr>
        </p:nvSpPr>
        <p:spPr>
          <a:xfrm>
            <a:off x="468313" y="1916113"/>
            <a:ext cx="2590800" cy="3024000"/>
          </a:xfrm>
        </p:spPr>
        <p:txBody>
          <a:bodyPr/>
          <a:lstStyle/>
          <a:p>
            <a:r>
              <a:rPr lang="en-US" smtClean="0"/>
              <a:t>Click icon to add picture</a:t>
            </a:r>
            <a:endParaRPr lang="de-CH" dirty="0"/>
          </a:p>
        </p:txBody>
      </p:sp>
      <p:sp>
        <p:nvSpPr>
          <p:cNvPr id="11" name="Textplatzhalter 10"/>
          <p:cNvSpPr>
            <a:spLocks noGrp="1"/>
          </p:cNvSpPr>
          <p:nvPr>
            <p:ph type="body" sz="quarter" idx="15" hasCustomPrompt="1"/>
          </p:nvPr>
        </p:nvSpPr>
        <p:spPr>
          <a:xfrm>
            <a:off x="468313" y="5157192"/>
            <a:ext cx="2590800" cy="323850"/>
          </a:xfrm>
        </p:spPr>
        <p:txBody>
          <a:bodyPr/>
          <a:lstStyle>
            <a:lvl1pPr>
              <a:defRPr sz="1200" b="0">
                <a:solidFill>
                  <a:schemeClr val="tx1"/>
                </a:solidFill>
              </a:defRPr>
            </a:lvl1pPr>
          </a:lstStyle>
          <a:p>
            <a:pPr lvl="0"/>
            <a:r>
              <a:rPr lang="de-CH" dirty="0" smtClean="0"/>
              <a:t>Legende</a:t>
            </a:r>
            <a:endParaRPr lang="de-CH" dirty="0"/>
          </a:p>
        </p:txBody>
      </p:sp>
      <p:sp>
        <p:nvSpPr>
          <p:cNvPr id="7" name="Datumsplatzhalter 6"/>
          <p:cNvSpPr>
            <a:spLocks noGrp="1"/>
          </p:cNvSpPr>
          <p:nvPr>
            <p:ph type="dt" sz="half" idx="16"/>
          </p:nvPr>
        </p:nvSpPr>
        <p:spPr/>
        <p:txBody>
          <a:bodyPr/>
          <a:lstStyle/>
          <a:p>
            <a:fld id="{EE7FC4EC-6772-491C-82E1-FE310E1FC41A}" type="datetime1">
              <a:rPr lang="de-CH" smtClean="0"/>
              <a:t>08.04.16</a:t>
            </a:fld>
            <a:endParaRPr lang="de-CH" dirty="0"/>
          </a:p>
        </p:txBody>
      </p:sp>
      <p:sp>
        <p:nvSpPr>
          <p:cNvPr id="12" name="Foliennummernplatzhalter 11"/>
          <p:cNvSpPr>
            <a:spLocks noGrp="1"/>
          </p:cNvSpPr>
          <p:nvPr>
            <p:ph type="sldNum" sz="quarter" idx="18"/>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Tree>
    <p:extLst>
      <p:ext uri="{BB962C8B-B14F-4D97-AF65-F5344CB8AC3E}">
        <p14:creationId xmlns:p14="http://schemas.microsoft.com/office/powerpoint/2010/main" val="14334427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m/Grafi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3" name="Inhaltsplatzhalter 2"/>
          <p:cNvSpPr>
            <a:spLocks noGrp="1"/>
          </p:cNvSpPr>
          <p:nvPr>
            <p:ph idx="1"/>
          </p:nvPr>
        </p:nvSpPr>
        <p:spPr>
          <a:xfrm>
            <a:off x="468314" y="1916113"/>
            <a:ext cx="2590799" cy="3889375"/>
          </a:xfrm>
        </p:spPr>
        <p:txBody>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7" name="Datumsplatzhalter 6"/>
          <p:cNvSpPr>
            <a:spLocks noGrp="1"/>
          </p:cNvSpPr>
          <p:nvPr>
            <p:ph type="dt" sz="half" idx="16"/>
          </p:nvPr>
        </p:nvSpPr>
        <p:spPr/>
        <p:txBody>
          <a:bodyPr/>
          <a:lstStyle/>
          <a:p>
            <a:fld id="{BC934C00-8D95-4C73-9E6D-B7204BB81C59}" type="datetime1">
              <a:rPr lang="de-CH" smtClean="0"/>
              <a:t>08.04.16</a:t>
            </a:fld>
            <a:endParaRPr lang="de-CH" dirty="0"/>
          </a:p>
        </p:txBody>
      </p:sp>
      <p:sp>
        <p:nvSpPr>
          <p:cNvPr id="12" name="Foliennummernplatzhalter 11"/>
          <p:cNvSpPr>
            <a:spLocks noGrp="1"/>
          </p:cNvSpPr>
          <p:nvPr>
            <p:ph type="sldNum" sz="quarter" idx="18"/>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
        <p:nvSpPr>
          <p:cNvPr id="5" name="Diagrammplatzhalter 4"/>
          <p:cNvSpPr>
            <a:spLocks noGrp="1"/>
          </p:cNvSpPr>
          <p:nvPr>
            <p:ph type="chart" sz="quarter" idx="19"/>
          </p:nvPr>
        </p:nvSpPr>
        <p:spPr>
          <a:xfrm>
            <a:off x="3276600" y="1916113"/>
            <a:ext cx="5399088" cy="3889375"/>
          </a:xfrm>
        </p:spPr>
        <p:txBody>
          <a:bodyPr/>
          <a:lstStyle/>
          <a:p>
            <a:r>
              <a:rPr lang="en-US" smtClean="0"/>
              <a:t>Click icon to add chart</a:t>
            </a:r>
            <a:endParaRPr lang="de-CH" dirty="0"/>
          </a:p>
        </p:txBody>
      </p:sp>
    </p:spTree>
    <p:extLst>
      <p:ext uri="{BB962C8B-B14F-4D97-AF65-F5344CB8AC3E}">
        <p14:creationId xmlns:p14="http://schemas.microsoft.com/office/powerpoint/2010/main" val="21637128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smtClean="0"/>
              <a:t>[Titel]</a:t>
            </a:r>
            <a:endParaRPr lang="de-CH" dirty="0"/>
          </a:p>
        </p:txBody>
      </p:sp>
      <p:sp>
        <p:nvSpPr>
          <p:cNvPr id="3" name="Inhaltsplatzhalter 2"/>
          <p:cNvSpPr>
            <a:spLocks noGrp="1"/>
          </p:cNvSpPr>
          <p:nvPr>
            <p:ph idx="1"/>
          </p:nvPr>
        </p:nvSpPr>
        <p:spPr>
          <a:xfrm>
            <a:off x="468314" y="1916113"/>
            <a:ext cx="3995736" cy="3889375"/>
          </a:xfrm>
        </p:spPr>
        <p:txBody>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Textplatzhalter 7"/>
          <p:cNvSpPr>
            <a:spLocks noGrp="1"/>
          </p:cNvSpPr>
          <p:nvPr>
            <p:ph type="body" sz="quarter" idx="13" hasCustomPrompt="1"/>
          </p:nvPr>
        </p:nvSpPr>
        <p:spPr>
          <a:xfrm>
            <a:off x="468313" y="1124744"/>
            <a:ext cx="8207375" cy="648072"/>
          </a:xfrm>
        </p:spPr>
        <p:txBody>
          <a:bodyPr/>
          <a:lstStyle>
            <a:lvl1pPr>
              <a:lnSpc>
                <a:spcPts val="2500"/>
              </a:lnSpc>
              <a:defRPr sz="2000" b="0"/>
            </a:lvl1pPr>
          </a:lstStyle>
          <a:p>
            <a:pPr lvl="0"/>
            <a:r>
              <a:rPr lang="de-CH" dirty="0" smtClean="0"/>
              <a:t>[</a:t>
            </a:r>
            <a:r>
              <a:rPr lang="de-CH" dirty="0" err="1" smtClean="0"/>
              <a:t>Subtitel</a:t>
            </a:r>
            <a:r>
              <a:rPr lang="de-CH" dirty="0" smtClean="0"/>
              <a:t>]</a:t>
            </a:r>
          </a:p>
        </p:txBody>
      </p:sp>
      <p:sp>
        <p:nvSpPr>
          <p:cNvPr id="7" name="Datumsplatzhalter 6"/>
          <p:cNvSpPr>
            <a:spLocks noGrp="1"/>
          </p:cNvSpPr>
          <p:nvPr>
            <p:ph type="dt" sz="half" idx="16"/>
          </p:nvPr>
        </p:nvSpPr>
        <p:spPr/>
        <p:txBody>
          <a:bodyPr/>
          <a:lstStyle/>
          <a:p>
            <a:fld id="{C7B747CB-715C-48BC-BE94-01D7059CFBC2}" type="datetime1">
              <a:rPr lang="de-CH" smtClean="0"/>
              <a:t>08.04.16</a:t>
            </a:fld>
            <a:endParaRPr lang="de-CH" dirty="0"/>
          </a:p>
        </p:txBody>
      </p:sp>
      <p:sp>
        <p:nvSpPr>
          <p:cNvPr id="12" name="Foliennummernplatzhalter 11"/>
          <p:cNvSpPr>
            <a:spLocks noGrp="1"/>
          </p:cNvSpPr>
          <p:nvPr>
            <p:ph type="sldNum" sz="quarter" idx="18"/>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sp>
        <p:nvSpPr>
          <p:cNvPr id="11" name="Inhaltsplatzhalter 2"/>
          <p:cNvSpPr>
            <a:spLocks noGrp="1"/>
          </p:cNvSpPr>
          <p:nvPr>
            <p:ph idx="21"/>
          </p:nvPr>
        </p:nvSpPr>
        <p:spPr>
          <a:xfrm>
            <a:off x="4679952" y="1916113"/>
            <a:ext cx="3995736" cy="3889375"/>
          </a:xfrm>
        </p:spPr>
        <p:txBody>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Tree>
    <p:extLst>
      <p:ext uri="{BB962C8B-B14F-4D97-AF65-F5344CB8AC3E}">
        <p14:creationId xmlns:p14="http://schemas.microsoft.com/office/powerpoint/2010/main" val="2896109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512763"/>
            <a:ext cx="8207688" cy="359952"/>
          </a:xfrm>
          <a:prstGeom prst="rect">
            <a:avLst/>
          </a:prstGeom>
        </p:spPr>
        <p:txBody>
          <a:bodyPr vert="horz" lIns="0" tIns="25200" rIns="0" bIns="0" rtlCol="0" anchor="t" anchorCtr="0">
            <a:noAutofit/>
          </a:bodyPr>
          <a:lstStyle/>
          <a:p>
            <a:r>
              <a:rPr lang="de-CH" dirty="0" smtClean="0"/>
              <a:t>[Titel]</a:t>
            </a:r>
            <a:endParaRPr lang="de-CH" dirty="0"/>
          </a:p>
        </p:txBody>
      </p:sp>
      <p:sp>
        <p:nvSpPr>
          <p:cNvPr id="3" name="Textplatzhalter 2"/>
          <p:cNvSpPr>
            <a:spLocks noGrp="1"/>
          </p:cNvSpPr>
          <p:nvPr>
            <p:ph type="body" idx="1"/>
          </p:nvPr>
        </p:nvSpPr>
        <p:spPr>
          <a:xfrm>
            <a:off x="468312" y="1916113"/>
            <a:ext cx="8207375" cy="3889375"/>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4" name="Datumsplatzhalter 3"/>
          <p:cNvSpPr>
            <a:spLocks noGrp="1"/>
          </p:cNvSpPr>
          <p:nvPr>
            <p:ph type="dt" sz="half" idx="2"/>
          </p:nvPr>
        </p:nvSpPr>
        <p:spPr>
          <a:xfrm>
            <a:off x="468001" y="6074138"/>
            <a:ext cx="682938" cy="252114"/>
          </a:xfrm>
          <a:prstGeom prst="rect">
            <a:avLst/>
          </a:prstGeom>
        </p:spPr>
        <p:txBody>
          <a:bodyPr vert="horz" lIns="0" tIns="18000" rIns="0" bIns="0" rtlCol="0" anchor="t" anchorCtr="0"/>
          <a:lstStyle>
            <a:lvl1pPr marL="0" indent="0" algn="l">
              <a:buNone/>
              <a:defRPr sz="900">
                <a:solidFill>
                  <a:schemeClr val="tx1"/>
                </a:solidFill>
              </a:defRPr>
            </a:lvl1pPr>
          </a:lstStyle>
          <a:p>
            <a:fld id="{527DB84D-1216-412B-ACF4-57AB46B4046A}" type="datetime1">
              <a:rPr lang="de-CH" smtClean="0"/>
              <a:t>08.04.16</a:t>
            </a:fld>
            <a:endParaRPr lang="de-CH" dirty="0"/>
          </a:p>
        </p:txBody>
      </p:sp>
      <p:sp>
        <p:nvSpPr>
          <p:cNvPr id="6" name="Foliennummernplatzhalter 5"/>
          <p:cNvSpPr>
            <a:spLocks noGrp="1"/>
          </p:cNvSpPr>
          <p:nvPr>
            <p:ph type="sldNum" sz="quarter" idx="4"/>
          </p:nvPr>
        </p:nvSpPr>
        <p:spPr>
          <a:xfrm>
            <a:off x="466332" y="6345239"/>
            <a:ext cx="684606" cy="252113"/>
          </a:xfrm>
          <a:prstGeom prst="rect">
            <a:avLst/>
          </a:prstGeom>
        </p:spPr>
        <p:txBody>
          <a:bodyPr vert="horz" lIns="0" tIns="18000" rIns="0" bIns="0" rtlCol="0" anchor="t" anchorCtr="0"/>
          <a:lstStyle>
            <a:lvl1pPr algn="l">
              <a:defRPr sz="900">
                <a:solidFill>
                  <a:schemeClr val="tx1"/>
                </a:solidFill>
              </a:defRPr>
            </a:lvl1p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‹Nr.›</a:t>
            </a:fld>
            <a:endParaRPr lang="de-CH" dirty="0"/>
          </a:p>
        </p:txBody>
      </p:sp>
      <p:cxnSp>
        <p:nvCxnSpPr>
          <p:cNvPr id="9" name="Gerade Verbindung 8"/>
          <p:cNvCxnSpPr/>
          <p:nvPr/>
        </p:nvCxnSpPr>
        <p:spPr>
          <a:xfrm>
            <a:off x="468000" y="439085"/>
            <a:ext cx="8207688" cy="0"/>
          </a:xfrm>
          <a:prstGeom prst="line">
            <a:avLst/>
          </a:prstGeom>
          <a:ln w="355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68000" y="954000"/>
            <a:ext cx="8207688" cy="0"/>
          </a:xfrm>
          <a:prstGeom prst="line">
            <a:avLst/>
          </a:prstGeom>
          <a:ln w="3556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K:\Sales\03 SPA\Auftritt\Logo\New folder\Logodaten\HQ_SPA_Logo_D_schwarz.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26357" y="6038777"/>
            <a:ext cx="628154" cy="52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363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9" r:id="rId4"/>
    <p:sldLayoutId id="2147483650" r:id="rId5"/>
    <p:sldLayoutId id="2147483660" r:id="rId6"/>
    <p:sldLayoutId id="2147483658" r:id="rId7"/>
    <p:sldLayoutId id="2147483661" r:id="rId8"/>
    <p:sldLayoutId id="2147483662" r:id="rId9"/>
    <p:sldLayoutId id="2147483663" r:id="rId10"/>
    <p:sldLayoutId id="2147483654" r:id="rId11"/>
    <p:sldLayoutId id="2147483655" r:id="rId12"/>
  </p:sldLayoutIdLst>
  <p:timing>
    <p:tnLst>
      <p:par>
        <p:cTn id="1" dur="indefinite" restart="never" nodeType="tmRoot"/>
      </p:par>
    </p:tnLst>
  </p:timing>
  <p:hf hdr="0" dt="0"/>
  <p:txStyles>
    <p:titleStyle>
      <a:lvl1pPr algn="l" defTabSz="914400" rtl="0" eaLnBrk="1" latinLnBrk="0" hangingPunct="1">
        <a:lnSpc>
          <a:spcPts val="3000"/>
        </a:lnSpc>
        <a:spcBef>
          <a:spcPct val="0"/>
        </a:spcBef>
        <a:buNone/>
        <a:defRPr sz="3000" b="1" kern="1200" cap="all" baseline="0">
          <a:solidFill>
            <a:schemeClr val="tx1"/>
          </a:solidFill>
          <a:latin typeface="+mj-lt"/>
          <a:ea typeface="+mj-ea"/>
          <a:cs typeface="+mj-cs"/>
        </a:defRPr>
      </a:lvl1pPr>
    </p:titleStyle>
    <p:bodyStyle>
      <a:lvl1pPr marL="0" indent="0" algn="l" defTabSz="914400" rtl="0" eaLnBrk="1" latinLnBrk="0" hangingPunct="1">
        <a:lnSpc>
          <a:spcPct val="106000"/>
        </a:lnSpc>
        <a:spcBef>
          <a:spcPts val="0"/>
        </a:spcBef>
        <a:buFontTx/>
        <a:buNone/>
        <a:defRPr sz="1800" b="1" kern="1200">
          <a:solidFill>
            <a:schemeClr val="accent1"/>
          </a:solidFill>
          <a:latin typeface="+mn-lt"/>
          <a:ea typeface="+mn-ea"/>
          <a:cs typeface="+mn-cs"/>
        </a:defRPr>
      </a:lvl1pPr>
      <a:lvl2pPr marL="0" indent="0" algn="l" defTabSz="914400" rtl="0" eaLnBrk="1" latinLnBrk="0" hangingPunct="1">
        <a:lnSpc>
          <a:spcPct val="106000"/>
        </a:lnSpc>
        <a:spcBef>
          <a:spcPts val="0"/>
        </a:spcBef>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6000"/>
        </a:lnSpc>
        <a:spcBef>
          <a:spcPts val="0"/>
        </a:spcBef>
        <a:spcAft>
          <a:spcPts val="1134"/>
        </a:spcAft>
        <a:buClr>
          <a:schemeClr val="accent1"/>
        </a:buClr>
        <a:buFont typeface="Arial" panose="020B0604020202020204" pitchFamily="34" charset="0"/>
        <a:buChar char="&gt;"/>
        <a:defRPr sz="1800" kern="1200">
          <a:solidFill>
            <a:schemeClr val="tx1"/>
          </a:solidFill>
          <a:latin typeface="+mn-lt"/>
          <a:ea typeface="+mn-ea"/>
          <a:cs typeface="+mn-cs"/>
        </a:defRPr>
      </a:lvl3pPr>
      <a:lvl4pPr marL="432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4pPr>
      <a:lvl5pPr marL="648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5pPr>
      <a:lvl6pPr marL="864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6pPr>
      <a:lvl7pPr marL="1080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7pPr>
      <a:lvl8pPr marL="1296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8pPr>
      <a:lvl9pPr marL="1512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9pPr>
    </p:bodyStyle>
    <p:otherStyle>
      <a:defPPr>
        <a:defRPr lang="de-DE"/>
      </a:defPPr>
      <a:lvl1pPr marL="216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1pPr>
      <a:lvl2pPr marL="432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2pPr>
      <a:lvl3pPr marL="648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3pPr>
      <a:lvl4pPr marL="864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4pPr>
      <a:lvl5pPr marL="1080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5pPr>
      <a:lvl6pPr marL="1296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6pPr>
      <a:lvl7pPr marL="1512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7pPr>
      <a:lvl8pPr marL="1728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8pPr>
      <a:lvl9pPr marL="1944000" indent="-216000" algn="l" defTabSz="914400" rtl="0" eaLnBrk="1" latinLnBrk="0" hangingPunct="1">
        <a:lnSpc>
          <a:spcPct val="106000"/>
        </a:lnSpc>
        <a:spcBef>
          <a:spcPts val="0"/>
        </a:spcBef>
        <a:spcAft>
          <a:spcPts val="0"/>
        </a:spcAft>
        <a:buClr>
          <a:schemeClr val="accent1"/>
        </a:buClr>
        <a:buFont typeface="Arial" panose="020B0604020202020204" pitchFamily="34" charset="0"/>
        <a:buChar char="&gt;"/>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h/url?sa=i&amp;rct=j&amp;q=&amp;esrc=s&amp;source=images&amp;cd=&amp;cad=rja&amp;uact=8&amp;ved=&amp;url=https://www.ethz.ch/de/die-eth-zuerich/nachhaltigkeit/aktuell/news-archiv.html&amp;psig=AFQjCNESQDlCVX-XJFwkOXCYWk3Ap2GB8w&amp;ust=1452692361221019"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hyperlink" Target="http://www.ey.com/GL/en/Home" TargetMode="External"/><Relationship Id="rId6" Type="http://schemas.openxmlformats.org/officeDocument/2006/relationships/image" Target="../media/image13.gif"/><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KGAST-Arbeitsgruppe </a:t>
            </a:r>
            <a:r>
              <a:rPr lang="de-CH" dirty="0" err="1"/>
              <a:t>immobilien</a:t>
            </a:r>
            <a:endParaRPr lang="de-CH" dirty="0"/>
          </a:p>
        </p:txBody>
      </p:sp>
      <p:sp>
        <p:nvSpPr>
          <p:cNvPr id="5" name="Foliennummernplatzhalt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a:t>
            </a:fld>
            <a:endParaRPr lang="de-CH" dirty="0"/>
          </a:p>
        </p:txBody>
      </p:sp>
      <p:sp>
        <p:nvSpPr>
          <p:cNvPr id="7" name="Textplatzhalter 6"/>
          <p:cNvSpPr txBox="1">
            <a:spLocks noGrp="1"/>
          </p:cNvSpPr>
          <p:nvPr>
            <p:ph type="body" sz="quarter" idx="14"/>
          </p:nvPr>
        </p:nvSpPr>
        <p:spPr>
          <a:xfrm>
            <a:off x="252289" y="2203921"/>
            <a:ext cx="3599631" cy="3889375"/>
          </a:xfrm>
          <a:prstGeom prst="rect">
            <a:avLst/>
          </a:prstGeom>
          <a:noFill/>
        </p:spPr>
        <p:txBody>
          <a:bodyPr wrap="square" lIns="0" tIns="0" rIns="0" bIns="0" rtlCol="0">
            <a:noAutofit/>
          </a:bodyPr>
          <a:lstStyle/>
          <a:p>
            <a:pPr marL="0" indent="0">
              <a:buNone/>
            </a:pPr>
            <a:r>
              <a:rPr lang="de-CH" b="1" dirty="0">
                <a:solidFill>
                  <a:schemeClr val="accent1"/>
                </a:solidFill>
              </a:rPr>
              <a:t> </a:t>
            </a:r>
            <a:r>
              <a:rPr lang="de-CH" b="1" dirty="0" smtClean="0">
                <a:solidFill>
                  <a:schemeClr val="accent1"/>
                </a:solidFill>
              </a:rPr>
              <a:t>  KGAST-Meeting </a:t>
            </a:r>
          </a:p>
          <a:p>
            <a:pPr marL="216000" lvl="1" indent="0">
              <a:buNone/>
            </a:pPr>
            <a:r>
              <a:rPr lang="de-CH" sz="1600" dirty="0" smtClean="0">
                <a:solidFill>
                  <a:schemeClr val="accent1"/>
                </a:solidFill>
              </a:rPr>
              <a:t>Donnerstag, 17. März 2016 </a:t>
            </a:r>
          </a:p>
          <a:p>
            <a:pPr marL="216000" lvl="1" indent="0">
              <a:buNone/>
            </a:pPr>
            <a:r>
              <a:rPr lang="de-CH" sz="1600" dirty="0" smtClean="0">
                <a:solidFill>
                  <a:schemeClr val="accent1"/>
                </a:solidFill>
              </a:rPr>
              <a:t>08.00 bis 15.00 Uhr</a:t>
            </a:r>
          </a:p>
          <a:p>
            <a:pPr marL="0" indent="0">
              <a:buNone/>
            </a:pPr>
            <a:endParaRPr lang="de-CH" b="1" dirty="0" smtClean="0">
              <a:solidFill>
                <a:schemeClr val="accent1"/>
              </a:solidFill>
            </a:endParaRPr>
          </a:p>
          <a:p>
            <a:pPr marL="216000" lvl="1" indent="0">
              <a:lnSpc>
                <a:spcPct val="100000"/>
              </a:lnSpc>
              <a:buNone/>
            </a:pPr>
            <a:r>
              <a:rPr lang="de-CH" b="1" dirty="0" smtClean="0">
                <a:solidFill>
                  <a:schemeClr val="accent1"/>
                </a:solidFill>
              </a:rPr>
              <a:t>Ort:</a:t>
            </a:r>
          </a:p>
          <a:p>
            <a:pPr marL="216000" lvl="1" indent="0">
              <a:lnSpc>
                <a:spcPct val="100000"/>
              </a:lnSpc>
              <a:buNone/>
            </a:pPr>
            <a:r>
              <a:rPr lang="de-CH" sz="1600" dirty="0" smtClean="0">
                <a:solidFill>
                  <a:schemeClr val="accent1"/>
                </a:solidFill>
              </a:rPr>
              <a:t>Prime Tower </a:t>
            </a:r>
          </a:p>
          <a:p>
            <a:pPr marL="216000" lvl="1" indent="0">
              <a:lnSpc>
                <a:spcPct val="100000"/>
              </a:lnSpc>
              <a:buNone/>
            </a:pPr>
            <a:r>
              <a:rPr lang="de-CH" sz="1600" dirty="0" err="1" smtClean="0">
                <a:solidFill>
                  <a:schemeClr val="accent1"/>
                </a:solidFill>
              </a:rPr>
              <a:t>Hardstrasse</a:t>
            </a:r>
            <a:r>
              <a:rPr lang="de-CH" sz="1600" dirty="0" smtClean="0">
                <a:solidFill>
                  <a:schemeClr val="accent1"/>
                </a:solidFill>
              </a:rPr>
              <a:t> 201, 8005 Zürich</a:t>
            </a:r>
          </a:p>
          <a:p>
            <a:pPr marL="216000" lvl="1" indent="0">
              <a:lnSpc>
                <a:spcPct val="100000"/>
              </a:lnSpc>
              <a:buNone/>
            </a:pPr>
            <a:r>
              <a:rPr lang="de-CH" sz="1600" dirty="0" smtClean="0">
                <a:solidFill>
                  <a:schemeClr val="accent1"/>
                </a:solidFill>
              </a:rPr>
              <a:t>34. OG - </a:t>
            </a:r>
            <a:r>
              <a:rPr lang="de-CH" sz="1600" dirty="0" err="1" smtClean="0">
                <a:solidFill>
                  <a:schemeClr val="accent1"/>
                </a:solidFill>
              </a:rPr>
              <a:t>Conferencing</a:t>
            </a:r>
            <a:r>
              <a:rPr lang="de-CH" sz="1600" dirty="0" smtClean="0">
                <a:solidFill>
                  <a:schemeClr val="accent1"/>
                </a:solidFill>
              </a:rPr>
              <a:t> </a:t>
            </a:r>
            <a:r>
              <a:rPr lang="de-CH" sz="1600" dirty="0" err="1" smtClean="0">
                <a:solidFill>
                  <a:schemeClr val="accent1"/>
                </a:solidFill>
              </a:rPr>
              <a:t>Room</a:t>
            </a:r>
            <a:endParaRPr lang="de-CH" sz="1600" dirty="0" smtClean="0">
              <a:solidFill>
                <a:schemeClr val="accent1"/>
              </a:solidFill>
            </a:endParaRPr>
          </a:p>
          <a:p>
            <a:pPr marL="0" indent="0">
              <a:buNone/>
            </a:pPr>
            <a:endParaRPr lang="de-CH" sz="1600" b="1" dirty="0" smtClean="0">
              <a:solidFill>
                <a:schemeClr val="accent1"/>
              </a:solidFill>
            </a:endParaRPr>
          </a:p>
          <a:p>
            <a:pPr marL="216000" lvl="1" indent="0">
              <a:lnSpc>
                <a:spcPct val="100000"/>
              </a:lnSpc>
              <a:buNone/>
            </a:pPr>
            <a:r>
              <a:rPr lang="de-CH" b="1" dirty="0" smtClean="0">
                <a:solidFill>
                  <a:schemeClr val="accent1"/>
                </a:solidFill>
              </a:rPr>
              <a:t>Dr. Gregor Bucher </a:t>
            </a:r>
          </a:p>
          <a:p>
            <a:pPr marL="216000" lvl="1" indent="0">
              <a:lnSpc>
                <a:spcPct val="100000"/>
              </a:lnSpc>
              <a:buNone/>
            </a:pPr>
            <a:r>
              <a:rPr lang="de-CH" sz="1600" dirty="0" smtClean="0">
                <a:solidFill>
                  <a:schemeClr val="accent1"/>
                </a:solidFill>
              </a:rPr>
              <a:t>CEO Swiss Prime Anlagestiftung</a:t>
            </a:r>
          </a:p>
        </p:txBody>
      </p:sp>
      <p:pic>
        <p:nvPicPr>
          <p:cNvPr id="1028" name="Picture 4" descr="https://www.ethz.ch/de/die-eth-zuerich/nachhaltigkeit/aktuell/news-archiv/_jcr_content/par/textimage_1/image.imageformat.lightbox.1645804492.png">
            <a:hlinkClick r:id="rId2"/>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507" y="1916112"/>
            <a:ext cx="4968000"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1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organisation</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10</a:t>
            </a:fld>
            <a:endParaRPr lang="de-CH" dirty="0"/>
          </a:p>
        </p:txBody>
      </p:sp>
      <p:sp>
        <p:nvSpPr>
          <p:cNvPr id="6" name="Rectangle 5"/>
          <p:cNvSpPr/>
          <p:nvPr/>
        </p:nvSpPr>
        <p:spPr bwMode="auto">
          <a:xfrm>
            <a:off x="467545" y="1271630"/>
            <a:ext cx="8208144" cy="3595214"/>
          </a:xfrm>
          <a:prstGeom prst="rect">
            <a:avLst/>
          </a:prstGeom>
          <a:solidFill>
            <a:srgbClr val="CCE3EC"/>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kumimoji="0" lang="de-CH" sz="1000" b="0" i="0" u="none" strike="noStrike" cap="none" normalizeH="0" baseline="0" dirty="0" err="1" smtClean="0">
              <a:ln>
                <a:noFill/>
              </a:ln>
              <a:solidFill>
                <a:schemeClr val="tx1"/>
              </a:solidFill>
              <a:effectLst/>
              <a:latin typeface="Arial" charset="0"/>
              <a:ea typeface="ＭＳ Ｐゴシック" pitchFamily="1" charset="-128"/>
            </a:endParaRPr>
          </a:p>
        </p:txBody>
      </p:sp>
      <p:sp>
        <p:nvSpPr>
          <p:cNvPr id="7" name="Rectangle 6"/>
          <p:cNvSpPr/>
          <p:nvPr/>
        </p:nvSpPr>
        <p:spPr bwMode="auto">
          <a:xfrm>
            <a:off x="548198" y="3074595"/>
            <a:ext cx="4248472" cy="1656184"/>
          </a:xfrm>
          <a:prstGeom prst="rect">
            <a:avLst/>
          </a:prstGeom>
          <a:solidFill>
            <a:srgbClr val="B2B1A8"/>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kumimoji="0" lang="de-CH" sz="1000" b="0" i="0" u="none" strike="noStrike" cap="none" normalizeH="0" baseline="0" dirty="0" err="1"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627343" y="3769039"/>
            <a:ext cx="1332000" cy="828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000" dirty="0">
                <a:latin typeface="Arial" charset="0"/>
                <a:ea typeface="ＭＳ Ｐゴシック" pitchFamily="1" charset="-128"/>
              </a:rPr>
              <a:t>Dr. Gregor Bucher</a:t>
            </a:r>
          </a:p>
          <a:p>
            <a:pPr marL="0" indent="0" eaLnBrk="0" fontAlgn="base" hangingPunct="0">
              <a:spcBef>
                <a:spcPct val="0"/>
              </a:spcBef>
              <a:spcAft>
                <a:spcPct val="0"/>
              </a:spcAft>
              <a:buNone/>
            </a:pPr>
            <a:r>
              <a:rPr lang="de-CH" sz="1000" dirty="0" smtClean="0">
                <a:latin typeface="Arial" charset="0"/>
                <a:ea typeface="ＭＳ Ｐゴシック" pitchFamily="1" charset="-128"/>
              </a:rPr>
              <a:t>CEO</a:t>
            </a:r>
            <a:endParaRPr lang="de-CH" sz="1000" dirty="0">
              <a:latin typeface="Arial" charset="0"/>
              <a:ea typeface="ＭＳ Ｐゴシック" pitchFamily="1" charset="-128"/>
            </a:endParaRPr>
          </a:p>
        </p:txBody>
      </p:sp>
      <p:sp>
        <p:nvSpPr>
          <p:cNvPr id="9" name="Rectangle 8"/>
          <p:cNvSpPr/>
          <p:nvPr/>
        </p:nvSpPr>
        <p:spPr bwMode="auto">
          <a:xfrm>
            <a:off x="1994639" y="3769039"/>
            <a:ext cx="1332000" cy="828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87313" indent="0" eaLnBrk="0" fontAlgn="base" hangingPunct="0">
              <a:lnSpc>
                <a:spcPct val="100000"/>
              </a:lnSpc>
              <a:spcBef>
                <a:spcPct val="0"/>
              </a:spcBef>
              <a:spcAft>
                <a:spcPct val="0"/>
              </a:spcAft>
              <a:buClrTx/>
              <a:buNone/>
            </a:pPr>
            <a:r>
              <a:rPr lang="de-CH" sz="1000" dirty="0">
                <a:latin typeface="Arial" charset="0"/>
                <a:ea typeface="ＭＳ Ｐゴシック" pitchFamily="1" charset="-128"/>
              </a:rPr>
              <a:t>Markus </a:t>
            </a:r>
            <a:r>
              <a:rPr lang="de-CH" sz="1000" dirty="0" smtClean="0">
                <a:latin typeface="Arial" charset="0"/>
                <a:ea typeface="ＭＳ Ｐゴシック" pitchFamily="1" charset="-128"/>
              </a:rPr>
              <a:t>Meier *</a:t>
            </a:r>
            <a:endParaRPr lang="de-CH" sz="1000" dirty="0">
              <a:latin typeface="Arial" charset="0"/>
              <a:ea typeface="ＭＳ Ｐゴシック" pitchFamily="1" charset="-128"/>
            </a:endParaRPr>
          </a:p>
          <a:p>
            <a:pPr marL="87313" indent="0" eaLnBrk="0" fontAlgn="base" hangingPunct="0">
              <a:spcBef>
                <a:spcPct val="0"/>
              </a:spcBef>
              <a:spcAft>
                <a:spcPct val="0"/>
              </a:spcAft>
              <a:buNone/>
            </a:pPr>
            <a:r>
              <a:rPr lang="de-CH" sz="1000" dirty="0" smtClean="0">
                <a:latin typeface="Arial" charset="0"/>
                <a:ea typeface="ＭＳ Ｐゴシック" pitchFamily="1" charset="-128"/>
              </a:rPr>
              <a:t>CFO</a:t>
            </a:r>
            <a:endParaRPr lang="de-CH" sz="1000" dirty="0">
              <a:latin typeface="Arial" charset="0"/>
              <a:ea typeface="ＭＳ Ｐゴシック" pitchFamily="1" charset="-128"/>
            </a:endParaRPr>
          </a:p>
        </p:txBody>
      </p:sp>
      <p:sp>
        <p:nvSpPr>
          <p:cNvPr id="10" name="Rectangle 9"/>
          <p:cNvSpPr/>
          <p:nvPr/>
        </p:nvSpPr>
        <p:spPr bwMode="auto">
          <a:xfrm>
            <a:off x="3362791" y="3769039"/>
            <a:ext cx="1332000" cy="828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endParaRPr kumimoji="0" lang="de-CH" sz="1000" b="0" i="0" u="none" strike="noStrike" cap="none" normalizeH="0" baseline="0" dirty="0" smtClean="0">
              <a:ln>
                <a:noFill/>
              </a:ln>
              <a:solidFill>
                <a:schemeClr val="tx1"/>
              </a:solidFill>
              <a:effectLst/>
              <a:latin typeface="Arial" charset="0"/>
              <a:ea typeface="ＭＳ Ｐゴシック" pitchFamily="1" charset="-128"/>
            </a:endParaRPr>
          </a:p>
          <a:p>
            <a:pPr marL="0" indent="0" eaLnBrk="0" fontAlgn="base" hangingPunct="0">
              <a:lnSpc>
                <a:spcPct val="100000"/>
              </a:lnSpc>
              <a:spcBef>
                <a:spcPct val="0"/>
              </a:spcBef>
              <a:spcAft>
                <a:spcPct val="0"/>
              </a:spcAft>
              <a:buClrTx/>
              <a:buNone/>
            </a:pPr>
            <a:r>
              <a:rPr kumimoji="0" lang="de-CH" sz="1000" b="0" i="0" u="none" strike="noStrike" cap="none" normalizeH="0" baseline="0" dirty="0" smtClean="0">
                <a:ln>
                  <a:noFill/>
                </a:ln>
                <a:solidFill>
                  <a:schemeClr val="tx1"/>
                </a:solidFill>
                <a:effectLst/>
                <a:latin typeface="Arial" charset="0"/>
                <a:ea typeface="ＭＳ Ｐゴシック" pitchFamily="1" charset="-128"/>
              </a:rPr>
              <a:t>Thomas Grossenbacher</a:t>
            </a:r>
          </a:p>
          <a:p>
            <a:pPr marL="0" indent="0" eaLnBrk="0" fontAlgn="base" hangingPunct="0">
              <a:spcBef>
                <a:spcPct val="0"/>
              </a:spcBef>
              <a:spcAft>
                <a:spcPct val="0"/>
              </a:spcAft>
              <a:buNone/>
            </a:pPr>
            <a:r>
              <a:rPr lang="de-CH" sz="1000" dirty="0" smtClean="0">
                <a:latin typeface="Arial" charset="0"/>
                <a:ea typeface="ＭＳ Ｐゴシック" pitchFamily="1" charset="-128"/>
              </a:rPr>
              <a:t>CIO</a:t>
            </a:r>
            <a:endParaRPr lang="de-CH" sz="1000" dirty="0">
              <a:latin typeface="Arial" charset="0"/>
              <a:ea typeface="ＭＳ Ｐゴシック" pitchFamily="1" charset="-128"/>
            </a:endParaRPr>
          </a:p>
        </p:txBody>
      </p:sp>
      <p:sp>
        <p:nvSpPr>
          <p:cNvPr id="11" name="Rectangle 10"/>
          <p:cNvSpPr/>
          <p:nvPr/>
        </p:nvSpPr>
        <p:spPr bwMode="auto">
          <a:xfrm>
            <a:off x="548199" y="1351589"/>
            <a:ext cx="6472074" cy="1578990"/>
          </a:xfrm>
          <a:prstGeom prst="rect">
            <a:avLst/>
          </a:prstGeom>
          <a:solidFill>
            <a:srgbClr val="B2B1A8"/>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kumimoji="0" lang="de-CH" sz="1000" b="0" i="0" u="none" strike="noStrike" cap="none" normalizeH="0" baseline="0" dirty="0" err="1" smtClean="0">
              <a:ln>
                <a:noFill/>
              </a:ln>
              <a:solidFill>
                <a:schemeClr val="tx1"/>
              </a:solidFill>
              <a:effectLst/>
              <a:latin typeface="Arial" charset="0"/>
              <a:ea typeface="ＭＳ Ｐゴシック" pitchFamily="1" charset="-128"/>
            </a:endParaRPr>
          </a:p>
        </p:txBody>
      </p:sp>
      <p:grpSp>
        <p:nvGrpSpPr>
          <p:cNvPr id="12" name="Group 11"/>
          <p:cNvGrpSpPr/>
          <p:nvPr/>
        </p:nvGrpSpPr>
        <p:grpSpPr>
          <a:xfrm>
            <a:off x="626824" y="1423597"/>
            <a:ext cx="6296806" cy="252000"/>
            <a:chOff x="250823" y="1700213"/>
            <a:chExt cx="2616201" cy="252000"/>
          </a:xfrm>
        </p:grpSpPr>
        <p:sp>
          <p:nvSpPr>
            <p:cNvPr id="13" name="Rectangle 12"/>
            <p:cNvSpPr/>
            <p:nvPr/>
          </p:nvSpPr>
          <p:spPr bwMode="auto">
            <a:xfrm>
              <a:off x="250823" y="1700213"/>
              <a:ext cx="2616201" cy="252000"/>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tabLst>
                  <a:tab pos="4932363" algn="l"/>
                </a:tabLst>
              </a:pPr>
              <a:r>
                <a:rPr lang="de-CH" sz="1200" b="1" dirty="0" smtClean="0">
                  <a:solidFill>
                    <a:schemeClr val="bg1">
                      <a:lumMod val="50000"/>
                    </a:schemeClr>
                  </a:solidFill>
                  <a:latin typeface="Arial" charset="0"/>
                  <a:ea typeface="ＭＳ Ｐゴシック" pitchFamily="1" charset="-128"/>
                </a:rPr>
                <a:t>Stiftungsrat Swiss Prime Anlagestiftung</a:t>
              </a:r>
              <a:endParaRPr kumimoji="0" lang="de-CH" sz="1200" b="1" i="0" u="none" strike="noStrike" cap="none" normalizeH="0" baseline="0" dirty="0" smtClean="0">
                <a:ln>
                  <a:noFill/>
                </a:ln>
                <a:solidFill>
                  <a:schemeClr val="bg1">
                    <a:lumMod val="50000"/>
                  </a:schemeClr>
                </a:solidFill>
                <a:effectLst/>
                <a:latin typeface="Arial" charset="0"/>
                <a:ea typeface="ＭＳ Ｐゴシック" pitchFamily="1" charset="-128"/>
              </a:endParaRPr>
            </a:p>
          </p:txBody>
        </p:sp>
        <p:cxnSp>
          <p:nvCxnSpPr>
            <p:cNvPr id="14" name="Straight Connector 13"/>
            <p:cNvCxnSpPr/>
            <p:nvPr/>
          </p:nvCxnSpPr>
          <p:spPr bwMode="auto">
            <a:xfrm>
              <a:off x="250823" y="1952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0823" y="1700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15"/>
          <p:cNvSpPr/>
          <p:nvPr/>
        </p:nvSpPr>
        <p:spPr bwMode="auto">
          <a:xfrm>
            <a:off x="627521" y="1749033"/>
            <a:ext cx="121549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200" b="1" i="0" u="none" strike="noStrike" cap="none" normalizeH="0" baseline="0" dirty="0" smtClean="0">
                <a:ln>
                  <a:noFill/>
                </a:ln>
                <a:solidFill>
                  <a:schemeClr val="bg1"/>
                </a:solidFill>
                <a:effectLst/>
                <a:latin typeface="Arial" charset="0"/>
                <a:ea typeface="ＭＳ Ｐゴシック" pitchFamily="1" charset="-128"/>
              </a:rPr>
              <a:t>Präsident</a:t>
            </a:r>
          </a:p>
        </p:txBody>
      </p:sp>
      <p:sp>
        <p:nvSpPr>
          <p:cNvPr id="17" name="Rectangle 16"/>
          <p:cNvSpPr/>
          <p:nvPr/>
        </p:nvSpPr>
        <p:spPr bwMode="auto">
          <a:xfrm>
            <a:off x="1894048" y="1749033"/>
            <a:ext cx="121549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200" b="1" i="0" u="none" strike="noStrike" cap="none" normalizeH="0" baseline="0" dirty="0" smtClean="0">
                <a:ln>
                  <a:noFill/>
                </a:ln>
                <a:solidFill>
                  <a:schemeClr val="bg1"/>
                </a:solidFill>
                <a:effectLst/>
                <a:latin typeface="Arial" charset="0"/>
                <a:ea typeface="ＭＳ Ｐゴシック" pitchFamily="1" charset="-128"/>
              </a:rPr>
              <a:t>Vize-Präsident</a:t>
            </a:r>
          </a:p>
        </p:txBody>
      </p:sp>
      <p:sp>
        <p:nvSpPr>
          <p:cNvPr id="18" name="Rectangle 17"/>
          <p:cNvSpPr/>
          <p:nvPr/>
        </p:nvSpPr>
        <p:spPr bwMode="auto">
          <a:xfrm>
            <a:off x="3160456" y="1749033"/>
            <a:ext cx="121549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200" b="1" i="0" u="none" strike="noStrike" cap="none" normalizeH="0" baseline="0" dirty="0" smtClean="0">
                <a:ln>
                  <a:noFill/>
                </a:ln>
                <a:solidFill>
                  <a:schemeClr val="bg1"/>
                </a:solidFill>
                <a:effectLst/>
                <a:latin typeface="Arial" charset="0"/>
                <a:ea typeface="ＭＳ Ｐゴシック" pitchFamily="1" charset="-128"/>
              </a:rPr>
              <a:t>Mitglied</a:t>
            </a:r>
          </a:p>
        </p:txBody>
      </p:sp>
      <p:sp>
        <p:nvSpPr>
          <p:cNvPr id="19" name="Rectangle 18"/>
          <p:cNvSpPr/>
          <p:nvPr/>
        </p:nvSpPr>
        <p:spPr bwMode="auto">
          <a:xfrm>
            <a:off x="627521" y="2036287"/>
            <a:ext cx="1215490" cy="828065"/>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lang="de-CH" sz="1000" dirty="0" smtClean="0">
                <a:latin typeface="Arial" charset="0"/>
                <a:ea typeface="ＭＳ Ｐゴシック" pitchFamily="1" charset="-128"/>
              </a:rPr>
              <a:t>Markus Graf</a:t>
            </a:r>
          </a:p>
          <a:p>
            <a:pPr marL="0" indent="0" eaLnBrk="0" fontAlgn="base" hangingPunct="0">
              <a:spcBef>
                <a:spcPct val="0"/>
              </a:spcBef>
              <a:spcAft>
                <a:spcPct val="0"/>
              </a:spcAft>
              <a:buNone/>
            </a:pPr>
            <a:r>
              <a:rPr lang="de-CH" sz="1000" dirty="0">
                <a:latin typeface="Arial" charset="0"/>
                <a:ea typeface="ＭＳ Ｐゴシック" pitchFamily="1" charset="-128"/>
              </a:rPr>
              <a:t>CEO</a:t>
            </a:r>
          </a:p>
          <a:p>
            <a:pPr marL="0" indent="0" eaLnBrk="0" fontAlgn="base" hangingPunct="0">
              <a:lnSpc>
                <a:spcPct val="100000"/>
              </a:lnSpc>
              <a:spcBef>
                <a:spcPct val="0"/>
              </a:spcBef>
              <a:spcAft>
                <a:spcPct val="0"/>
              </a:spcAft>
              <a:buClrTx/>
              <a:buNone/>
            </a:pPr>
            <a:r>
              <a:rPr lang="de-CH" sz="900" dirty="0" smtClean="0">
                <a:latin typeface="Arial" charset="0"/>
                <a:ea typeface="ＭＳ Ｐゴシック" pitchFamily="1" charset="-128"/>
              </a:rPr>
              <a:t>Swiss Prime Site AG</a:t>
            </a:r>
          </a:p>
          <a:p>
            <a:pPr marL="0" indent="0" eaLnBrk="0" fontAlgn="base" hangingPunct="0">
              <a:lnSpc>
                <a:spcPct val="100000"/>
              </a:lnSpc>
              <a:spcBef>
                <a:spcPct val="0"/>
              </a:spcBef>
              <a:spcAft>
                <a:spcPct val="0"/>
              </a:spcAft>
              <a:buClrTx/>
              <a:buNone/>
            </a:pPr>
            <a:endParaRPr lang="de-CH" sz="900" dirty="0" smtClean="0">
              <a:latin typeface="Arial" charset="0"/>
              <a:ea typeface="ＭＳ Ｐゴシック" pitchFamily="1" charset="-128"/>
            </a:endParaRPr>
          </a:p>
        </p:txBody>
      </p:sp>
      <p:sp>
        <p:nvSpPr>
          <p:cNvPr id="20" name="Rectangle 19"/>
          <p:cNvSpPr/>
          <p:nvPr/>
        </p:nvSpPr>
        <p:spPr bwMode="auto">
          <a:xfrm>
            <a:off x="1894048" y="2036287"/>
            <a:ext cx="1215490" cy="828065"/>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endParaRPr kumimoji="0" lang="de-CH" sz="1000" b="0" i="0" u="none" strike="noStrike" cap="none" normalizeH="0" baseline="0" dirty="0" smtClean="0">
              <a:ln>
                <a:noFill/>
              </a:ln>
              <a:solidFill>
                <a:schemeClr val="tx1"/>
              </a:solidFill>
              <a:effectLst/>
              <a:latin typeface="Arial" charset="0"/>
              <a:ea typeface="ＭＳ Ｐゴシック" pitchFamily="1" charset="-128"/>
            </a:endParaRPr>
          </a:p>
          <a:p>
            <a:pPr marL="0" indent="0" eaLnBrk="0" fontAlgn="base" hangingPunct="0">
              <a:lnSpc>
                <a:spcPct val="100000"/>
              </a:lnSpc>
              <a:spcBef>
                <a:spcPct val="0"/>
              </a:spcBef>
              <a:spcAft>
                <a:spcPct val="0"/>
              </a:spcAft>
              <a:buClrTx/>
              <a:buNone/>
            </a:pPr>
            <a:endParaRPr kumimoji="0" lang="de-CH" sz="1000" b="0" i="0" u="none" strike="noStrike" cap="none" normalizeH="0" baseline="0" dirty="0" smtClean="0">
              <a:ln>
                <a:noFill/>
              </a:ln>
              <a:solidFill>
                <a:schemeClr val="tx1"/>
              </a:solidFill>
              <a:effectLst/>
              <a:latin typeface="Arial" charset="0"/>
              <a:ea typeface="ＭＳ Ｐゴシック" pitchFamily="1" charset="-128"/>
            </a:endParaRPr>
          </a:p>
          <a:p>
            <a:pPr marL="0" indent="0" eaLnBrk="0" fontAlgn="base" hangingPunct="0">
              <a:lnSpc>
                <a:spcPct val="100000"/>
              </a:lnSpc>
              <a:spcBef>
                <a:spcPct val="0"/>
              </a:spcBef>
              <a:spcAft>
                <a:spcPct val="0"/>
              </a:spcAft>
              <a:buClrTx/>
              <a:buNone/>
            </a:pPr>
            <a:r>
              <a:rPr kumimoji="0" lang="de-CH" sz="1000" b="0" i="0" u="none" strike="noStrike" cap="none" normalizeH="0" baseline="0" dirty="0" smtClean="0">
                <a:ln>
                  <a:noFill/>
                </a:ln>
                <a:solidFill>
                  <a:schemeClr val="tx1"/>
                </a:solidFill>
                <a:effectLst/>
                <a:latin typeface="Arial" charset="0"/>
                <a:ea typeface="ＭＳ Ｐゴシック" pitchFamily="1" charset="-128"/>
              </a:rPr>
              <a:t>François M. Bianchi</a:t>
            </a:r>
          </a:p>
          <a:p>
            <a:pPr marL="0" indent="0" eaLnBrk="0" fontAlgn="base" hangingPunct="0">
              <a:spcBef>
                <a:spcPct val="0"/>
              </a:spcBef>
              <a:spcAft>
                <a:spcPct val="0"/>
              </a:spcAft>
              <a:buNone/>
            </a:pPr>
            <a:r>
              <a:rPr lang="de-CH" sz="1000" dirty="0">
                <a:latin typeface="Arial" charset="0"/>
                <a:ea typeface="ＭＳ Ｐゴシック" pitchFamily="1" charset="-128"/>
              </a:rPr>
              <a:t>Senior Partner</a:t>
            </a:r>
          </a:p>
          <a:p>
            <a:pPr marL="0" indent="0" eaLnBrk="0" fontAlgn="base" hangingPunct="0">
              <a:lnSpc>
                <a:spcPct val="100000"/>
              </a:lnSpc>
              <a:spcBef>
                <a:spcPct val="0"/>
              </a:spcBef>
              <a:spcAft>
                <a:spcPct val="0"/>
              </a:spcAft>
              <a:buClrTx/>
              <a:buNone/>
            </a:pPr>
            <a:r>
              <a:rPr lang="de-CH" sz="900" dirty="0" smtClean="0">
                <a:latin typeface="Arial" charset="0"/>
                <a:ea typeface="ＭＳ Ｐゴシック" pitchFamily="1" charset="-128"/>
              </a:rPr>
              <a:t>NKF Financial</a:t>
            </a:r>
            <a:r>
              <a:rPr lang="de-CH" sz="900" dirty="0">
                <a:latin typeface="Arial" charset="0"/>
                <a:ea typeface="ＭＳ Ｐゴシック" pitchFamily="1" charset="-128"/>
              </a:rPr>
              <a:t> </a:t>
            </a:r>
            <a:r>
              <a:rPr kumimoji="0" lang="de-CH" sz="900" b="0" i="0" u="none" strike="noStrike" cap="none" normalizeH="0" dirty="0" smtClean="0">
                <a:ln>
                  <a:noFill/>
                </a:ln>
                <a:solidFill>
                  <a:schemeClr val="tx1"/>
                </a:solidFill>
                <a:effectLst/>
                <a:latin typeface="Arial" charset="0"/>
                <a:ea typeface="ＭＳ Ｐゴシック" pitchFamily="1" charset="-128"/>
              </a:rPr>
              <a:t>Services</a:t>
            </a:r>
          </a:p>
          <a:p>
            <a:pPr marL="0" indent="0" eaLnBrk="0" fontAlgn="base" hangingPunct="0">
              <a:lnSpc>
                <a:spcPct val="100000"/>
              </a:lnSpc>
              <a:spcBef>
                <a:spcPct val="0"/>
              </a:spcBef>
              <a:spcAft>
                <a:spcPct val="0"/>
              </a:spcAft>
              <a:buClrTx/>
              <a:buNone/>
            </a:pPr>
            <a:endParaRPr lang="de-CH" sz="1000" baseline="0" dirty="0">
              <a:latin typeface="Arial" charset="0"/>
              <a:ea typeface="ＭＳ Ｐゴシック" pitchFamily="1" charset="-128"/>
            </a:endParaRPr>
          </a:p>
          <a:p>
            <a:pPr marL="0" indent="0" eaLnBrk="0" fontAlgn="base" hangingPunct="0">
              <a:lnSpc>
                <a:spcPct val="100000"/>
              </a:lnSpc>
              <a:spcBef>
                <a:spcPct val="0"/>
              </a:spcBef>
              <a:spcAft>
                <a:spcPct val="0"/>
              </a:spcAft>
              <a:buClrTx/>
              <a:buNone/>
            </a:pPr>
            <a:endParaRPr kumimoji="0" lang="de-CH"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3160456" y="2036288"/>
            <a:ext cx="1215490" cy="828064"/>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000" b="0" i="0" u="none" strike="noStrike" cap="none" normalizeH="0" baseline="0" dirty="0" smtClean="0">
                <a:ln>
                  <a:noFill/>
                </a:ln>
                <a:solidFill>
                  <a:schemeClr val="tx1"/>
                </a:solidFill>
                <a:effectLst/>
                <a:latin typeface="Arial" charset="0"/>
                <a:ea typeface="ＭＳ Ｐゴシック" pitchFamily="1" charset="-128"/>
              </a:rPr>
              <a:t>Martin Neff </a:t>
            </a:r>
          </a:p>
          <a:p>
            <a:pPr marL="0" indent="0" eaLnBrk="0" fontAlgn="base" hangingPunct="0">
              <a:spcBef>
                <a:spcPct val="0"/>
              </a:spcBef>
              <a:spcAft>
                <a:spcPct val="0"/>
              </a:spcAft>
              <a:buNone/>
            </a:pPr>
            <a:r>
              <a:rPr lang="de-CH" sz="1000" dirty="0">
                <a:latin typeface="Arial" charset="0"/>
                <a:ea typeface="ＭＳ Ｐゴシック" pitchFamily="1" charset="-128"/>
              </a:rPr>
              <a:t>Chefökonom</a:t>
            </a:r>
          </a:p>
          <a:p>
            <a:pPr marL="0" indent="0" eaLnBrk="0" fontAlgn="base" hangingPunct="0">
              <a:spcBef>
                <a:spcPct val="0"/>
              </a:spcBef>
              <a:spcAft>
                <a:spcPct val="0"/>
              </a:spcAft>
              <a:buNone/>
            </a:pPr>
            <a:r>
              <a:rPr lang="de-CH" sz="900" dirty="0" smtClean="0">
                <a:latin typeface="Arial" charset="0"/>
                <a:ea typeface="ＭＳ Ｐゴシック" pitchFamily="1" charset="-128"/>
              </a:rPr>
              <a:t>Raiffeisen </a:t>
            </a:r>
            <a:r>
              <a:rPr lang="de-CH" sz="900" dirty="0">
                <a:latin typeface="Arial" charset="0"/>
                <a:ea typeface="ＭＳ Ｐゴシック" pitchFamily="1" charset="-128"/>
              </a:rPr>
              <a:t>Schweiz</a:t>
            </a:r>
          </a:p>
          <a:p>
            <a:pPr marL="0" indent="0" eaLnBrk="0" fontAlgn="base" hangingPunct="0">
              <a:lnSpc>
                <a:spcPct val="100000"/>
              </a:lnSpc>
              <a:spcBef>
                <a:spcPct val="0"/>
              </a:spcBef>
              <a:spcAft>
                <a:spcPct val="0"/>
              </a:spcAft>
              <a:buClrTx/>
              <a:buNone/>
            </a:pPr>
            <a:endParaRPr lang="de-CH" sz="900" dirty="0" smtClean="0">
              <a:latin typeface="Arial" charset="0"/>
              <a:ea typeface="ＭＳ Ｐゴシック" pitchFamily="1" charset="-128"/>
            </a:endParaRPr>
          </a:p>
        </p:txBody>
      </p:sp>
      <p:grpSp>
        <p:nvGrpSpPr>
          <p:cNvPr id="22" name="Group 21"/>
          <p:cNvGrpSpPr/>
          <p:nvPr/>
        </p:nvGrpSpPr>
        <p:grpSpPr>
          <a:xfrm>
            <a:off x="627521" y="3156284"/>
            <a:ext cx="4068126" cy="252000"/>
            <a:chOff x="250823" y="1700213"/>
            <a:chExt cx="2616201" cy="252000"/>
          </a:xfrm>
        </p:grpSpPr>
        <p:sp>
          <p:nvSpPr>
            <p:cNvPr id="23" name="Rectangle 22"/>
            <p:cNvSpPr/>
            <p:nvPr/>
          </p:nvSpPr>
          <p:spPr bwMode="auto">
            <a:xfrm>
              <a:off x="250823" y="1700213"/>
              <a:ext cx="2616201" cy="252000"/>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tabLst>
                  <a:tab pos="4932363" algn="l"/>
                </a:tabLst>
              </a:pPr>
              <a:r>
                <a:rPr lang="de-CH" sz="1200" b="1" dirty="0" smtClean="0">
                  <a:solidFill>
                    <a:schemeClr val="bg1">
                      <a:lumMod val="50000"/>
                    </a:schemeClr>
                  </a:solidFill>
                  <a:latin typeface="Arial" charset="0"/>
                  <a:ea typeface="ＭＳ Ｐゴシック" pitchFamily="1" charset="-128"/>
                </a:rPr>
                <a:t>Geschäftsführung Swiss Prime Anlagestiftung</a:t>
              </a:r>
              <a:endParaRPr kumimoji="0" lang="de-CH" sz="1200" b="1" i="0" u="none" strike="noStrike" cap="none" normalizeH="0" baseline="0" dirty="0" smtClean="0">
                <a:ln>
                  <a:noFill/>
                </a:ln>
                <a:solidFill>
                  <a:schemeClr val="bg1">
                    <a:lumMod val="50000"/>
                  </a:schemeClr>
                </a:solidFill>
                <a:effectLst/>
                <a:latin typeface="Arial" charset="0"/>
                <a:ea typeface="ＭＳ Ｐゴシック" pitchFamily="1" charset="-128"/>
              </a:endParaRPr>
            </a:p>
          </p:txBody>
        </p:sp>
        <p:cxnSp>
          <p:nvCxnSpPr>
            <p:cNvPr id="24" name="Straight Connector 23"/>
            <p:cNvCxnSpPr/>
            <p:nvPr/>
          </p:nvCxnSpPr>
          <p:spPr bwMode="auto">
            <a:xfrm>
              <a:off x="250823" y="1952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250823" y="1700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Rectangle 62"/>
          <p:cNvSpPr/>
          <p:nvPr/>
        </p:nvSpPr>
        <p:spPr bwMode="auto">
          <a:xfrm>
            <a:off x="627343" y="3472619"/>
            <a:ext cx="133200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000" b="1" i="0" u="none" strike="noStrike" cap="none" normalizeH="0" baseline="0" dirty="0" smtClean="0">
                <a:ln>
                  <a:noFill/>
                </a:ln>
                <a:solidFill>
                  <a:schemeClr val="bg1"/>
                </a:solidFill>
                <a:effectLst/>
                <a:latin typeface="Arial" charset="0"/>
                <a:ea typeface="ＭＳ Ｐゴシック" pitchFamily="1" charset="-128"/>
              </a:rPr>
              <a:t>Geschäftsführer</a:t>
            </a:r>
          </a:p>
        </p:txBody>
      </p:sp>
      <p:sp>
        <p:nvSpPr>
          <p:cNvPr id="27" name="Rectangle 62"/>
          <p:cNvSpPr/>
          <p:nvPr/>
        </p:nvSpPr>
        <p:spPr bwMode="auto">
          <a:xfrm>
            <a:off x="1994639" y="3472991"/>
            <a:ext cx="133200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000" b="1" i="0" u="none" strike="noStrike" cap="none" normalizeH="0" baseline="0" dirty="0" err="1" smtClean="0">
                <a:ln>
                  <a:noFill/>
                </a:ln>
                <a:solidFill>
                  <a:schemeClr val="bg1"/>
                </a:solidFill>
                <a:effectLst/>
                <a:latin typeface="Arial" charset="0"/>
                <a:ea typeface="ＭＳ Ｐゴシック" pitchFamily="1" charset="-128"/>
              </a:rPr>
              <a:t>Stv</a:t>
            </a:r>
            <a:r>
              <a:rPr kumimoji="0" lang="de-CH" sz="1000" b="1" i="0" u="none" strike="noStrike" cap="none" normalizeH="0" baseline="0" dirty="0" smtClean="0">
                <a:ln>
                  <a:noFill/>
                </a:ln>
                <a:solidFill>
                  <a:schemeClr val="bg1"/>
                </a:solidFill>
                <a:effectLst/>
                <a:latin typeface="Arial" charset="0"/>
                <a:ea typeface="ＭＳ Ｐゴシック" pitchFamily="1" charset="-128"/>
              </a:rPr>
              <a:t>.</a:t>
            </a:r>
            <a:r>
              <a:rPr kumimoji="0" lang="de-CH" sz="1000" b="1" i="0" u="none" strike="noStrike" cap="none" normalizeH="0" dirty="0" smtClean="0">
                <a:ln>
                  <a:noFill/>
                </a:ln>
                <a:solidFill>
                  <a:schemeClr val="bg1"/>
                </a:solidFill>
                <a:effectLst/>
                <a:latin typeface="Arial" charset="0"/>
                <a:ea typeface="ＭＳ Ｐゴシック" pitchFamily="1" charset="-128"/>
              </a:rPr>
              <a:t> </a:t>
            </a:r>
            <a:r>
              <a:rPr kumimoji="0" lang="de-CH" sz="1000" b="1" i="0" u="none" strike="noStrike" cap="none" normalizeH="0" baseline="0" dirty="0" smtClean="0">
                <a:ln>
                  <a:noFill/>
                </a:ln>
                <a:solidFill>
                  <a:schemeClr val="bg1"/>
                </a:solidFill>
                <a:effectLst/>
                <a:latin typeface="Arial" charset="0"/>
                <a:ea typeface="ＭＳ Ｐゴシック" pitchFamily="1" charset="-128"/>
              </a:rPr>
              <a:t>Geschäftsführer</a:t>
            </a:r>
          </a:p>
        </p:txBody>
      </p:sp>
      <p:sp>
        <p:nvSpPr>
          <p:cNvPr id="28" name="Rectangle 62"/>
          <p:cNvSpPr/>
          <p:nvPr/>
        </p:nvSpPr>
        <p:spPr bwMode="auto">
          <a:xfrm>
            <a:off x="3362791" y="3472991"/>
            <a:ext cx="133200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000" b="1" i="0" u="none" strike="noStrike" cap="none" normalizeH="0" baseline="0" dirty="0" smtClean="0">
                <a:ln>
                  <a:noFill/>
                </a:ln>
                <a:solidFill>
                  <a:schemeClr val="bg1"/>
                </a:solidFill>
                <a:effectLst/>
                <a:latin typeface="Arial" charset="0"/>
                <a:ea typeface="ＭＳ Ｐゴシック" pitchFamily="1" charset="-128"/>
              </a:rPr>
              <a:t>Mitglied</a:t>
            </a:r>
          </a:p>
        </p:txBody>
      </p:sp>
      <p:sp>
        <p:nvSpPr>
          <p:cNvPr id="29" name="Rectangle 28"/>
          <p:cNvSpPr/>
          <p:nvPr/>
        </p:nvSpPr>
        <p:spPr bwMode="auto">
          <a:xfrm>
            <a:off x="7092280" y="1351589"/>
            <a:ext cx="1512168" cy="1578990"/>
          </a:xfrm>
          <a:prstGeom prst="rect">
            <a:avLst/>
          </a:prstGeom>
          <a:solidFill>
            <a:srgbClr val="B2B1A8"/>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kumimoji="0" lang="de-CH" sz="1000" b="0" i="0" u="none" strike="noStrike" cap="none" normalizeH="0" baseline="0" dirty="0" err="1" smtClean="0">
              <a:ln>
                <a:noFill/>
              </a:ln>
              <a:solidFill>
                <a:schemeClr val="tx1"/>
              </a:solidFill>
              <a:effectLst/>
              <a:latin typeface="Arial" charset="0"/>
              <a:ea typeface="ＭＳ Ｐゴシック" pitchFamily="1" charset="-128"/>
            </a:endParaRPr>
          </a:p>
        </p:txBody>
      </p:sp>
      <p:grpSp>
        <p:nvGrpSpPr>
          <p:cNvPr id="30" name="Group 29"/>
          <p:cNvGrpSpPr/>
          <p:nvPr/>
        </p:nvGrpSpPr>
        <p:grpSpPr>
          <a:xfrm>
            <a:off x="7167080" y="1423597"/>
            <a:ext cx="1383079" cy="252000"/>
            <a:chOff x="250823" y="1700213"/>
            <a:chExt cx="2616201" cy="252000"/>
          </a:xfrm>
        </p:grpSpPr>
        <p:sp>
          <p:nvSpPr>
            <p:cNvPr id="31" name="Rectangle 30"/>
            <p:cNvSpPr/>
            <p:nvPr/>
          </p:nvSpPr>
          <p:spPr bwMode="auto">
            <a:xfrm>
              <a:off x="250823" y="1700213"/>
              <a:ext cx="2616201" cy="252000"/>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tabLst>
                  <a:tab pos="4932363" algn="l"/>
                </a:tabLst>
              </a:pPr>
              <a:r>
                <a:rPr lang="de-CH" sz="1100" b="1" dirty="0" smtClean="0">
                  <a:solidFill>
                    <a:schemeClr val="bg1">
                      <a:lumMod val="50000"/>
                    </a:schemeClr>
                  </a:solidFill>
                  <a:latin typeface="Arial" charset="0"/>
                  <a:ea typeface="ＭＳ Ｐゴシック" pitchFamily="1" charset="-128"/>
                </a:rPr>
                <a:t>Anlagekommission</a:t>
              </a:r>
              <a:endParaRPr kumimoji="0" lang="de-CH" sz="1100" b="1" i="0" u="none" strike="noStrike" cap="none" normalizeH="0" baseline="0" dirty="0" smtClean="0">
                <a:ln>
                  <a:noFill/>
                </a:ln>
                <a:solidFill>
                  <a:schemeClr val="bg1">
                    <a:lumMod val="50000"/>
                  </a:schemeClr>
                </a:solidFill>
                <a:effectLst/>
                <a:latin typeface="Arial" charset="0"/>
                <a:ea typeface="ＭＳ Ｐゴシック" pitchFamily="1" charset="-128"/>
              </a:endParaRPr>
            </a:p>
          </p:txBody>
        </p:sp>
        <p:cxnSp>
          <p:nvCxnSpPr>
            <p:cNvPr id="32" name="Straight Connector 31"/>
            <p:cNvCxnSpPr/>
            <p:nvPr/>
          </p:nvCxnSpPr>
          <p:spPr bwMode="auto">
            <a:xfrm>
              <a:off x="250823" y="1952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250823" y="1700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33"/>
          <p:cNvSpPr/>
          <p:nvPr/>
        </p:nvSpPr>
        <p:spPr bwMode="auto">
          <a:xfrm>
            <a:off x="547749" y="5234386"/>
            <a:ext cx="1909537" cy="858910"/>
          </a:xfrm>
          <a:prstGeom prst="rect">
            <a:avLst/>
          </a:prstGeom>
          <a:solidFill>
            <a:srgbClr val="B2B1A8"/>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kumimoji="0" lang="de-CH" sz="1000" b="0" i="0" u="none" strike="noStrike" cap="none" normalizeH="0" baseline="0" dirty="0" err="1" smtClean="0">
              <a:ln>
                <a:noFill/>
              </a:ln>
              <a:solidFill>
                <a:schemeClr val="tx1"/>
              </a:solidFill>
              <a:effectLst/>
              <a:latin typeface="Arial" charset="0"/>
              <a:ea typeface="ＭＳ Ｐゴシック" pitchFamily="1" charset="-128"/>
            </a:endParaRPr>
          </a:p>
        </p:txBody>
      </p:sp>
      <p:grpSp>
        <p:nvGrpSpPr>
          <p:cNvPr id="35" name="Group 34"/>
          <p:cNvGrpSpPr/>
          <p:nvPr/>
        </p:nvGrpSpPr>
        <p:grpSpPr>
          <a:xfrm>
            <a:off x="641947" y="5306394"/>
            <a:ext cx="1746526" cy="252000"/>
            <a:chOff x="250823" y="1700213"/>
            <a:chExt cx="2616201" cy="252000"/>
          </a:xfrm>
        </p:grpSpPr>
        <p:sp>
          <p:nvSpPr>
            <p:cNvPr id="36" name="Rectangle 35"/>
            <p:cNvSpPr/>
            <p:nvPr/>
          </p:nvSpPr>
          <p:spPr bwMode="auto">
            <a:xfrm>
              <a:off x="250823" y="1700213"/>
              <a:ext cx="2616201" cy="252000"/>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tabLst>
                  <a:tab pos="4932363" algn="l"/>
                </a:tabLst>
              </a:pPr>
              <a:r>
                <a:rPr lang="de-CH" sz="1200" b="1" dirty="0" smtClean="0">
                  <a:solidFill>
                    <a:schemeClr val="bg1">
                      <a:lumMod val="50000"/>
                    </a:schemeClr>
                  </a:solidFill>
                  <a:latin typeface="Arial" charset="0"/>
                  <a:ea typeface="ＭＳ Ｐゴシック" pitchFamily="1" charset="-128"/>
                </a:rPr>
                <a:t>Depotbank</a:t>
              </a:r>
              <a:endParaRPr kumimoji="0" lang="de-CH" sz="1200" b="1" i="0" u="none" strike="noStrike" cap="none" normalizeH="0" baseline="0" dirty="0" smtClean="0">
                <a:ln>
                  <a:noFill/>
                </a:ln>
                <a:solidFill>
                  <a:schemeClr val="bg1">
                    <a:lumMod val="50000"/>
                  </a:schemeClr>
                </a:solidFill>
                <a:effectLst/>
                <a:latin typeface="Arial" charset="0"/>
                <a:ea typeface="ＭＳ Ｐゴシック" pitchFamily="1" charset="-128"/>
              </a:endParaRPr>
            </a:p>
          </p:txBody>
        </p:sp>
        <p:cxnSp>
          <p:nvCxnSpPr>
            <p:cNvPr id="37" name="Straight Connector 36"/>
            <p:cNvCxnSpPr/>
            <p:nvPr/>
          </p:nvCxnSpPr>
          <p:spPr bwMode="auto">
            <a:xfrm>
              <a:off x="250823" y="1952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250823" y="1700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Rectangle 38"/>
          <p:cNvSpPr/>
          <p:nvPr/>
        </p:nvSpPr>
        <p:spPr bwMode="auto">
          <a:xfrm>
            <a:off x="641946" y="5618997"/>
            <a:ext cx="1750999" cy="414563"/>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lang="de-CH" sz="1000" dirty="0" smtClean="0">
                <a:latin typeface="Arial" charset="0"/>
                <a:ea typeface="ＭＳ Ｐゴシック" pitchFamily="1" charset="-128"/>
              </a:rPr>
              <a:t>Notenstein Privatbank AG</a:t>
            </a:r>
          </a:p>
        </p:txBody>
      </p:sp>
      <p:sp>
        <p:nvSpPr>
          <p:cNvPr id="40" name="Rectangle 39"/>
          <p:cNvSpPr/>
          <p:nvPr/>
        </p:nvSpPr>
        <p:spPr bwMode="auto">
          <a:xfrm>
            <a:off x="2592287" y="5234386"/>
            <a:ext cx="1909537" cy="858910"/>
          </a:xfrm>
          <a:prstGeom prst="rect">
            <a:avLst/>
          </a:prstGeom>
          <a:solidFill>
            <a:srgbClr val="B2B1A8"/>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kumimoji="0" lang="de-CH" sz="1000" b="0" i="0" u="none" strike="noStrike" cap="none" normalizeH="0" baseline="0" dirty="0" err="1" smtClean="0">
              <a:ln>
                <a:noFill/>
              </a:ln>
              <a:solidFill>
                <a:schemeClr val="tx1"/>
              </a:solidFill>
              <a:effectLst/>
              <a:latin typeface="Arial" charset="0"/>
              <a:ea typeface="ＭＳ Ｐゴシック" pitchFamily="1" charset="-128"/>
            </a:endParaRPr>
          </a:p>
        </p:txBody>
      </p:sp>
      <p:grpSp>
        <p:nvGrpSpPr>
          <p:cNvPr id="41" name="Group 40"/>
          <p:cNvGrpSpPr/>
          <p:nvPr/>
        </p:nvGrpSpPr>
        <p:grpSpPr>
          <a:xfrm>
            <a:off x="2686485" y="5306394"/>
            <a:ext cx="1746526" cy="252000"/>
            <a:chOff x="250823" y="1700213"/>
            <a:chExt cx="2616201" cy="252000"/>
          </a:xfrm>
        </p:grpSpPr>
        <p:sp>
          <p:nvSpPr>
            <p:cNvPr id="42" name="Rectangle 41"/>
            <p:cNvSpPr/>
            <p:nvPr/>
          </p:nvSpPr>
          <p:spPr bwMode="auto">
            <a:xfrm>
              <a:off x="250823" y="1700213"/>
              <a:ext cx="2616201" cy="252000"/>
            </a:xfrm>
            <a:prstGeom prst="rect">
              <a:avLst/>
            </a:prstGeom>
            <a:solidFill>
              <a:schemeClr val="bg1"/>
            </a:solidFill>
            <a:ln w="28575" cap="flat" cmpd="sng" algn="ctr">
              <a:noFill/>
              <a:prstDash val="solid"/>
              <a:round/>
              <a:headEnd type="none" w="med" len="med"/>
              <a:tailEnd type="none" w="med" len="med"/>
            </a:ln>
            <a:effectLst/>
            <a:extLst/>
          </p:spPr>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tabLst>
                  <a:tab pos="4932363" algn="l"/>
                </a:tabLst>
              </a:pPr>
              <a:r>
                <a:rPr lang="de-CH" sz="1200" b="1" dirty="0" smtClean="0">
                  <a:solidFill>
                    <a:schemeClr val="bg1">
                      <a:lumMod val="50000"/>
                    </a:schemeClr>
                  </a:solidFill>
                  <a:latin typeface="Arial" charset="0"/>
                  <a:ea typeface="ＭＳ Ｐゴシック" pitchFamily="1" charset="-128"/>
                </a:rPr>
                <a:t>Schätzungsexperte</a:t>
              </a:r>
              <a:endParaRPr kumimoji="0" lang="de-CH" sz="1200" b="1" i="0" u="none" strike="noStrike" cap="none" normalizeH="0" baseline="0" dirty="0" smtClean="0">
                <a:ln>
                  <a:noFill/>
                </a:ln>
                <a:solidFill>
                  <a:schemeClr val="bg1">
                    <a:lumMod val="50000"/>
                  </a:schemeClr>
                </a:solidFill>
                <a:effectLst/>
                <a:latin typeface="Arial" charset="0"/>
                <a:ea typeface="ＭＳ Ｐゴシック" pitchFamily="1" charset="-128"/>
              </a:endParaRPr>
            </a:p>
          </p:txBody>
        </p:sp>
        <p:cxnSp>
          <p:nvCxnSpPr>
            <p:cNvPr id="43" name="Straight Connector 42"/>
            <p:cNvCxnSpPr/>
            <p:nvPr/>
          </p:nvCxnSpPr>
          <p:spPr bwMode="auto">
            <a:xfrm>
              <a:off x="250823" y="1952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50823" y="1700213"/>
              <a:ext cx="261620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Rectangle 44"/>
          <p:cNvSpPr/>
          <p:nvPr/>
        </p:nvSpPr>
        <p:spPr bwMode="auto">
          <a:xfrm>
            <a:off x="2686484" y="5618997"/>
            <a:ext cx="1750999" cy="414563"/>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lang="de-CH" sz="1000" dirty="0" smtClean="0">
                <a:latin typeface="Arial" charset="0"/>
                <a:ea typeface="ＭＳ Ｐゴシック" pitchFamily="1" charset="-128"/>
              </a:rPr>
              <a:t>Jones Lang </a:t>
            </a:r>
            <a:r>
              <a:rPr lang="de-CH" sz="1000" dirty="0" err="1" smtClean="0">
                <a:latin typeface="Arial" charset="0"/>
                <a:ea typeface="ＭＳ Ｐゴシック" pitchFamily="1" charset="-128"/>
              </a:rPr>
              <a:t>LaSalle</a:t>
            </a:r>
            <a:r>
              <a:rPr lang="de-CH" sz="1000" dirty="0" smtClean="0">
                <a:latin typeface="Arial" charset="0"/>
                <a:ea typeface="ＭＳ Ｐゴシック" pitchFamily="1" charset="-128"/>
              </a:rPr>
              <a:t> AG</a:t>
            </a:r>
          </a:p>
        </p:txBody>
      </p:sp>
      <p:cxnSp>
        <p:nvCxnSpPr>
          <p:cNvPr id="46" name="Straight Connector 45"/>
          <p:cNvCxnSpPr>
            <a:stCxn id="29" idx="1"/>
            <a:endCxn id="11" idx="3"/>
          </p:cNvCxnSpPr>
          <p:nvPr/>
        </p:nvCxnSpPr>
        <p:spPr bwMode="auto">
          <a:xfrm flipH="1">
            <a:off x="7020273" y="2141084"/>
            <a:ext cx="72007" cy="0"/>
          </a:xfrm>
          <a:prstGeom prst="line">
            <a:avLst/>
          </a:prstGeom>
          <a:solidFill>
            <a:schemeClr val="accent1"/>
          </a:solidFill>
          <a:ln w="127000" cap="flat" cmpd="sng" algn="ctr">
            <a:solidFill>
              <a:srgbClr val="B2B1A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ight Arrow 46"/>
          <p:cNvSpPr/>
          <p:nvPr/>
        </p:nvSpPr>
        <p:spPr bwMode="auto">
          <a:xfrm rot="5400000">
            <a:off x="1286493" y="4778006"/>
            <a:ext cx="432048" cy="484632"/>
          </a:xfrm>
          <a:prstGeom prst="rightArrow">
            <a:avLst/>
          </a:prstGeom>
          <a:solidFill>
            <a:srgbClr val="CCE3EC"/>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lang="de-CH" sz="1000" dirty="0" smtClean="0">
              <a:latin typeface="Arial" charset="0"/>
              <a:ea typeface="ＭＳ Ｐゴシック" pitchFamily="1" charset="-128"/>
            </a:endParaRPr>
          </a:p>
        </p:txBody>
      </p:sp>
      <p:sp>
        <p:nvSpPr>
          <p:cNvPr id="48" name="Rectangle 47"/>
          <p:cNvSpPr/>
          <p:nvPr/>
        </p:nvSpPr>
        <p:spPr bwMode="auto">
          <a:xfrm>
            <a:off x="7167080" y="1748967"/>
            <a:ext cx="1383079" cy="287322"/>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lang="de-CH" sz="1000" dirty="0" smtClean="0">
                <a:latin typeface="Arial" charset="0"/>
                <a:ea typeface="ＭＳ Ｐゴシック" pitchFamily="1" charset="-128"/>
              </a:rPr>
              <a:t>Markus Graf</a:t>
            </a:r>
          </a:p>
        </p:txBody>
      </p:sp>
      <p:sp>
        <p:nvSpPr>
          <p:cNvPr id="49" name="Rectangle 48"/>
          <p:cNvSpPr/>
          <p:nvPr/>
        </p:nvSpPr>
        <p:spPr bwMode="auto">
          <a:xfrm>
            <a:off x="7167080" y="2072379"/>
            <a:ext cx="1383079" cy="287322"/>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lang="de-CH" sz="1000" dirty="0" smtClean="0">
                <a:latin typeface="Arial" charset="0"/>
                <a:ea typeface="ＭＳ Ｐゴシック" pitchFamily="1" charset="-128"/>
              </a:rPr>
              <a:t>François M. Bianchi</a:t>
            </a:r>
          </a:p>
        </p:txBody>
      </p:sp>
      <p:sp>
        <p:nvSpPr>
          <p:cNvPr id="50" name="Rectangle 49"/>
          <p:cNvSpPr/>
          <p:nvPr/>
        </p:nvSpPr>
        <p:spPr bwMode="auto">
          <a:xfrm>
            <a:off x="7167080" y="2386484"/>
            <a:ext cx="1383079" cy="287322"/>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lang="de-CH" sz="1000" dirty="0" smtClean="0">
                <a:latin typeface="Arial" charset="0"/>
                <a:ea typeface="ＭＳ Ｐゴシック" pitchFamily="1" charset="-128"/>
              </a:rPr>
              <a:t>Martin Neff</a:t>
            </a:r>
          </a:p>
        </p:txBody>
      </p:sp>
      <p:sp>
        <p:nvSpPr>
          <p:cNvPr id="51" name="Rectangle 50"/>
          <p:cNvSpPr/>
          <p:nvPr/>
        </p:nvSpPr>
        <p:spPr bwMode="auto">
          <a:xfrm>
            <a:off x="4441732" y="1751203"/>
            <a:ext cx="121549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200" b="1" i="0" u="none" strike="noStrike" cap="none" normalizeH="0" baseline="0" dirty="0" smtClean="0">
                <a:ln>
                  <a:noFill/>
                </a:ln>
                <a:solidFill>
                  <a:schemeClr val="bg1"/>
                </a:solidFill>
                <a:effectLst/>
                <a:latin typeface="Arial" charset="0"/>
                <a:ea typeface="ＭＳ Ｐゴシック" pitchFamily="1" charset="-128"/>
              </a:rPr>
              <a:t>Mitglied</a:t>
            </a:r>
          </a:p>
        </p:txBody>
      </p:sp>
      <p:sp>
        <p:nvSpPr>
          <p:cNvPr id="52" name="Rectangle 51"/>
          <p:cNvSpPr/>
          <p:nvPr/>
        </p:nvSpPr>
        <p:spPr bwMode="auto">
          <a:xfrm>
            <a:off x="4441732" y="2038458"/>
            <a:ext cx="1215490" cy="828064"/>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000" b="0" i="0" u="none" strike="noStrike" cap="none" normalizeH="0" baseline="0" dirty="0" err="1" smtClean="0">
                <a:ln>
                  <a:noFill/>
                </a:ln>
                <a:solidFill>
                  <a:schemeClr val="tx1"/>
                </a:solidFill>
                <a:effectLst/>
                <a:latin typeface="Arial" charset="0"/>
                <a:ea typeface="ＭＳ Ｐゴシック" pitchFamily="1" charset="-128"/>
              </a:rPr>
              <a:t>Tbd</a:t>
            </a:r>
            <a:r>
              <a:rPr kumimoji="0" lang="de-CH" sz="1000" b="0" i="0" u="none" strike="noStrike" cap="none" normalizeH="0" baseline="0" dirty="0" smtClean="0">
                <a:ln>
                  <a:noFill/>
                </a:ln>
                <a:solidFill>
                  <a:schemeClr val="tx1"/>
                </a:solidFill>
                <a:effectLst/>
                <a:latin typeface="Arial" charset="0"/>
                <a:ea typeface="ＭＳ Ｐゴシック" pitchFamily="1" charset="-128"/>
              </a:rPr>
              <a:t> </a:t>
            </a:r>
          </a:p>
          <a:p>
            <a:pPr marL="0" indent="0" eaLnBrk="0" fontAlgn="base" hangingPunct="0">
              <a:spcBef>
                <a:spcPct val="0"/>
              </a:spcBef>
              <a:spcAft>
                <a:spcPct val="0"/>
              </a:spcAft>
              <a:buNone/>
            </a:pPr>
            <a:endParaRPr lang="de-CH" sz="1000" dirty="0" smtClean="0">
              <a:latin typeface="Arial" charset="0"/>
              <a:ea typeface="ＭＳ Ｐゴシック" pitchFamily="1" charset="-128"/>
            </a:endParaRPr>
          </a:p>
          <a:p>
            <a:pPr marL="0" indent="0" eaLnBrk="0" fontAlgn="base" hangingPunct="0">
              <a:spcBef>
                <a:spcPct val="0"/>
              </a:spcBef>
              <a:spcAft>
                <a:spcPct val="0"/>
              </a:spcAft>
              <a:buNone/>
            </a:pPr>
            <a:endParaRPr lang="de-CH" sz="900" dirty="0" smtClean="0">
              <a:latin typeface="Arial" charset="0"/>
              <a:ea typeface="ＭＳ Ｐゴシック" pitchFamily="1" charset="-128"/>
            </a:endParaRPr>
          </a:p>
          <a:p>
            <a:pPr marL="0" indent="0" eaLnBrk="0" fontAlgn="base" hangingPunct="0">
              <a:lnSpc>
                <a:spcPct val="100000"/>
              </a:lnSpc>
              <a:spcBef>
                <a:spcPct val="0"/>
              </a:spcBef>
              <a:spcAft>
                <a:spcPct val="0"/>
              </a:spcAft>
              <a:buClrTx/>
              <a:buNone/>
            </a:pPr>
            <a:endParaRPr lang="de-CH" sz="900" dirty="0" smtClean="0">
              <a:latin typeface="Arial" charset="0"/>
              <a:ea typeface="ＭＳ Ｐゴシック" pitchFamily="1" charset="-128"/>
            </a:endParaRPr>
          </a:p>
        </p:txBody>
      </p:sp>
      <p:sp>
        <p:nvSpPr>
          <p:cNvPr id="53" name="Rectangle 52"/>
          <p:cNvSpPr/>
          <p:nvPr/>
        </p:nvSpPr>
        <p:spPr bwMode="auto">
          <a:xfrm>
            <a:off x="5708140" y="1751203"/>
            <a:ext cx="1215490" cy="252000"/>
          </a:xfrm>
          <a:prstGeom prst="rect">
            <a:avLst/>
          </a:prstGeom>
          <a:solidFill>
            <a:schemeClr val="bg1">
              <a:lumMod val="50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lnSpc>
                <a:spcPct val="100000"/>
              </a:lnSpc>
              <a:spcBef>
                <a:spcPct val="0"/>
              </a:spcBef>
              <a:spcAft>
                <a:spcPct val="0"/>
              </a:spcAft>
              <a:buClrTx/>
              <a:buNone/>
            </a:pPr>
            <a:r>
              <a:rPr kumimoji="0" lang="de-CH" sz="1200" b="1" i="0" u="none" strike="noStrike" cap="none" normalizeH="0" baseline="0" dirty="0" smtClean="0">
                <a:ln>
                  <a:noFill/>
                </a:ln>
                <a:solidFill>
                  <a:schemeClr val="bg1"/>
                </a:solidFill>
                <a:effectLst/>
                <a:latin typeface="Arial" charset="0"/>
                <a:ea typeface="ＭＳ Ｐゴシック" pitchFamily="1" charset="-128"/>
              </a:rPr>
              <a:t>Mitglied</a:t>
            </a:r>
          </a:p>
        </p:txBody>
      </p:sp>
      <p:sp>
        <p:nvSpPr>
          <p:cNvPr id="54" name="Rectangle 53"/>
          <p:cNvSpPr/>
          <p:nvPr/>
        </p:nvSpPr>
        <p:spPr bwMode="auto">
          <a:xfrm>
            <a:off x="5708140" y="2038458"/>
            <a:ext cx="1215490" cy="828064"/>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000" dirty="0" err="1">
                <a:latin typeface="Arial" charset="0"/>
                <a:ea typeface="ＭＳ Ｐゴシック" pitchFamily="1" charset="-128"/>
              </a:rPr>
              <a:t>Tbd</a:t>
            </a:r>
            <a:r>
              <a:rPr lang="de-CH" sz="1000" dirty="0">
                <a:latin typeface="Arial" charset="0"/>
                <a:ea typeface="ＭＳ Ｐゴシック" pitchFamily="1" charset="-128"/>
              </a:rPr>
              <a:t> </a:t>
            </a:r>
          </a:p>
          <a:p>
            <a:pPr marL="0" indent="0" eaLnBrk="0" fontAlgn="base" hangingPunct="0">
              <a:spcBef>
                <a:spcPct val="0"/>
              </a:spcBef>
              <a:spcAft>
                <a:spcPct val="0"/>
              </a:spcAft>
              <a:buNone/>
            </a:pPr>
            <a:endParaRPr lang="de-CH" sz="1000" dirty="0">
              <a:latin typeface="Arial" charset="0"/>
              <a:ea typeface="ＭＳ Ｐゴシック" pitchFamily="1" charset="-128"/>
            </a:endParaRPr>
          </a:p>
          <a:p>
            <a:pPr marL="0" indent="0" eaLnBrk="0" fontAlgn="base" hangingPunct="0">
              <a:spcBef>
                <a:spcPct val="0"/>
              </a:spcBef>
              <a:spcAft>
                <a:spcPct val="0"/>
              </a:spcAft>
              <a:buNone/>
            </a:pPr>
            <a:endParaRPr lang="de-CH" sz="900" dirty="0">
              <a:latin typeface="Arial" charset="0"/>
              <a:ea typeface="ＭＳ Ｐゴシック" pitchFamily="1" charset="-128"/>
            </a:endParaRPr>
          </a:p>
          <a:p>
            <a:pPr marL="0" indent="0" eaLnBrk="0" fontAlgn="base" hangingPunct="0">
              <a:spcBef>
                <a:spcPct val="0"/>
              </a:spcBef>
              <a:spcAft>
                <a:spcPct val="0"/>
              </a:spcAft>
              <a:buNone/>
            </a:pPr>
            <a:endParaRPr lang="de-CH" sz="900" dirty="0">
              <a:latin typeface="Arial" charset="0"/>
              <a:ea typeface="ＭＳ Ｐゴシック" pitchFamily="1" charset="-128"/>
            </a:endParaRPr>
          </a:p>
        </p:txBody>
      </p:sp>
      <p:sp>
        <p:nvSpPr>
          <p:cNvPr id="55" name="Right Arrow 54"/>
          <p:cNvSpPr/>
          <p:nvPr/>
        </p:nvSpPr>
        <p:spPr bwMode="auto">
          <a:xfrm rot="5400000">
            <a:off x="3345959" y="4777463"/>
            <a:ext cx="432048" cy="484632"/>
          </a:xfrm>
          <a:prstGeom prst="rightArrow">
            <a:avLst/>
          </a:prstGeom>
          <a:solidFill>
            <a:srgbClr val="CCE3EC"/>
          </a:solidFill>
          <a:ln w="28575" cap="flat" cmpd="sng" algn="ctr">
            <a:no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lnSpc>
                <a:spcPct val="100000"/>
              </a:lnSpc>
              <a:spcBef>
                <a:spcPct val="0"/>
              </a:spcBef>
              <a:spcAft>
                <a:spcPct val="0"/>
              </a:spcAft>
              <a:buClrTx/>
              <a:buNone/>
            </a:pPr>
            <a:endParaRPr lang="de-CH" sz="1000" dirty="0" smtClean="0">
              <a:latin typeface="Arial" charset="0"/>
              <a:ea typeface="ＭＳ Ｐゴシック" pitchFamily="1" charset="-128"/>
            </a:endParaRPr>
          </a:p>
        </p:txBody>
      </p:sp>
      <p:cxnSp>
        <p:nvCxnSpPr>
          <p:cNvPr id="56" name="Straight Connector 55"/>
          <p:cNvCxnSpPr>
            <a:stCxn id="7" idx="0"/>
          </p:cNvCxnSpPr>
          <p:nvPr/>
        </p:nvCxnSpPr>
        <p:spPr bwMode="auto">
          <a:xfrm flipV="1">
            <a:off x="2672434" y="2930579"/>
            <a:ext cx="0" cy="144016"/>
          </a:xfrm>
          <a:prstGeom prst="line">
            <a:avLst/>
          </a:prstGeom>
          <a:solidFill>
            <a:schemeClr val="accent1"/>
          </a:solidFill>
          <a:ln w="127000" cap="flat" cmpd="sng" algn="ctr">
            <a:solidFill>
              <a:srgbClr val="B2B1A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hteck 36"/>
          <p:cNvSpPr/>
          <p:nvPr/>
        </p:nvSpPr>
        <p:spPr>
          <a:xfrm>
            <a:off x="5004048" y="4593958"/>
            <a:ext cx="3454849" cy="131186"/>
          </a:xfrm>
          <a:prstGeom prst="rect">
            <a:avLst/>
          </a:prstGeom>
        </p:spPr>
        <p:txBody>
          <a:bodyPr wrap="none" lIns="0" tIns="0" rIns="0" bIns="0">
            <a:noAutofit/>
          </a:bodyPr>
          <a:lstStyle/>
          <a:p>
            <a:pPr marL="0" indent="0">
              <a:buNone/>
            </a:pPr>
            <a:r>
              <a:rPr lang="en-GB" sz="800" dirty="0" smtClean="0">
                <a:solidFill>
                  <a:srgbClr val="000000"/>
                </a:solidFill>
              </a:rPr>
              <a:t>* </a:t>
            </a:r>
            <a:r>
              <a:rPr lang="en-GB" sz="800" dirty="0" err="1" smtClean="0">
                <a:solidFill>
                  <a:srgbClr val="000000"/>
                </a:solidFill>
              </a:rPr>
              <a:t>Stellvertreter</a:t>
            </a:r>
            <a:r>
              <a:rPr lang="en-GB" sz="800" dirty="0" smtClean="0">
                <a:solidFill>
                  <a:srgbClr val="000000"/>
                </a:solidFill>
              </a:rPr>
              <a:t>: Felix Zimmermann</a:t>
            </a:r>
            <a:endParaRPr lang="en-GB" sz="800" dirty="0">
              <a:solidFill>
                <a:srgbClr val="000000"/>
              </a:solidFill>
            </a:endParaRPr>
          </a:p>
        </p:txBody>
      </p:sp>
    </p:spTree>
    <p:extLst>
      <p:ext uri="{BB962C8B-B14F-4D97-AF65-F5344CB8AC3E}">
        <p14:creationId xmlns:p14="http://schemas.microsoft.com/office/powerpoint/2010/main" val="2205340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inhaltsverzeichnis</a:t>
            </a:r>
            <a:endParaRPr lang="de-CH" dirty="0"/>
          </a:p>
        </p:txBody>
      </p:sp>
      <p:sp>
        <p:nvSpPr>
          <p:cNvPr id="11" name="Foliennummernplatzhalter 10"/>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11</a:t>
            </a:fld>
            <a:endParaRPr lang="de-CH" dirty="0"/>
          </a:p>
        </p:txBody>
      </p:sp>
      <p:sp>
        <p:nvSpPr>
          <p:cNvPr id="8" name="Rectangle 7"/>
          <p:cNvSpPr/>
          <p:nvPr/>
        </p:nvSpPr>
        <p:spPr bwMode="auto">
          <a:xfrm>
            <a:off x="708502" y="1945235"/>
            <a:ext cx="7967186"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Organisation</a:t>
            </a:r>
            <a:endParaRPr lang="de-CH" sz="1600" dirty="0">
              <a:ea typeface="ＭＳ Ｐゴシック" pitchFamily="1" charset="-128"/>
            </a:endParaRPr>
          </a:p>
        </p:txBody>
      </p:sp>
      <p:sp>
        <p:nvSpPr>
          <p:cNvPr id="9" name="Oval 8"/>
          <p:cNvSpPr/>
          <p:nvPr/>
        </p:nvSpPr>
        <p:spPr bwMode="auto">
          <a:xfrm>
            <a:off x="451929" y="1945235"/>
            <a:ext cx="513145"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2</a:t>
            </a:r>
          </a:p>
        </p:txBody>
      </p:sp>
      <p:sp>
        <p:nvSpPr>
          <p:cNvPr id="13" name="Rectangle 12"/>
          <p:cNvSpPr/>
          <p:nvPr/>
        </p:nvSpPr>
        <p:spPr bwMode="auto">
          <a:xfrm>
            <a:off x="709168" y="2480062"/>
            <a:ext cx="7966269" cy="504000"/>
          </a:xfrm>
          <a:prstGeom prst="rect">
            <a:avLst/>
          </a:prstGeom>
          <a:solidFill>
            <a:schemeClr val="accent1"/>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chemeClr val="bg1"/>
                </a:solidFill>
                <a:ea typeface="ＭＳ Ｐゴシック" pitchFamily="1" charset="-128"/>
              </a:rPr>
              <a:t>Investitionsstrategie</a:t>
            </a:r>
            <a:endParaRPr lang="de-CH" sz="1600" dirty="0">
              <a:solidFill>
                <a:schemeClr val="bg1"/>
              </a:solidFill>
              <a:ea typeface="ＭＳ Ｐゴシック" pitchFamily="1" charset="-128"/>
            </a:endParaRPr>
          </a:p>
        </p:txBody>
      </p:sp>
      <p:sp>
        <p:nvSpPr>
          <p:cNvPr id="14" name="Oval 13"/>
          <p:cNvSpPr/>
          <p:nvPr/>
        </p:nvSpPr>
        <p:spPr bwMode="auto">
          <a:xfrm>
            <a:off x="452625" y="2480062"/>
            <a:ext cx="513086" cy="504000"/>
          </a:xfrm>
          <a:prstGeom prst="ellipse">
            <a:avLst/>
          </a:prstGeom>
          <a:solidFill>
            <a:schemeClr val="accent1"/>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chemeClr val="bg1"/>
                </a:solidFill>
                <a:ea typeface="ＭＳ Ｐゴシック" pitchFamily="1" charset="-128"/>
              </a:rPr>
              <a:t>3</a:t>
            </a:r>
          </a:p>
        </p:txBody>
      </p:sp>
      <p:sp>
        <p:nvSpPr>
          <p:cNvPr id="16" name="Rectangle 15"/>
          <p:cNvSpPr/>
          <p:nvPr/>
        </p:nvSpPr>
        <p:spPr bwMode="auto">
          <a:xfrm>
            <a:off x="709168" y="3020199"/>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Portfolio</a:t>
            </a:r>
            <a:endParaRPr lang="de-CH" sz="1600" dirty="0">
              <a:solidFill>
                <a:srgbClr val="000000"/>
              </a:solidFill>
              <a:ea typeface="ＭＳ Ｐゴシック" pitchFamily="1" charset="-128"/>
            </a:endParaRPr>
          </a:p>
        </p:txBody>
      </p:sp>
      <p:sp>
        <p:nvSpPr>
          <p:cNvPr id="17" name="Oval 16"/>
          <p:cNvSpPr/>
          <p:nvPr/>
        </p:nvSpPr>
        <p:spPr bwMode="auto">
          <a:xfrm>
            <a:off x="452625" y="3020199"/>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4</a:t>
            </a:r>
          </a:p>
        </p:txBody>
      </p:sp>
      <p:sp>
        <p:nvSpPr>
          <p:cNvPr id="19" name="Rectangle 18"/>
          <p:cNvSpPr/>
          <p:nvPr/>
        </p:nvSpPr>
        <p:spPr bwMode="auto">
          <a:xfrm>
            <a:off x="709168" y="3554610"/>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Zusammenfassung</a:t>
            </a:r>
            <a:endParaRPr lang="de-CH" sz="1600" dirty="0">
              <a:solidFill>
                <a:srgbClr val="000000"/>
              </a:solidFill>
              <a:ea typeface="ＭＳ Ｐゴシック" pitchFamily="1" charset="-128"/>
            </a:endParaRPr>
          </a:p>
        </p:txBody>
      </p:sp>
      <p:sp>
        <p:nvSpPr>
          <p:cNvPr id="20" name="Oval 19"/>
          <p:cNvSpPr/>
          <p:nvPr/>
        </p:nvSpPr>
        <p:spPr bwMode="auto">
          <a:xfrm>
            <a:off x="452625" y="3554610"/>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5</a:t>
            </a:r>
          </a:p>
        </p:txBody>
      </p:sp>
      <p:sp>
        <p:nvSpPr>
          <p:cNvPr id="22" name="Rectangle 21"/>
          <p:cNvSpPr/>
          <p:nvPr/>
        </p:nvSpPr>
        <p:spPr bwMode="auto">
          <a:xfrm>
            <a:off x="708984" y="1407757"/>
            <a:ext cx="7966704"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Warum eine Anlagestiftung</a:t>
            </a:r>
            <a:endParaRPr lang="de-CH" sz="1600" dirty="0">
              <a:ea typeface="ＭＳ Ｐゴシック" pitchFamily="1" charset="-128"/>
            </a:endParaRPr>
          </a:p>
        </p:txBody>
      </p:sp>
      <p:sp>
        <p:nvSpPr>
          <p:cNvPr id="23" name="Oval 22"/>
          <p:cNvSpPr/>
          <p:nvPr/>
        </p:nvSpPr>
        <p:spPr bwMode="auto">
          <a:xfrm>
            <a:off x="452427" y="1407757"/>
            <a:ext cx="513114"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1</a:t>
            </a:r>
          </a:p>
        </p:txBody>
      </p:sp>
    </p:spTree>
    <p:extLst>
      <p:ext uri="{BB962C8B-B14F-4D97-AF65-F5344CB8AC3E}">
        <p14:creationId xmlns:p14="http://schemas.microsoft.com/office/powerpoint/2010/main" val="3647904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Investitionsstrategie</a:t>
            </a:r>
            <a:endParaRPr lang="de-CH" dirty="0"/>
          </a:p>
        </p:txBody>
      </p:sp>
      <p:sp>
        <p:nvSpPr>
          <p:cNvPr id="3" name="Text Placeholder 2"/>
          <p:cNvSpPr>
            <a:spLocks noGrp="1"/>
          </p:cNvSpPr>
          <p:nvPr>
            <p:ph type="body" sz="quarter" idx="13"/>
          </p:nvPr>
        </p:nvSpPr>
        <p:spPr/>
        <p:txBody>
          <a:bodyPr/>
          <a:lstStyle/>
          <a:p>
            <a:r>
              <a:rPr lang="de-CH" dirty="0"/>
              <a:t>Investitionsstrategie und Anlagezielrendite</a:t>
            </a:r>
          </a:p>
        </p:txBody>
      </p:sp>
      <p:sp>
        <p:nvSpPr>
          <p:cNvPr id="4" name="Text Placeholder 3"/>
          <p:cNvSpPr>
            <a:spLocks noGrp="1"/>
          </p:cNvSpPr>
          <p:nvPr>
            <p:ph type="body" sz="quarter" idx="14"/>
          </p:nvPr>
        </p:nvSpPr>
        <p:spPr/>
        <p:txBody>
          <a:bodyPr/>
          <a:lstStyle/>
          <a:p>
            <a:r>
              <a:rPr lang="de-CH" dirty="0"/>
              <a:t>Die SPA Immobilien Schweiz investiert direkt in Immobilien in der gesamten Schweiz</a:t>
            </a:r>
          </a:p>
          <a:p>
            <a:r>
              <a:rPr lang="de-CH" dirty="0"/>
              <a:t>Die strategische Allokation ist auf ein diversifiziertes Portfolio aus Schweizer Wohnimmobilien (inkl. </a:t>
            </a:r>
            <a:r>
              <a:rPr lang="de-CH" dirty="0" smtClean="0"/>
              <a:t>Leben und Wohnen </a:t>
            </a:r>
            <a:r>
              <a:rPr lang="de-CH" dirty="0"/>
              <a:t>im Alter) von ca. 60% fokussiert – daneben kann das Portfolio auch Gewerbeimmobilien und Immobilienprojekte beinhalten</a:t>
            </a:r>
          </a:p>
          <a:p>
            <a:r>
              <a:rPr lang="de-CH" dirty="0"/>
              <a:t>Aktive Bewirtschaftung des Immobilien-Portfolios basierend auf einem „</a:t>
            </a:r>
            <a:r>
              <a:rPr lang="de-CH" dirty="0" err="1"/>
              <a:t>Buy</a:t>
            </a:r>
            <a:r>
              <a:rPr lang="de-CH" dirty="0"/>
              <a:t> </a:t>
            </a:r>
            <a:r>
              <a:rPr lang="de-CH" dirty="0" err="1"/>
              <a:t>and</a:t>
            </a:r>
            <a:r>
              <a:rPr lang="de-CH" dirty="0"/>
              <a:t> Manage“-Ansatz</a:t>
            </a:r>
          </a:p>
          <a:p>
            <a:r>
              <a:rPr lang="de-CH" dirty="0"/>
              <a:t>Die langfristige Anlagezielrendite der Immobilienanlagegruppe soll bei 3.0% - 4.0% p.a. </a:t>
            </a:r>
            <a:r>
              <a:rPr lang="de-CH" dirty="0" smtClean="0"/>
              <a:t>liegen</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12</a:t>
            </a:fld>
            <a:endParaRPr lang="de-CH" dirty="0"/>
          </a:p>
        </p:txBody>
      </p:sp>
    </p:spTree>
    <p:extLst>
      <p:ext uri="{BB962C8B-B14F-4D97-AF65-F5344CB8AC3E}">
        <p14:creationId xmlns:p14="http://schemas.microsoft.com/office/powerpoint/2010/main" val="202470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Investitionsstrategie</a:t>
            </a:r>
          </a:p>
        </p:txBody>
      </p:sp>
      <p:sp>
        <p:nvSpPr>
          <p:cNvPr id="3" name="Text Placeholder 2"/>
          <p:cNvSpPr>
            <a:spLocks noGrp="1"/>
          </p:cNvSpPr>
          <p:nvPr>
            <p:ph type="body" sz="quarter" idx="13"/>
          </p:nvPr>
        </p:nvSpPr>
        <p:spPr/>
        <p:txBody>
          <a:bodyPr/>
          <a:lstStyle/>
          <a:p>
            <a:r>
              <a:rPr lang="de-CH" dirty="0"/>
              <a:t>Strategische Zielallokation</a:t>
            </a:r>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13</a:t>
            </a:fld>
            <a:endParaRPr lang="de-CH" dirty="0"/>
          </a:p>
        </p:txBody>
      </p:sp>
      <p:graphicFrame>
        <p:nvGraphicFramePr>
          <p:cNvPr id="8" name="Chart 7"/>
          <p:cNvGraphicFramePr>
            <a:graphicFrameLocks/>
          </p:cNvGraphicFramePr>
          <p:nvPr>
            <p:extLst>
              <p:ext uri="{D42A27DB-BD31-4B8C-83A1-F6EECF244321}">
                <p14:modId xmlns:p14="http://schemas.microsoft.com/office/powerpoint/2010/main" val="3020278418"/>
              </p:ext>
            </p:extLst>
          </p:nvPr>
        </p:nvGraphicFramePr>
        <p:xfrm>
          <a:off x="4679950" y="1916113"/>
          <a:ext cx="4032126" cy="3385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764820134"/>
              </p:ext>
            </p:extLst>
          </p:nvPr>
        </p:nvGraphicFramePr>
        <p:xfrm>
          <a:off x="250950" y="1556792"/>
          <a:ext cx="4392488" cy="2078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730311701"/>
              </p:ext>
            </p:extLst>
          </p:nvPr>
        </p:nvGraphicFramePr>
        <p:xfrm>
          <a:off x="250950" y="3573016"/>
          <a:ext cx="4392488" cy="20786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31"/>
          <p:cNvSpPr txBox="1">
            <a:spLocks noChangeArrowheads="1"/>
          </p:cNvSpPr>
          <p:nvPr/>
        </p:nvSpPr>
        <p:spPr bwMode="gray">
          <a:xfrm>
            <a:off x="467543" y="5949280"/>
            <a:ext cx="2433931" cy="287337"/>
          </a:xfrm>
          <a:prstGeom prst="rect">
            <a:avLst/>
          </a:prstGeom>
          <a:noFill/>
          <a:ln w="9525">
            <a:noFill/>
            <a:miter lim="800000"/>
            <a:headEnd/>
            <a:tailEnd/>
          </a:ln>
        </p:spPr>
        <p:txBody>
          <a:bodyPr lIns="36000" tIns="36000" rIns="36000" bIns="36000"/>
          <a:lstStyle/>
          <a:p>
            <a:pPr>
              <a:lnSpc>
                <a:spcPct val="94000"/>
              </a:lnSpc>
              <a:buClr>
                <a:srgbClr val="296799"/>
              </a:buClr>
              <a:buFont typeface="Arial" panose="020B0604020202020204" pitchFamily="34" charset="0"/>
              <a:buNone/>
            </a:pPr>
            <a:r>
              <a:rPr lang="de-CH" sz="1000" dirty="0" smtClean="0">
                <a:solidFill>
                  <a:srgbClr val="000000"/>
                </a:solidFill>
              </a:rPr>
              <a:t>* inklusive Leben und Wohnen im Alter</a:t>
            </a:r>
            <a:endParaRPr lang="de-CH" sz="1000" dirty="0">
              <a:solidFill>
                <a:srgbClr val="000000"/>
              </a:solidFill>
            </a:endParaRPr>
          </a:p>
        </p:txBody>
      </p:sp>
    </p:spTree>
    <p:extLst>
      <p:ext uri="{BB962C8B-B14F-4D97-AF65-F5344CB8AC3E}">
        <p14:creationId xmlns:p14="http://schemas.microsoft.com/office/powerpoint/2010/main" val="372804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Investitionsstrategie</a:t>
            </a:r>
          </a:p>
        </p:txBody>
      </p:sp>
      <p:sp>
        <p:nvSpPr>
          <p:cNvPr id="3" name="Text Placeholder 2"/>
          <p:cNvSpPr>
            <a:spLocks noGrp="1"/>
          </p:cNvSpPr>
          <p:nvPr>
            <p:ph type="body" sz="quarter" idx="13"/>
          </p:nvPr>
        </p:nvSpPr>
        <p:spPr/>
        <p:txBody>
          <a:bodyPr/>
          <a:lstStyle/>
          <a:p>
            <a:r>
              <a:rPr lang="de-CH" dirty="0"/>
              <a:t>Startportfolio – einmalige </a:t>
            </a:r>
            <a:r>
              <a:rPr lang="de-CH" dirty="0" smtClean="0"/>
              <a:t>Pakettransaktion</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14</a:t>
            </a:fld>
            <a:endParaRPr lang="de-CH" dirty="0"/>
          </a:p>
        </p:txBody>
      </p:sp>
      <p:sp>
        <p:nvSpPr>
          <p:cNvPr id="8" name="Rechteck 7"/>
          <p:cNvSpPr/>
          <p:nvPr/>
        </p:nvSpPr>
        <p:spPr>
          <a:xfrm>
            <a:off x="468313" y="1916113"/>
            <a:ext cx="8208143" cy="388937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spcBef>
                <a:spcPts val="200"/>
              </a:spcBef>
              <a:buClr>
                <a:srgbClr val="656565"/>
              </a:buClr>
            </a:pPr>
            <a:r>
              <a:rPr lang="de-CH" sz="1600" dirty="0" smtClean="0">
                <a:solidFill>
                  <a:srgbClr val="000000"/>
                </a:solidFill>
                <a:latin typeface="Arial" panose="020B0604020202020204" pitchFamily="34" charset="0"/>
                <a:cs typeface="Arial" panose="020B0604020202020204" pitchFamily="34" charset="0"/>
              </a:rPr>
              <a:t>Attraktive Objekt- </a:t>
            </a:r>
            <a:r>
              <a:rPr lang="de-CH" sz="1600" dirty="0">
                <a:solidFill>
                  <a:srgbClr val="000000"/>
                </a:solidFill>
                <a:latin typeface="Arial" panose="020B0604020202020204" pitchFamily="34" charset="0"/>
                <a:cs typeface="Arial" panose="020B0604020202020204" pitchFamily="34" charset="0"/>
              </a:rPr>
              <a:t>/ </a:t>
            </a:r>
            <a:r>
              <a:rPr lang="de-CH" sz="1600" dirty="0" smtClean="0">
                <a:solidFill>
                  <a:srgbClr val="000000"/>
                </a:solidFill>
                <a:latin typeface="Arial" panose="020B0604020202020204" pitchFamily="34" charset="0"/>
                <a:cs typeface="Arial" panose="020B0604020202020204" pitchFamily="34" charset="0"/>
              </a:rPr>
              <a:t>Lagequalität</a:t>
            </a:r>
            <a:endParaRPr lang="de-CH" sz="1600" dirty="0">
              <a:solidFill>
                <a:srgbClr val="000000"/>
              </a:solidFill>
              <a:latin typeface="Arial" panose="020B0604020202020204" pitchFamily="34" charset="0"/>
              <a:cs typeface="Arial" panose="020B0604020202020204" pitchFamily="34" charset="0"/>
            </a:endParaRPr>
          </a:p>
          <a:p>
            <a:pPr>
              <a:lnSpc>
                <a:spcPct val="150000"/>
              </a:lnSpc>
              <a:spcBef>
                <a:spcPts val="200"/>
              </a:spcBef>
              <a:buClr>
                <a:srgbClr val="656565"/>
              </a:buClr>
            </a:pPr>
            <a:r>
              <a:rPr lang="de-CH" sz="1600" dirty="0" smtClean="0">
                <a:solidFill>
                  <a:srgbClr val="000000"/>
                </a:solidFill>
                <a:latin typeface="Arial" panose="020B0604020202020204" pitchFamily="34" charset="0"/>
                <a:cs typeface="Arial" panose="020B0604020202020204" pitchFamily="34" charset="0"/>
              </a:rPr>
              <a:t>Neue / neuwertige </a:t>
            </a:r>
            <a:r>
              <a:rPr lang="de-CH" sz="1600" dirty="0">
                <a:solidFill>
                  <a:srgbClr val="000000"/>
                </a:solidFill>
                <a:latin typeface="Arial" panose="020B0604020202020204" pitchFamily="34" charset="0"/>
                <a:cs typeface="Arial" panose="020B0604020202020204" pitchFamily="34" charset="0"/>
              </a:rPr>
              <a:t>und gut unterhaltene </a:t>
            </a:r>
            <a:r>
              <a:rPr lang="de-CH" sz="1600" dirty="0" smtClean="0">
                <a:solidFill>
                  <a:srgbClr val="000000"/>
                </a:solidFill>
                <a:latin typeface="Arial" panose="020B0604020202020204" pitchFamily="34" charset="0"/>
                <a:cs typeface="Arial" panose="020B0604020202020204" pitchFamily="34" charset="0"/>
              </a:rPr>
              <a:t>Renditeobjekte</a:t>
            </a:r>
            <a:endParaRPr lang="de-CH" sz="1600" dirty="0">
              <a:solidFill>
                <a:srgbClr val="000000"/>
              </a:solidFill>
              <a:latin typeface="Arial" panose="020B0604020202020204" pitchFamily="34" charset="0"/>
              <a:cs typeface="Arial" panose="020B0604020202020204" pitchFamily="34" charset="0"/>
            </a:endParaRPr>
          </a:p>
          <a:p>
            <a:pPr>
              <a:lnSpc>
                <a:spcPct val="150000"/>
              </a:lnSpc>
              <a:spcBef>
                <a:spcPts val="200"/>
              </a:spcBef>
              <a:buClr>
                <a:srgbClr val="656565"/>
              </a:buClr>
            </a:pPr>
            <a:r>
              <a:rPr lang="de-CH" sz="1600" dirty="0">
                <a:solidFill>
                  <a:srgbClr val="000000"/>
                </a:solidFill>
                <a:latin typeface="Arial" panose="020B0604020202020204" pitchFamily="34" charset="0"/>
                <a:cs typeface="Arial" panose="020B0604020202020204" pitchFamily="34" charset="0"/>
              </a:rPr>
              <a:t>Sehr </a:t>
            </a:r>
            <a:r>
              <a:rPr lang="de-CH" sz="1600" dirty="0" err="1">
                <a:solidFill>
                  <a:srgbClr val="000000"/>
                </a:solidFill>
                <a:latin typeface="Arial" panose="020B0604020202020204" pitchFamily="34" charset="0"/>
                <a:cs typeface="Arial" panose="020B0604020202020204" pitchFamily="34" charset="0"/>
              </a:rPr>
              <a:t>visible</a:t>
            </a:r>
            <a:r>
              <a:rPr lang="de-CH" sz="1600" dirty="0">
                <a:solidFill>
                  <a:srgbClr val="000000"/>
                </a:solidFill>
                <a:latin typeface="Arial" panose="020B0604020202020204" pitchFamily="34" charset="0"/>
                <a:cs typeface="Arial" panose="020B0604020202020204" pitchFamily="34" charset="0"/>
              </a:rPr>
              <a:t> </a:t>
            </a:r>
            <a:r>
              <a:rPr lang="de-CH" sz="1600" dirty="0" smtClean="0">
                <a:solidFill>
                  <a:srgbClr val="000000"/>
                </a:solidFill>
                <a:latin typeface="Arial" panose="020B0604020202020204" pitchFamily="34" charset="0"/>
                <a:cs typeface="Arial" panose="020B0604020202020204" pitchFamily="34" charset="0"/>
              </a:rPr>
              <a:t>Lagen, gute Wohnlagen, Zentrumslagen für Retail</a:t>
            </a:r>
            <a:endParaRPr lang="de-CH" sz="1600" dirty="0">
              <a:solidFill>
                <a:srgbClr val="000000"/>
              </a:solidFill>
              <a:latin typeface="Arial" panose="020B0604020202020204" pitchFamily="34" charset="0"/>
              <a:cs typeface="Arial" panose="020B0604020202020204" pitchFamily="34" charset="0"/>
            </a:endParaRPr>
          </a:p>
          <a:p>
            <a:pPr>
              <a:lnSpc>
                <a:spcPct val="150000"/>
              </a:lnSpc>
              <a:spcBef>
                <a:spcPts val="200"/>
              </a:spcBef>
              <a:buClr>
                <a:srgbClr val="656565"/>
              </a:buClr>
            </a:pPr>
            <a:r>
              <a:rPr lang="de-CH" sz="1600" dirty="0" smtClean="0">
                <a:solidFill>
                  <a:srgbClr val="000000"/>
                </a:solidFill>
                <a:latin typeface="Arial" panose="020B0604020202020204" pitchFamily="34" charset="0"/>
                <a:cs typeface="Arial" panose="020B0604020202020204" pitchFamily="34" charset="0"/>
              </a:rPr>
              <a:t>Wertstabile Investitionsobjekte</a:t>
            </a:r>
            <a:endParaRPr lang="de-CH" sz="1600" dirty="0">
              <a:solidFill>
                <a:srgbClr val="000000"/>
              </a:solidFill>
              <a:latin typeface="Arial" panose="020B0604020202020204" pitchFamily="34" charset="0"/>
              <a:cs typeface="Arial" panose="020B0604020202020204" pitchFamily="34" charset="0"/>
            </a:endParaRPr>
          </a:p>
          <a:p>
            <a:pPr>
              <a:lnSpc>
                <a:spcPct val="150000"/>
              </a:lnSpc>
              <a:spcBef>
                <a:spcPts val="200"/>
              </a:spcBef>
              <a:buClr>
                <a:srgbClr val="656565"/>
              </a:buClr>
            </a:pPr>
            <a:r>
              <a:rPr lang="de-CH" sz="1600" dirty="0">
                <a:solidFill>
                  <a:srgbClr val="000000"/>
                </a:solidFill>
                <a:latin typeface="Arial" panose="020B0604020202020204" pitchFamily="34" charset="0"/>
                <a:cs typeface="Arial" panose="020B0604020202020204" pitchFamily="34" charset="0"/>
              </a:rPr>
              <a:t>Guter Mietermix mit </a:t>
            </a:r>
            <a:r>
              <a:rPr lang="de-CH" sz="1600" dirty="0" smtClean="0">
                <a:solidFill>
                  <a:srgbClr val="000000"/>
                </a:solidFill>
                <a:latin typeface="Arial" panose="020B0604020202020204" pitchFamily="34" charset="0"/>
                <a:cs typeface="Arial" panose="020B0604020202020204" pitchFamily="34" charset="0"/>
              </a:rPr>
              <a:t>einem Wohnanteil von 30% </a:t>
            </a:r>
            <a:r>
              <a:rPr lang="de-CH" sz="1600" dirty="0">
                <a:solidFill>
                  <a:srgbClr val="000000"/>
                </a:solidFill>
                <a:latin typeface="Arial" panose="020B0604020202020204" pitchFamily="34" charset="0"/>
                <a:cs typeface="Arial" panose="020B0604020202020204" pitchFamily="34" charset="0"/>
              </a:rPr>
              <a:t>(Anteil an </a:t>
            </a:r>
            <a:r>
              <a:rPr lang="de-CH" sz="1600" dirty="0" smtClean="0">
                <a:solidFill>
                  <a:srgbClr val="000000"/>
                </a:solidFill>
                <a:latin typeface="Arial" panose="020B0604020202020204" pitchFamily="34" charset="0"/>
                <a:cs typeface="Arial" panose="020B0604020202020204" pitchFamily="34" charset="0"/>
              </a:rPr>
              <a:t>Soll-Bruttomiete)</a:t>
            </a:r>
            <a:endParaRPr lang="de-CH" sz="1600" dirty="0">
              <a:solidFill>
                <a:srgbClr val="000000"/>
              </a:solidFill>
              <a:latin typeface="Arial" panose="020B0604020202020204" pitchFamily="34" charset="0"/>
              <a:cs typeface="Arial" panose="020B0604020202020204" pitchFamily="34" charset="0"/>
            </a:endParaRPr>
          </a:p>
          <a:p>
            <a:pPr>
              <a:lnSpc>
                <a:spcPct val="150000"/>
              </a:lnSpc>
              <a:spcBef>
                <a:spcPts val="200"/>
              </a:spcBef>
              <a:buClr>
                <a:srgbClr val="656565"/>
              </a:buClr>
            </a:pPr>
            <a:r>
              <a:rPr lang="de-CH" sz="1600" dirty="0">
                <a:solidFill>
                  <a:srgbClr val="000000"/>
                </a:solidFill>
                <a:latin typeface="Arial" panose="020B0604020202020204" pitchFamily="34" charset="0"/>
                <a:cs typeface="Arial" panose="020B0604020202020204" pitchFamily="34" charset="0"/>
              </a:rPr>
              <a:t>Top Mieter (Bsp. </a:t>
            </a:r>
            <a:r>
              <a:rPr lang="de-CH" sz="1600" dirty="0" smtClean="0">
                <a:solidFill>
                  <a:srgbClr val="000000"/>
                </a:solidFill>
                <a:latin typeface="Arial" panose="020B0604020202020204" pitchFamily="34" charset="0"/>
                <a:cs typeface="Arial" panose="020B0604020202020204" pitchFamily="34" charset="0"/>
              </a:rPr>
              <a:t>Swisscom, Kanton St. Gallen, Luzerner Kantonalbank, usw.)</a:t>
            </a:r>
            <a:endParaRPr lang="de-CH" sz="1600" dirty="0">
              <a:solidFill>
                <a:srgbClr val="000000"/>
              </a:solidFill>
              <a:latin typeface="Arial" panose="020B0604020202020204" pitchFamily="34" charset="0"/>
              <a:cs typeface="Arial" panose="020B0604020202020204" pitchFamily="34" charset="0"/>
            </a:endParaRPr>
          </a:p>
          <a:p>
            <a:pPr>
              <a:lnSpc>
                <a:spcPct val="150000"/>
              </a:lnSpc>
              <a:spcBef>
                <a:spcPts val="200"/>
              </a:spcBef>
              <a:buClr>
                <a:srgbClr val="656565"/>
              </a:buClr>
            </a:pPr>
            <a:r>
              <a:rPr lang="de-CH" sz="1600" dirty="0" smtClean="0">
                <a:solidFill>
                  <a:srgbClr val="000000"/>
                </a:solidFill>
                <a:latin typeface="Arial" panose="020B0604020202020204" pitchFamily="34" charset="0"/>
                <a:cs typeface="Arial" panose="020B0604020202020204" pitchFamily="34" charset="0"/>
              </a:rPr>
              <a:t>18’000 </a:t>
            </a:r>
            <a:r>
              <a:rPr lang="de-CH" sz="1600" dirty="0">
                <a:solidFill>
                  <a:srgbClr val="000000"/>
                </a:solidFill>
                <a:latin typeface="Arial" panose="020B0604020202020204" pitchFamily="34" charset="0"/>
                <a:cs typeface="Arial" panose="020B0604020202020204" pitchFamily="34" charset="0"/>
              </a:rPr>
              <a:t>m</a:t>
            </a:r>
            <a:r>
              <a:rPr lang="de-CH" sz="1600" baseline="30000" dirty="0">
                <a:solidFill>
                  <a:srgbClr val="000000"/>
                </a:solidFill>
                <a:latin typeface="Arial" panose="020B0604020202020204" pitchFamily="34" charset="0"/>
                <a:cs typeface="Arial" panose="020B0604020202020204" pitchFamily="34" charset="0"/>
              </a:rPr>
              <a:t>2</a:t>
            </a:r>
            <a:r>
              <a:rPr lang="de-CH" sz="1600" dirty="0">
                <a:solidFill>
                  <a:srgbClr val="000000"/>
                </a:solidFill>
                <a:latin typeface="Arial" panose="020B0604020202020204" pitchFamily="34" charset="0"/>
                <a:cs typeface="Arial" panose="020B0604020202020204" pitchFamily="34" charset="0"/>
              </a:rPr>
              <a:t> Wohnentwicklungsfläche </a:t>
            </a:r>
            <a:r>
              <a:rPr lang="de-CH" sz="1600" dirty="0" smtClean="0">
                <a:solidFill>
                  <a:srgbClr val="000000"/>
                </a:solidFill>
                <a:latin typeface="Arial" panose="020B0604020202020204" pitchFamily="34" charset="0"/>
                <a:cs typeface="Arial" panose="020B0604020202020204" pitchFamily="34" charset="0"/>
              </a:rPr>
              <a:t>in Luzern</a:t>
            </a:r>
          </a:p>
          <a:p>
            <a:pPr>
              <a:lnSpc>
                <a:spcPct val="150000"/>
              </a:lnSpc>
              <a:spcBef>
                <a:spcPts val="200"/>
              </a:spcBef>
              <a:buClr>
                <a:srgbClr val="656565"/>
              </a:buClr>
            </a:pPr>
            <a:r>
              <a:rPr lang="de-CH" sz="1600" dirty="0" smtClean="0">
                <a:solidFill>
                  <a:srgbClr val="000000"/>
                </a:solidFill>
                <a:latin typeface="Arial" panose="020B0604020202020204" pitchFamily="34" charset="0"/>
                <a:cs typeface="Arial" panose="020B0604020202020204" pitchFamily="34" charset="0"/>
              </a:rPr>
              <a:t>35’000 m</a:t>
            </a:r>
            <a:r>
              <a:rPr lang="de-CH" sz="1600" baseline="30000" dirty="0" smtClean="0">
                <a:solidFill>
                  <a:srgbClr val="000000"/>
                </a:solidFill>
                <a:latin typeface="Arial" panose="020B0604020202020204" pitchFamily="34" charset="0"/>
                <a:cs typeface="Arial" panose="020B0604020202020204" pitchFamily="34" charset="0"/>
              </a:rPr>
              <a:t>2</a:t>
            </a:r>
            <a:r>
              <a:rPr lang="de-CH" sz="1600" dirty="0" smtClean="0">
                <a:solidFill>
                  <a:srgbClr val="000000"/>
                </a:solidFill>
                <a:latin typeface="Arial" panose="020B0604020202020204" pitchFamily="34" charset="0"/>
                <a:cs typeface="Arial" panose="020B0604020202020204" pitchFamily="34" charset="0"/>
              </a:rPr>
              <a:t> Wohnentwicklungsfläche in Zuchwil/Solothurn</a:t>
            </a:r>
            <a:endParaRPr lang="de-CH" sz="1000" baseline="30000" dirty="0">
              <a:solidFill>
                <a:srgbClr val="000000"/>
              </a:solidFill>
              <a:latin typeface="Arial" panose="020B0604020202020204" pitchFamily="34" charset="0"/>
              <a:cs typeface="Arial" panose="020B0604020202020204" pitchFamily="34" charset="0"/>
            </a:endParaRPr>
          </a:p>
        </p:txBody>
      </p:sp>
      <p:sp>
        <p:nvSpPr>
          <p:cNvPr id="11" name="Rechteck 12"/>
          <p:cNvSpPr/>
          <p:nvPr/>
        </p:nvSpPr>
        <p:spPr>
          <a:xfrm>
            <a:off x="468313" y="1916832"/>
            <a:ext cx="8208143" cy="2970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Bef>
                <a:spcPts val="850"/>
              </a:spcBef>
              <a:buClr>
                <a:srgbClr val="656565"/>
              </a:buClr>
              <a:buFont typeface="Wingdings" panose="05000000000000000000" pitchFamily="2" charset="2"/>
              <a:buNone/>
            </a:pPr>
            <a:r>
              <a:rPr lang="de-CH" sz="1400" dirty="0" smtClean="0">
                <a:solidFill>
                  <a:srgbClr val="000000"/>
                </a:solidFill>
              </a:rPr>
              <a:t>Highlights</a:t>
            </a:r>
          </a:p>
        </p:txBody>
      </p:sp>
    </p:spTree>
    <p:extLst>
      <p:ext uri="{BB962C8B-B14F-4D97-AF65-F5344CB8AC3E}">
        <p14:creationId xmlns:p14="http://schemas.microsoft.com/office/powerpoint/2010/main" val="141693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Investitionsstrategie</a:t>
            </a:r>
          </a:p>
        </p:txBody>
      </p:sp>
      <p:sp>
        <p:nvSpPr>
          <p:cNvPr id="3" name="Text Placeholder 2"/>
          <p:cNvSpPr>
            <a:spLocks noGrp="1"/>
          </p:cNvSpPr>
          <p:nvPr>
            <p:ph type="body" sz="quarter" idx="13"/>
          </p:nvPr>
        </p:nvSpPr>
        <p:spPr/>
        <p:txBody>
          <a:bodyPr/>
          <a:lstStyle/>
          <a:p>
            <a:r>
              <a:rPr lang="de-CH" dirty="0"/>
              <a:t>Pakettransaktion</a:t>
            </a:r>
          </a:p>
          <a:p>
            <a:r>
              <a:rPr lang="de-CH" dirty="0"/>
              <a:t>Schätzungen durch drei unabhängige Schätzungsexperten</a:t>
            </a:r>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15</a:t>
            </a:fld>
            <a:endParaRPr lang="de-CH" dirty="0"/>
          </a:p>
        </p:txBody>
      </p:sp>
      <p:sp>
        <p:nvSpPr>
          <p:cNvPr id="6" name="Textfeld 8"/>
          <p:cNvSpPr txBox="1"/>
          <p:nvPr/>
        </p:nvSpPr>
        <p:spPr>
          <a:xfrm>
            <a:off x="467544" y="3456636"/>
            <a:ext cx="3575310" cy="620436"/>
          </a:xfrm>
          <a:prstGeom prst="rect">
            <a:avLst/>
          </a:prstGeom>
          <a:solidFill>
            <a:schemeClr val="accent4"/>
          </a:solidFill>
          <a:ln>
            <a:solidFill>
              <a:schemeClr val="bg1">
                <a:lumMod val="65000"/>
              </a:schemeClr>
            </a:solidFill>
          </a:ln>
        </p:spPr>
        <p:txBody>
          <a:bodyPr wrap="square" lIns="0" tIns="0" rIns="0" bIns="0" rtlCol="0" anchor="ctr">
            <a:noAutofit/>
          </a:bodyPr>
          <a:lstStyle/>
          <a:p>
            <a:pPr marL="0" indent="0" algn="ctr">
              <a:buNone/>
            </a:pPr>
            <a:r>
              <a:rPr lang="de-CH" sz="1600" b="1" dirty="0" smtClean="0">
                <a:solidFill>
                  <a:srgbClr val="000000"/>
                </a:solidFill>
              </a:rPr>
              <a:t>Unabhängiger </a:t>
            </a:r>
            <a:endParaRPr lang="de-CH" sz="1600" b="1" dirty="0">
              <a:solidFill>
                <a:srgbClr val="000000"/>
              </a:solidFill>
            </a:endParaRPr>
          </a:p>
          <a:p>
            <a:pPr marL="0" indent="0" algn="ctr">
              <a:buNone/>
            </a:pPr>
            <a:r>
              <a:rPr lang="de-CH" sz="1600" b="1" dirty="0" smtClean="0">
                <a:solidFill>
                  <a:srgbClr val="000000"/>
                </a:solidFill>
              </a:rPr>
              <a:t>Schätzungsexperte</a:t>
            </a:r>
            <a:endParaRPr lang="de-CH" sz="1600" b="1" dirty="0">
              <a:solidFill>
                <a:srgbClr val="000000"/>
              </a:solidFill>
            </a:endParaRPr>
          </a:p>
        </p:txBody>
      </p:sp>
      <p:pic>
        <p:nvPicPr>
          <p:cNvPr id="7" name="Picture 14" descr="Wüest &amp; Part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5616" y="4258548"/>
            <a:ext cx="1476187" cy="145902"/>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836873"/>
            <a:ext cx="1786912" cy="1206800"/>
          </a:xfrm>
          <a:prstGeom prst="rect">
            <a:avLst/>
          </a:prstGeom>
        </p:spPr>
      </p:pic>
      <p:sp>
        <p:nvSpPr>
          <p:cNvPr id="9" name="Textfeld 8"/>
          <p:cNvSpPr txBox="1"/>
          <p:nvPr/>
        </p:nvSpPr>
        <p:spPr>
          <a:xfrm>
            <a:off x="5076055" y="3456074"/>
            <a:ext cx="3575310" cy="620436"/>
          </a:xfrm>
          <a:prstGeom prst="rect">
            <a:avLst/>
          </a:prstGeom>
          <a:solidFill>
            <a:schemeClr val="accent4"/>
          </a:solidFill>
          <a:ln>
            <a:solidFill>
              <a:schemeClr val="bg1">
                <a:lumMod val="65000"/>
              </a:schemeClr>
            </a:solidFill>
          </a:ln>
        </p:spPr>
        <p:txBody>
          <a:bodyPr wrap="square" lIns="0" tIns="0" rIns="0" bIns="0" rtlCol="0" anchor="ctr">
            <a:noAutofit/>
          </a:bodyPr>
          <a:lstStyle/>
          <a:p>
            <a:pPr marL="0" indent="0" algn="ctr">
              <a:buNone/>
            </a:pPr>
            <a:r>
              <a:rPr lang="de-CH" sz="1600" b="1" dirty="0" smtClean="0">
                <a:solidFill>
                  <a:srgbClr val="000000"/>
                </a:solidFill>
              </a:rPr>
              <a:t>Unabhängiger </a:t>
            </a:r>
            <a:endParaRPr lang="de-CH" sz="1600" b="1" dirty="0">
              <a:solidFill>
                <a:srgbClr val="000000"/>
              </a:solidFill>
            </a:endParaRPr>
          </a:p>
          <a:p>
            <a:pPr marL="0" indent="0" algn="ctr">
              <a:buNone/>
            </a:pPr>
            <a:r>
              <a:rPr lang="de-CH" sz="1600" b="1" dirty="0" smtClean="0">
                <a:solidFill>
                  <a:srgbClr val="000000"/>
                </a:solidFill>
              </a:rPr>
              <a:t>Schätzungsexperte</a:t>
            </a:r>
            <a:endParaRPr lang="de-CH" sz="1600" b="1" dirty="0">
              <a:solidFill>
                <a:srgbClr val="000000"/>
              </a:solidFill>
            </a:endParaRPr>
          </a:p>
        </p:txBody>
      </p:sp>
      <p:sp>
        <p:nvSpPr>
          <p:cNvPr id="10" name="Textfeld 8"/>
          <p:cNvSpPr txBox="1"/>
          <p:nvPr/>
        </p:nvSpPr>
        <p:spPr>
          <a:xfrm>
            <a:off x="467544" y="4765555"/>
            <a:ext cx="8183821" cy="619200"/>
          </a:xfrm>
          <a:prstGeom prst="rect">
            <a:avLst/>
          </a:prstGeom>
          <a:solidFill>
            <a:schemeClr val="accent4"/>
          </a:solidFill>
          <a:ln>
            <a:solidFill>
              <a:schemeClr val="bg1">
                <a:lumMod val="65000"/>
              </a:schemeClr>
            </a:solidFill>
          </a:ln>
        </p:spPr>
        <p:txBody>
          <a:bodyPr wrap="square" lIns="0" tIns="0" rIns="0" bIns="0" rtlCol="0" anchor="ctr">
            <a:noAutofit/>
          </a:bodyPr>
          <a:lstStyle/>
          <a:p>
            <a:pPr marL="0" indent="0" algn="ctr">
              <a:lnSpc>
                <a:spcPct val="105000"/>
              </a:lnSpc>
              <a:buNone/>
            </a:pPr>
            <a:r>
              <a:rPr lang="de-CH" sz="1600" b="1" dirty="0">
                <a:solidFill>
                  <a:srgbClr val="000000"/>
                </a:solidFill>
              </a:rPr>
              <a:t>Unabhängiger </a:t>
            </a:r>
            <a:r>
              <a:rPr lang="de-CH" sz="1600" b="1" dirty="0" smtClean="0">
                <a:solidFill>
                  <a:srgbClr val="000000"/>
                </a:solidFill>
              </a:rPr>
              <a:t>Schätzungsexperte</a:t>
            </a:r>
          </a:p>
          <a:p>
            <a:pPr marL="0" indent="0" algn="ctr">
              <a:lnSpc>
                <a:spcPct val="105000"/>
              </a:lnSpc>
              <a:buNone/>
            </a:pPr>
            <a:r>
              <a:rPr lang="de-CH" sz="1600" b="1" dirty="0" smtClean="0">
                <a:solidFill>
                  <a:srgbClr val="000000"/>
                </a:solidFill>
              </a:rPr>
              <a:t>für beide Schatzungen</a:t>
            </a:r>
            <a:endParaRPr lang="de-CH" sz="1600" b="1" dirty="0">
              <a:solidFill>
                <a:srgbClr val="000000"/>
              </a:solidFill>
            </a:endParaRPr>
          </a:p>
        </p:txBody>
      </p:sp>
      <p:pic>
        <p:nvPicPr>
          <p:cNvPr id="11" name="Picture 6" descr="J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508" y="4147246"/>
            <a:ext cx="1229177" cy="546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Y Ernst Young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1553" y="5413627"/>
            <a:ext cx="1308519" cy="7111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K:\Sales\03 SPA\Auftritt\Logo\New folder\Logodaten\HQ_SPA_Logo_D_schwarz.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637" y="1916832"/>
            <a:ext cx="1476187" cy="122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66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inhaltsverzeichnis</a:t>
            </a:r>
            <a:endParaRPr lang="de-CH" dirty="0"/>
          </a:p>
        </p:txBody>
      </p:sp>
      <p:sp>
        <p:nvSpPr>
          <p:cNvPr id="11" name="Foliennummernplatzhalter 10"/>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16</a:t>
            </a:fld>
            <a:endParaRPr lang="de-CH" dirty="0"/>
          </a:p>
        </p:txBody>
      </p:sp>
      <p:sp>
        <p:nvSpPr>
          <p:cNvPr id="8" name="Rectangle 7"/>
          <p:cNvSpPr/>
          <p:nvPr/>
        </p:nvSpPr>
        <p:spPr bwMode="auto">
          <a:xfrm>
            <a:off x="708502" y="1945235"/>
            <a:ext cx="7967186"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Organisation</a:t>
            </a:r>
            <a:endParaRPr lang="de-CH" sz="1600" dirty="0">
              <a:ea typeface="ＭＳ Ｐゴシック" pitchFamily="1" charset="-128"/>
            </a:endParaRPr>
          </a:p>
        </p:txBody>
      </p:sp>
      <p:sp>
        <p:nvSpPr>
          <p:cNvPr id="9" name="Oval 8"/>
          <p:cNvSpPr/>
          <p:nvPr/>
        </p:nvSpPr>
        <p:spPr bwMode="auto">
          <a:xfrm>
            <a:off x="451929" y="1945235"/>
            <a:ext cx="513145"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2</a:t>
            </a:r>
          </a:p>
        </p:txBody>
      </p:sp>
      <p:sp>
        <p:nvSpPr>
          <p:cNvPr id="13" name="Rectangle 12"/>
          <p:cNvSpPr/>
          <p:nvPr/>
        </p:nvSpPr>
        <p:spPr bwMode="auto">
          <a:xfrm>
            <a:off x="709168" y="2480062"/>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Investitionsstrategie</a:t>
            </a:r>
            <a:endParaRPr lang="de-CH" sz="1600" dirty="0">
              <a:ea typeface="ＭＳ Ｐゴシック" pitchFamily="1" charset="-128"/>
            </a:endParaRPr>
          </a:p>
        </p:txBody>
      </p:sp>
      <p:sp>
        <p:nvSpPr>
          <p:cNvPr id="14" name="Oval 13"/>
          <p:cNvSpPr/>
          <p:nvPr/>
        </p:nvSpPr>
        <p:spPr bwMode="auto">
          <a:xfrm>
            <a:off x="452625" y="2480062"/>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3</a:t>
            </a:r>
          </a:p>
        </p:txBody>
      </p:sp>
      <p:sp>
        <p:nvSpPr>
          <p:cNvPr id="16" name="Rectangle 15"/>
          <p:cNvSpPr/>
          <p:nvPr/>
        </p:nvSpPr>
        <p:spPr bwMode="auto">
          <a:xfrm>
            <a:off x="709168" y="3020199"/>
            <a:ext cx="7966269" cy="504000"/>
          </a:xfrm>
          <a:prstGeom prst="rect">
            <a:avLst/>
          </a:prstGeom>
          <a:solidFill>
            <a:schemeClr val="accent1"/>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chemeClr val="bg1"/>
                </a:solidFill>
                <a:ea typeface="ＭＳ Ｐゴシック" pitchFamily="1" charset="-128"/>
              </a:rPr>
              <a:t>Portfolio</a:t>
            </a:r>
            <a:endParaRPr lang="de-CH" sz="1600" dirty="0">
              <a:solidFill>
                <a:schemeClr val="bg1"/>
              </a:solidFill>
              <a:ea typeface="ＭＳ Ｐゴシック" pitchFamily="1" charset="-128"/>
            </a:endParaRPr>
          </a:p>
        </p:txBody>
      </p:sp>
      <p:sp>
        <p:nvSpPr>
          <p:cNvPr id="17" name="Oval 16"/>
          <p:cNvSpPr/>
          <p:nvPr/>
        </p:nvSpPr>
        <p:spPr bwMode="auto">
          <a:xfrm>
            <a:off x="452625" y="3020199"/>
            <a:ext cx="513086" cy="504000"/>
          </a:xfrm>
          <a:prstGeom prst="ellipse">
            <a:avLst/>
          </a:prstGeom>
          <a:solidFill>
            <a:schemeClr val="accent1"/>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chemeClr val="bg1"/>
                </a:solidFill>
                <a:ea typeface="ＭＳ Ｐゴシック" pitchFamily="1" charset="-128"/>
              </a:rPr>
              <a:t>4</a:t>
            </a:r>
          </a:p>
        </p:txBody>
      </p:sp>
      <p:sp>
        <p:nvSpPr>
          <p:cNvPr id="19" name="Rectangle 18"/>
          <p:cNvSpPr/>
          <p:nvPr/>
        </p:nvSpPr>
        <p:spPr bwMode="auto">
          <a:xfrm>
            <a:off x="709168" y="3554610"/>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Zusammenfassung</a:t>
            </a:r>
            <a:endParaRPr lang="de-CH" sz="1600" dirty="0">
              <a:solidFill>
                <a:srgbClr val="000000"/>
              </a:solidFill>
              <a:ea typeface="ＭＳ Ｐゴシック" pitchFamily="1" charset="-128"/>
            </a:endParaRPr>
          </a:p>
        </p:txBody>
      </p:sp>
      <p:sp>
        <p:nvSpPr>
          <p:cNvPr id="20" name="Oval 19"/>
          <p:cNvSpPr/>
          <p:nvPr/>
        </p:nvSpPr>
        <p:spPr bwMode="auto">
          <a:xfrm>
            <a:off x="452625" y="3554610"/>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5</a:t>
            </a:r>
          </a:p>
        </p:txBody>
      </p:sp>
      <p:sp>
        <p:nvSpPr>
          <p:cNvPr id="22" name="Rectangle 21"/>
          <p:cNvSpPr/>
          <p:nvPr/>
        </p:nvSpPr>
        <p:spPr bwMode="auto">
          <a:xfrm>
            <a:off x="708984" y="1407757"/>
            <a:ext cx="7966704"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Warum eine Anlagestiftung</a:t>
            </a:r>
            <a:endParaRPr lang="de-CH" sz="1600" dirty="0">
              <a:ea typeface="ＭＳ Ｐゴシック" pitchFamily="1" charset="-128"/>
            </a:endParaRPr>
          </a:p>
        </p:txBody>
      </p:sp>
      <p:sp>
        <p:nvSpPr>
          <p:cNvPr id="23" name="Oval 22"/>
          <p:cNvSpPr/>
          <p:nvPr/>
        </p:nvSpPr>
        <p:spPr bwMode="auto">
          <a:xfrm>
            <a:off x="452427" y="1407757"/>
            <a:ext cx="513114"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1</a:t>
            </a:r>
          </a:p>
        </p:txBody>
      </p:sp>
    </p:spTree>
    <p:extLst>
      <p:ext uri="{BB962C8B-B14F-4D97-AF65-F5344CB8AC3E}">
        <p14:creationId xmlns:p14="http://schemas.microsoft.com/office/powerpoint/2010/main" val="4042433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6427"/>
            <a:ext cx="8207688" cy="359952"/>
          </a:xfrm>
        </p:spPr>
        <p:txBody>
          <a:bodyPr/>
          <a:lstStyle/>
          <a:p>
            <a:r>
              <a:rPr lang="de-CH" sz="2200" dirty="0"/>
              <a:t>«HECHT» TRADITIONSHAUS IM HERZEN VON ST. GALLEN</a:t>
            </a:r>
          </a:p>
        </p:txBody>
      </p:sp>
      <p:sp>
        <p:nvSpPr>
          <p:cNvPr id="3" name="Text Placeholder 2"/>
          <p:cNvSpPr>
            <a:spLocks noGrp="1"/>
          </p:cNvSpPr>
          <p:nvPr>
            <p:ph type="body" sz="quarter" idx="13"/>
          </p:nvPr>
        </p:nvSpPr>
        <p:spPr/>
        <p:txBody>
          <a:bodyPr/>
          <a:lstStyle/>
          <a:p>
            <a:r>
              <a:rPr lang="de-CH" dirty="0" smtClean="0"/>
              <a:t>Bohl </a:t>
            </a:r>
            <a:r>
              <a:rPr lang="de-CH" dirty="0"/>
              <a:t>1 / </a:t>
            </a:r>
            <a:r>
              <a:rPr lang="de-CH" dirty="0" err="1"/>
              <a:t>Goliathgasse</a:t>
            </a:r>
            <a:r>
              <a:rPr lang="de-CH" dirty="0"/>
              <a:t> 6, St. </a:t>
            </a:r>
            <a:r>
              <a:rPr lang="de-CH" dirty="0" smtClean="0"/>
              <a:t>Gallen</a:t>
            </a:r>
            <a:endParaRPr lang="de-CH" dirty="0"/>
          </a:p>
        </p:txBody>
      </p:sp>
      <p:sp>
        <p:nvSpPr>
          <p:cNvPr id="4" name="Text Placeholder 3"/>
          <p:cNvSpPr>
            <a:spLocks noGrp="1"/>
          </p:cNvSpPr>
          <p:nvPr>
            <p:ph type="body" sz="quarter" idx="14"/>
          </p:nvPr>
        </p:nvSpPr>
        <p:spPr/>
        <p:txBody>
          <a:bodyPr/>
          <a:lstStyle/>
          <a:p>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17</a:t>
            </a:fld>
            <a:endParaRPr lang="de-CH" dirty="0"/>
          </a:p>
        </p:txBody>
      </p:sp>
      <p:graphicFrame>
        <p:nvGraphicFramePr>
          <p:cNvPr id="6" name="Table 5"/>
          <p:cNvGraphicFramePr>
            <a:graphicFrameLocks noGrp="1"/>
          </p:cNvGraphicFramePr>
          <p:nvPr>
            <p:extLst>
              <p:ext uri="{D42A27DB-BD31-4B8C-83A1-F6EECF244321}">
                <p14:modId xmlns:p14="http://schemas.microsoft.com/office/powerpoint/2010/main" val="3541687918"/>
              </p:ext>
            </p:extLst>
          </p:nvPr>
        </p:nvGraphicFramePr>
        <p:xfrm>
          <a:off x="4464050" y="1844824"/>
          <a:ext cx="4211638" cy="1092645"/>
        </p:xfrm>
        <a:graphic>
          <a:graphicData uri="http://schemas.openxmlformats.org/drawingml/2006/table">
            <a:tbl>
              <a:tblPr firstRow="1" bandRow="1">
                <a:tableStyleId>{CA20E951-F767-40FB-8981-BDCADE0C3650}</a:tableStyleId>
              </a:tblPr>
              <a:tblGrid>
                <a:gridCol w="2124356"/>
                <a:gridCol w="2087282"/>
              </a:tblGrid>
              <a:tr h="252118">
                <a:tc>
                  <a:txBody>
                    <a:bodyPr/>
                    <a:lstStyle/>
                    <a:p>
                      <a:pPr marL="0" indent="0">
                        <a:buNone/>
                      </a:pPr>
                      <a:r>
                        <a:rPr lang="de-CH" sz="1200" dirty="0" smtClean="0"/>
                        <a:t>Eckdaten</a:t>
                      </a:r>
                      <a:endParaRPr lang="de-CH" sz="1200" dirty="0"/>
                    </a:p>
                  </a:txBody>
                  <a:tcPr/>
                </a:tc>
                <a:tc>
                  <a:txBody>
                    <a:bodyPr/>
                    <a:lstStyle/>
                    <a:p>
                      <a:endParaRPr lang="de-CH" sz="1100" dirty="0"/>
                    </a:p>
                  </a:txBody>
                  <a:tcPr/>
                </a:tc>
              </a:tr>
              <a:tr h="252118">
                <a:tc>
                  <a:txBody>
                    <a:bodyPr/>
                    <a:lstStyle/>
                    <a:p>
                      <a:pPr marL="0" indent="0">
                        <a:buNone/>
                      </a:pPr>
                      <a:r>
                        <a:rPr lang="de-CH" sz="1100" dirty="0" smtClean="0"/>
                        <a:t>Baujahr / Sanierung</a:t>
                      </a:r>
                      <a:endParaRPr lang="de-CH" sz="1100" dirty="0"/>
                    </a:p>
                  </a:txBody>
                  <a:tcPr/>
                </a:tc>
                <a:tc>
                  <a:txBody>
                    <a:bodyPr/>
                    <a:lstStyle/>
                    <a:p>
                      <a:pPr marL="0" indent="0">
                        <a:buNone/>
                      </a:pPr>
                      <a:r>
                        <a:rPr lang="de-CH" sz="1100" dirty="0" smtClean="0"/>
                        <a:t>1920 / 1995</a:t>
                      </a:r>
                      <a:endParaRPr lang="de-CH" sz="1100" dirty="0"/>
                    </a:p>
                  </a:txBody>
                  <a:tcPr/>
                </a:tc>
              </a:tr>
              <a:tr h="252118">
                <a:tc>
                  <a:txBody>
                    <a:bodyPr/>
                    <a:lstStyle/>
                    <a:p>
                      <a:pPr marL="0" indent="0">
                        <a:buNone/>
                      </a:pPr>
                      <a:r>
                        <a:rPr lang="de-CH" sz="1100" dirty="0" smtClean="0"/>
                        <a:t>Nutzung</a:t>
                      </a:r>
                      <a:endParaRPr lang="de-CH" sz="1100" dirty="0"/>
                    </a:p>
                  </a:txBody>
                  <a:tcPr/>
                </a:tc>
                <a:tc>
                  <a:txBody>
                    <a:bodyPr/>
                    <a:lstStyle/>
                    <a:p>
                      <a:pPr marL="0" indent="0">
                        <a:buNone/>
                      </a:pPr>
                      <a:r>
                        <a:rPr lang="de-CH" sz="1100" i="0" dirty="0" smtClean="0"/>
                        <a:t>Wohnen,</a:t>
                      </a:r>
                      <a:r>
                        <a:rPr lang="de-CH" sz="1100" i="0" baseline="0" dirty="0" smtClean="0"/>
                        <a:t> Büro, </a:t>
                      </a:r>
                      <a:r>
                        <a:rPr lang="de-CH" sz="1100" i="0" baseline="0" dirty="0" err="1" smtClean="0"/>
                        <a:t>Gastro</a:t>
                      </a:r>
                      <a:r>
                        <a:rPr lang="de-CH" sz="1100" i="0" baseline="0" dirty="0" smtClean="0"/>
                        <a:t>, Kino</a:t>
                      </a:r>
                      <a:endParaRPr lang="de-CH" sz="1100" i="0" dirty="0"/>
                    </a:p>
                  </a:txBody>
                  <a:tcPr/>
                </a:tc>
              </a:tr>
              <a:tr h="252118">
                <a:tc>
                  <a:txBody>
                    <a:bodyPr/>
                    <a:lstStyle/>
                    <a:p>
                      <a:pPr marL="0" indent="0" algn="l">
                        <a:buNone/>
                      </a:pPr>
                      <a:r>
                        <a:rPr lang="de-CH" sz="1100" dirty="0" smtClean="0"/>
                        <a:t>Nutzfläche</a:t>
                      </a:r>
                      <a:endParaRPr lang="de-CH" sz="1100" dirty="0"/>
                    </a:p>
                  </a:txBody>
                  <a:tcPr/>
                </a:tc>
                <a:tc>
                  <a:txBody>
                    <a:bodyPr/>
                    <a:lstStyle/>
                    <a:p>
                      <a:pPr marL="0" indent="0">
                        <a:buNone/>
                      </a:pPr>
                      <a:r>
                        <a:rPr lang="de-CH" sz="1100" dirty="0" smtClean="0"/>
                        <a:t>4’175m</a:t>
                      </a:r>
                      <a:r>
                        <a:rPr lang="de-CH" sz="1100" baseline="30000" dirty="0" smtClean="0"/>
                        <a:t>2</a:t>
                      </a:r>
                      <a:endParaRPr lang="de-CH" sz="1100" baseline="30000" dirty="0"/>
                    </a:p>
                  </a:txBody>
                  <a:tcPr/>
                </a:tc>
              </a:tr>
            </a:tbl>
          </a:graphicData>
        </a:graphic>
      </p:graphicFrame>
      <p:pic>
        <p:nvPicPr>
          <p:cNvPr id="1026" name="Picture 2" descr="K:\Sales\03 SPA\02 Portfolio\Bilder\St.Gallen Hecht\SG-Hec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916338"/>
            <a:ext cx="3599999"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Sales\03 SPA\02 Portfolio\Bilder\St.Gallen Hecht\Google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655" y="3397880"/>
            <a:ext cx="4222801" cy="211140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spect="1"/>
          </p:cNvSpPr>
          <p:nvPr/>
        </p:nvSpPr>
        <p:spPr>
          <a:xfrm>
            <a:off x="6588224" y="4041088"/>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CH" dirty="0" err="1" smtClean="0"/>
          </a:p>
        </p:txBody>
      </p:sp>
    </p:spTree>
    <p:extLst>
      <p:ext uri="{BB962C8B-B14F-4D97-AF65-F5344CB8AC3E}">
        <p14:creationId xmlns:p14="http://schemas.microsoft.com/office/powerpoint/2010/main" val="390079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Sales\03 SPA\02 Portfolio\Bilder\Luzern_Weinberglistrasse\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056" y="3396081"/>
            <a:ext cx="4226400" cy="211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516427"/>
            <a:ext cx="8207688" cy="359952"/>
          </a:xfrm>
        </p:spPr>
        <p:txBody>
          <a:bodyPr/>
          <a:lstStyle/>
          <a:p>
            <a:r>
              <a:rPr lang="de-CH" sz="2200" dirty="0"/>
              <a:t>TROPHY-LIEGENSCHAFT MIT POTENZIAL</a:t>
            </a:r>
          </a:p>
        </p:txBody>
      </p:sp>
      <p:sp>
        <p:nvSpPr>
          <p:cNvPr id="3" name="Text Placeholder 2"/>
          <p:cNvSpPr>
            <a:spLocks noGrp="1"/>
          </p:cNvSpPr>
          <p:nvPr>
            <p:ph type="body" sz="quarter" idx="13"/>
          </p:nvPr>
        </p:nvSpPr>
        <p:spPr/>
        <p:txBody>
          <a:bodyPr/>
          <a:lstStyle/>
          <a:p>
            <a:r>
              <a:rPr lang="de-CH" dirty="0" smtClean="0"/>
              <a:t>Weinberglistrasse </a:t>
            </a:r>
            <a:r>
              <a:rPr lang="de-CH" dirty="0"/>
              <a:t>4, Luzern</a:t>
            </a:r>
          </a:p>
        </p:txBody>
      </p:sp>
      <p:sp>
        <p:nvSpPr>
          <p:cNvPr id="4" name="Text Placeholder 3"/>
          <p:cNvSpPr>
            <a:spLocks noGrp="1"/>
          </p:cNvSpPr>
          <p:nvPr>
            <p:ph type="body" sz="quarter" idx="14"/>
          </p:nvPr>
        </p:nvSpPr>
        <p:spPr/>
        <p:txBody>
          <a:bodyPr/>
          <a:lstStyle/>
          <a:p>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18</a:t>
            </a:fld>
            <a:endParaRPr lang="de-CH" dirty="0"/>
          </a:p>
        </p:txBody>
      </p:sp>
      <p:graphicFrame>
        <p:nvGraphicFramePr>
          <p:cNvPr id="6" name="Table 5"/>
          <p:cNvGraphicFramePr>
            <a:graphicFrameLocks noGrp="1"/>
          </p:cNvGraphicFramePr>
          <p:nvPr>
            <p:extLst>
              <p:ext uri="{D42A27DB-BD31-4B8C-83A1-F6EECF244321}">
                <p14:modId xmlns:p14="http://schemas.microsoft.com/office/powerpoint/2010/main" val="2047673076"/>
              </p:ext>
            </p:extLst>
          </p:nvPr>
        </p:nvGraphicFramePr>
        <p:xfrm>
          <a:off x="4464050" y="1844824"/>
          <a:ext cx="4211638" cy="1092645"/>
        </p:xfrm>
        <a:graphic>
          <a:graphicData uri="http://schemas.openxmlformats.org/drawingml/2006/table">
            <a:tbl>
              <a:tblPr firstRow="1" bandRow="1">
                <a:tableStyleId>{CA20E951-F767-40FB-8981-BDCADE0C3650}</a:tableStyleId>
              </a:tblPr>
              <a:tblGrid>
                <a:gridCol w="2124356"/>
                <a:gridCol w="2087282"/>
              </a:tblGrid>
              <a:tr h="252118">
                <a:tc>
                  <a:txBody>
                    <a:bodyPr/>
                    <a:lstStyle/>
                    <a:p>
                      <a:pPr marL="0" indent="0">
                        <a:buNone/>
                      </a:pPr>
                      <a:r>
                        <a:rPr lang="de-CH" sz="1200" dirty="0" smtClean="0"/>
                        <a:t>Eckdaten</a:t>
                      </a:r>
                      <a:endParaRPr lang="de-CH" sz="1200" dirty="0"/>
                    </a:p>
                  </a:txBody>
                  <a:tcPr/>
                </a:tc>
                <a:tc>
                  <a:txBody>
                    <a:bodyPr/>
                    <a:lstStyle/>
                    <a:p>
                      <a:endParaRPr lang="de-CH" sz="1100" dirty="0"/>
                    </a:p>
                  </a:txBody>
                  <a:tcPr/>
                </a:tc>
              </a:tr>
              <a:tr h="252118">
                <a:tc>
                  <a:txBody>
                    <a:bodyPr/>
                    <a:lstStyle/>
                    <a:p>
                      <a:pPr marL="0" indent="0">
                        <a:buNone/>
                      </a:pPr>
                      <a:r>
                        <a:rPr lang="de-CH" sz="1100" dirty="0" smtClean="0"/>
                        <a:t>Baujahr / Sanierung</a:t>
                      </a:r>
                      <a:endParaRPr lang="de-CH" sz="1100" dirty="0"/>
                    </a:p>
                  </a:txBody>
                  <a:tcPr/>
                </a:tc>
                <a:tc>
                  <a:txBody>
                    <a:bodyPr/>
                    <a:lstStyle/>
                    <a:p>
                      <a:pPr marL="0" indent="0">
                        <a:buNone/>
                      </a:pPr>
                      <a:r>
                        <a:rPr lang="de-CH" sz="1100" dirty="0" smtClean="0"/>
                        <a:t>1991 / 2008</a:t>
                      </a:r>
                      <a:endParaRPr lang="de-CH" sz="1100" dirty="0"/>
                    </a:p>
                  </a:txBody>
                  <a:tcPr/>
                </a:tc>
              </a:tr>
              <a:tr h="252118">
                <a:tc>
                  <a:txBody>
                    <a:bodyPr/>
                    <a:lstStyle/>
                    <a:p>
                      <a:pPr marL="0" indent="0">
                        <a:buNone/>
                      </a:pPr>
                      <a:r>
                        <a:rPr lang="de-CH" sz="1100" dirty="0" smtClean="0"/>
                        <a:t>Nutzung</a:t>
                      </a:r>
                      <a:endParaRPr lang="de-CH" sz="1100" dirty="0"/>
                    </a:p>
                  </a:txBody>
                  <a:tcPr/>
                </a:tc>
                <a:tc>
                  <a:txBody>
                    <a:bodyPr/>
                    <a:lstStyle/>
                    <a:p>
                      <a:pPr marL="0" indent="0">
                        <a:buNone/>
                      </a:pPr>
                      <a:r>
                        <a:rPr lang="de-CH" sz="1100" i="0" dirty="0" smtClean="0"/>
                        <a:t>Büro</a:t>
                      </a:r>
                      <a:endParaRPr lang="de-CH" sz="1100" i="0" dirty="0"/>
                    </a:p>
                  </a:txBody>
                  <a:tcPr/>
                </a:tc>
              </a:tr>
              <a:tr h="252118">
                <a:tc>
                  <a:txBody>
                    <a:bodyPr/>
                    <a:lstStyle/>
                    <a:p>
                      <a:pPr marL="0" indent="0" algn="l">
                        <a:buNone/>
                      </a:pPr>
                      <a:r>
                        <a:rPr lang="de-CH" sz="1100" dirty="0" smtClean="0"/>
                        <a:t>Nutzfläche</a:t>
                      </a:r>
                      <a:endParaRPr lang="de-CH" sz="1100" dirty="0"/>
                    </a:p>
                  </a:txBody>
                  <a:tcPr/>
                </a:tc>
                <a:tc>
                  <a:txBody>
                    <a:bodyPr/>
                    <a:lstStyle/>
                    <a:p>
                      <a:pPr marL="0" indent="0">
                        <a:buNone/>
                      </a:pPr>
                      <a:r>
                        <a:rPr lang="de-CH" sz="1100" dirty="0" smtClean="0"/>
                        <a:t>11’302m</a:t>
                      </a:r>
                      <a:r>
                        <a:rPr lang="de-CH" sz="1100" baseline="30000" dirty="0" smtClean="0"/>
                        <a:t>2</a:t>
                      </a:r>
                      <a:endParaRPr lang="de-CH" sz="1100" dirty="0"/>
                    </a:p>
                  </a:txBody>
                  <a:tcPr/>
                </a:tc>
              </a:tr>
            </a:tbl>
          </a:graphicData>
        </a:graphic>
      </p:graphicFrame>
      <p:sp>
        <p:nvSpPr>
          <p:cNvPr id="7" name="Oval 6"/>
          <p:cNvSpPr>
            <a:spLocks noChangeAspect="1"/>
          </p:cNvSpPr>
          <p:nvPr/>
        </p:nvSpPr>
        <p:spPr>
          <a:xfrm>
            <a:off x="6896378" y="4721413"/>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CH" dirty="0" err="1" smtClean="0"/>
          </a:p>
        </p:txBody>
      </p:sp>
      <p:pic>
        <p:nvPicPr>
          <p:cNvPr id="10" name="Picture 3" descr="K:\Sales\03 SPA\02 Portfolio\Bilder\Luzern_Weinberglistrasse\Luzern_quadratis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916338"/>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78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6427"/>
            <a:ext cx="8207688" cy="359952"/>
          </a:xfrm>
        </p:spPr>
        <p:txBody>
          <a:bodyPr/>
          <a:lstStyle/>
          <a:p>
            <a:r>
              <a:rPr lang="de-CH" sz="2200" dirty="0" smtClean="0"/>
              <a:t>Wohnpotenzial mit </a:t>
            </a:r>
            <a:r>
              <a:rPr lang="de-CH" sz="2200" dirty="0" err="1" smtClean="0"/>
              <a:t>neubauten</a:t>
            </a:r>
            <a:endParaRPr lang="de-CH" sz="2200" dirty="0"/>
          </a:p>
        </p:txBody>
      </p:sp>
      <p:sp>
        <p:nvSpPr>
          <p:cNvPr id="3" name="Text Placeholder 2"/>
          <p:cNvSpPr>
            <a:spLocks noGrp="1"/>
          </p:cNvSpPr>
          <p:nvPr>
            <p:ph type="body" sz="quarter" idx="13"/>
          </p:nvPr>
        </p:nvSpPr>
        <p:spPr/>
        <p:txBody>
          <a:bodyPr/>
          <a:lstStyle/>
          <a:p>
            <a:r>
              <a:rPr lang="de-CH" dirty="0"/>
              <a:t>Weinberglistrasse 4, Luzern</a:t>
            </a:r>
          </a:p>
        </p:txBody>
      </p:sp>
      <p:sp>
        <p:nvSpPr>
          <p:cNvPr id="4" name="Text Placeholder 3"/>
          <p:cNvSpPr>
            <a:spLocks noGrp="1"/>
          </p:cNvSpPr>
          <p:nvPr>
            <p:ph type="body" sz="quarter" idx="14"/>
          </p:nvPr>
        </p:nvSpPr>
        <p:spPr/>
        <p:txBody>
          <a:bodyPr/>
          <a:lstStyle/>
          <a:p>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19</a:t>
            </a:fld>
            <a:endParaRPr lang="de-CH" dirty="0"/>
          </a:p>
        </p:txBody>
      </p:sp>
      <p:sp>
        <p:nvSpPr>
          <p:cNvPr id="7" name="Oval 6"/>
          <p:cNvSpPr>
            <a:spLocks noChangeAspect="1"/>
          </p:cNvSpPr>
          <p:nvPr/>
        </p:nvSpPr>
        <p:spPr>
          <a:xfrm>
            <a:off x="6588224" y="4041088"/>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CH" dirty="0" err="1" smtClean="0"/>
          </a:p>
        </p:txBody>
      </p:sp>
      <p:pic>
        <p:nvPicPr>
          <p:cNvPr id="3074" name="Picture 2" descr="K:\Sales\03 SPA\02 Portfolio\Bilder\Luzern_Weinberglistrasse\Luzern_Entwickl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952" y="1893475"/>
            <a:ext cx="4278219" cy="29518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K:\Sales\03 SPA\02 Portfolio\Bilder\Luzern_Weinberglistrasse\Luzern-Lu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15423"/>
            <a:ext cx="3887664" cy="388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88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666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Sales\03 SPA\02 Portfolio\Bilder\Genf_Place_Cornavin\Cap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239" y="3404032"/>
            <a:ext cx="4226400" cy="211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516427"/>
            <a:ext cx="8207688" cy="359952"/>
          </a:xfrm>
        </p:spPr>
        <p:txBody>
          <a:bodyPr/>
          <a:lstStyle/>
          <a:p>
            <a:r>
              <a:rPr lang="de-CH" sz="2200" dirty="0" smtClean="0"/>
              <a:t>Potenzial an top-lage in </a:t>
            </a:r>
            <a:r>
              <a:rPr lang="de-CH" sz="2200" dirty="0" err="1" smtClean="0"/>
              <a:t>genf</a:t>
            </a:r>
            <a:endParaRPr lang="de-CH" sz="2200" dirty="0"/>
          </a:p>
        </p:txBody>
      </p:sp>
      <p:sp>
        <p:nvSpPr>
          <p:cNvPr id="3" name="Text Placeholder 2"/>
          <p:cNvSpPr>
            <a:spLocks noGrp="1"/>
          </p:cNvSpPr>
          <p:nvPr>
            <p:ph type="body" sz="quarter" idx="13"/>
          </p:nvPr>
        </p:nvSpPr>
        <p:spPr/>
        <p:txBody>
          <a:bodyPr/>
          <a:lstStyle/>
          <a:p>
            <a:r>
              <a:rPr lang="de-CH" dirty="0"/>
              <a:t>Place </a:t>
            </a:r>
            <a:r>
              <a:rPr lang="de-CH" dirty="0" err="1"/>
              <a:t>Cornavin</a:t>
            </a:r>
            <a:r>
              <a:rPr lang="de-CH" dirty="0"/>
              <a:t> 10, Genf</a:t>
            </a:r>
          </a:p>
        </p:txBody>
      </p:sp>
      <p:sp>
        <p:nvSpPr>
          <p:cNvPr id="4" name="Text Placeholder 3"/>
          <p:cNvSpPr>
            <a:spLocks noGrp="1"/>
          </p:cNvSpPr>
          <p:nvPr>
            <p:ph type="body" sz="quarter" idx="14"/>
          </p:nvPr>
        </p:nvSpPr>
        <p:spPr/>
        <p:txBody>
          <a:bodyPr/>
          <a:lstStyle/>
          <a:p>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20</a:t>
            </a:fld>
            <a:endParaRPr lang="de-CH" dirty="0"/>
          </a:p>
        </p:txBody>
      </p:sp>
      <p:graphicFrame>
        <p:nvGraphicFramePr>
          <p:cNvPr id="6" name="Table 5"/>
          <p:cNvGraphicFramePr>
            <a:graphicFrameLocks noGrp="1"/>
          </p:cNvGraphicFramePr>
          <p:nvPr>
            <p:extLst>
              <p:ext uri="{D42A27DB-BD31-4B8C-83A1-F6EECF244321}">
                <p14:modId xmlns:p14="http://schemas.microsoft.com/office/powerpoint/2010/main" val="3727080339"/>
              </p:ext>
            </p:extLst>
          </p:nvPr>
        </p:nvGraphicFramePr>
        <p:xfrm>
          <a:off x="4464050" y="1844824"/>
          <a:ext cx="4211638" cy="1092645"/>
        </p:xfrm>
        <a:graphic>
          <a:graphicData uri="http://schemas.openxmlformats.org/drawingml/2006/table">
            <a:tbl>
              <a:tblPr firstRow="1" bandRow="1">
                <a:tableStyleId>{CA20E951-F767-40FB-8981-BDCADE0C3650}</a:tableStyleId>
              </a:tblPr>
              <a:tblGrid>
                <a:gridCol w="2124356"/>
                <a:gridCol w="2087282"/>
              </a:tblGrid>
              <a:tr h="252118">
                <a:tc>
                  <a:txBody>
                    <a:bodyPr/>
                    <a:lstStyle/>
                    <a:p>
                      <a:pPr marL="0" indent="0">
                        <a:buNone/>
                      </a:pPr>
                      <a:r>
                        <a:rPr lang="de-CH" sz="1200" dirty="0" smtClean="0"/>
                        <a:t>Eckdaten</a:t>
                      </a:r>
                      <a:endParaRPr lang="de-CH" sz="1200" dirty="0"/>
                    </a:p>
                  </a:txBody>
                  <a:tcPr/>
                </a:tc>
                <a:tc>
                  <a:txBody>
                    <a:bodyPr/>
                    <a:lstStyle/>
                    <a:p>
                      <a:endParaRPr lang="de-CH" sz="1100" dirty="0"/>
                    </a:p>
                  </a:txBody>
                  <a:tcPr/>
                </a:tc>
              </a:tr>
              <a:tr h="252118">
                <a:tc>
                  <a:txBody>
                    <a:bodyPr/>
                    <a:lstStyle/>
                    <a:p>
                      <a:pPr marL="0" indent="0">
                        <a:buNone/>
                      </a:pPr>
                      <a:r>
                        <a:rPr lang="de-CH" sz="1100" dirty="0" smtClean="0"/>
                        <a:t>Baujahr / Sanierung</a:t>
                      </a:r>
                      <a:endParaRPr lang="de-CH" sz="1100" dirty="0"/>
                    </a:p>
                  </a:txBody>
                  <a:tcPr/>
                </a:tc>
                <a:tc>
                  <a:txBody>
                    <a:bodyPr/>
                    <a:lstStyle/>
                    <a:p>
                      <a:pPr marL="0" indent="0">
                        <a:buNone/>
                      </a:pPr>
                      <a:r>
                        <a:rPr lang="de-CH" sz="1100" dirty="0" smtClean="0"/>
                        <a:t>1958 / 2003</a:t>
                      </a:r>
                      <a:endParaRPr lang="de-CH" sz="1100" dirty="0"/>
                    </a:p>
                  </a:txBody>
                  <a:tcPr/>
                </a:tc>
              </a:tr>
              <a:tr h="252118">
                <a:tc>
                  <a:txBody>
                    <a:bodyPr/>
                    <a:lstStyle/>
                    <a:p>
                      <a:pPr marL="0" indent="0">
                        <a:buNone/>
                      </a:pPr>
                      <a:r>
                        <a:rPr lang="de-CH" sz="1100" dirty="0" smtClean="0"/>
                        <a:t>Nutzung</a:t>
                      </a:r>
                      <a:endParaRPr lang="de-CH" sz="1100" dirty="0"/>
                    </a:p>
                  </a:txBody>
                  <a:tcPr/>
                </a:tc>
                <a:tc>
                  <a:txBody>
                    <a:bodyPr/>
                    <a:lstStyle/>
                    <a:p>
                      <a:pPr marL="0" indent="0">
                        <a:buNone/>
                      </a:pPr>
                      <a:r>
                        <a:rPr lang="de-CH" sz="1100" i="0" baseline="0" dirty="0" smtClean="0"/>
                        <a:t>Hotel, Retail</a:t>
                      </a:r>
                      <a:endParaRPr lang="de-CH" sz="1100" i="0" dirty="0"/>
                    </a:p>
                  </a:txBody>
                  <a:tcPr/>
                </a:tc>
              </a:tr>
              <a:tr h="252118">
                <a:tc>
                  <a:txBody>
                    <a:bodyPr/>
                    <a:lstStyle/>
                    <a:p>
                      <a:pPr marL="0" indent="0" algn="l">
                        <a:buNone/>
                      </a:pPr>
                      <a:r>
                        <a:rPr lang="de-CH" sz="1100" dirty="0" smtClean="0"/>
                        <a:t>Nutzfläche</a:t>
                      </a:r>
                      <a:endParaRPr lang="de-CH" sz="1100" dirty="0"/>
                    </a:p>
                  </a:txBody>
                  <a:tcPr/>
                </a:tc>
                <a:tc>
                  <a:txBody>
                    <a:bodyPr/>
                    <a:lstStyle/>
                    <a:p>
                      <a:pPr marL="0" indent="0">
                        <a:buNone/>
                      </a:pPr>
                      <a:r>
                        <a:rPr lang="de-CH" sz="1100" dirty="0" smtClean="0"/>
                        <a:t>2’778m</a:t>
                      </a:r>
                      <a:r>
                        <a:rPr lang="de-CH" sz="1100" baseline="30000" dirty="0" smtClean="0"/>
                        <a:t>2</a:t>
                      </a:r>
                      <a:endParaRPr lang="de-CH" sz="1100" dirty="0"/>
                    </a:p>
                  </a:txBody>
                  <a:tcPr/>
                </a:tc>
              </a:tr>
            </a:tbl>
          </a:graphicData>
        </a:graphic>
      </p:graphicFrame>
      <p:sp>
        <p:nvSpPr>
          <p:cNvPr id="7" name="Oval 6"/>
          <p:cNvSpPr>
            <a:spLocks noChangeAspect="1"/>
          </p:cNvSpPr>
          <p:nvPr/>
        </p:nvSpPr>
        <p:spPr>
          <a:xfrm>
            <a:off x="6380151" y="3884901"/>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CH" dirty="0" err="1" smtClean="0"/>
          </a:p>
        </p:txBody>
      </p:sp>
      <p:pic>
        <p:nvPicPr>
          <p:cNvPr id="9" name="Picture 2" descr="K:\Sales\03 SPA\02 Portfolio\Bilder\Genf_Place_Cornavin\Genf_Cornavin_quadratis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916338"/>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26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Sales\03 SPA\02 Portfolio\Bilder\Genf_Quai_du_Seujet\Cap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8694" y="3395187"/>
            <a:ext cx="4226400" cy="211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516427"/>
            <a:ext cx="8207688" cy="359952"/>
          </a:xfrm>
        </p:spPr>
        <p:txBody>
          <a:bodyPr/>
          <a:lstStyle/>
          <a:p>
            <a:r>
              <a:rPr lang="de-CH" sz="2200" dirty="0" smtClean="0"/>
              <a:t>Genf, wohnen an der </a:t>
            </a:r>
            <a:r>
              <a:rPr lang="de-CH" sz="2200" dirty="0" err="1" smtClean="0"/>
              <a:t>rhone</a:t>
            </a:r>
            <a:endParaRPr lang="de-CH" sz="2200" dirty="0"/>
          </a:p>
        </p:txBody>
      </p:sp>
      <p:sp>
        <p:nvSpPr>
          <p:cNvPr id="3" name="Text Placeholder 2"/>
          <p:cNvSpPr>
            <a:spLocks noGrp="1"/>
          </p:cNvSpPr>
          <p:nvPr>
            <p:ph type="body" sz="quarter" idx="13"/>
          </p:nvPr>
        </p:nvSpPr>
        <p:spPr/>
        <p:txBody>
          <a:bodyPr/>
          <a:lstStyle/>
          <a:p>
            <a:r>
              <a:rPr lang="de-CH" dirty="0"/>
              <a:t>Quai de </a:t>
            </a:r>
            <a:r>
              <a:rPr lang="de-CH" dirty="0" err="1"/>
              <a:t>Seujet</a:t>
            </a:r>
            <a:r>
              <a:rPr lang="de-CH" dirty="0"/>
              <a:t> 30, Genf</a:t>
            </a:r>
          </a:p>
        </p:txBody>
      </p:sp>
      <p:sp>
        <p:nvSpPr>
          <p:cNvPr id="4" name="Text Placeholder 3"/>
          <p:cNvSpPr>
            <a:spLocks noGrp="1"/>
          </p:cNvSpPr>
          <p:nvPr>
            <p:ph type="body" sz="quarter" idx="14"/>
          </p:nvPr>
        </p:nvSpPr>
        <p:spPr/>
        <p:txBody>
          <a:bodyPr/>
          <a:lstStyle/>
          <a:p>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21</a:t>
            </a:fld>
            <a:endParaRPr lang="de-CH" dirty="0"/>
          </a:p>
        </p:txBody>
      </p:sp>
      <p:graphicFrame>
        <p:nvGraphicFramePr>
          <p:cNvPr id="6" name="Table 5"/>
          <p:cNvGraphicFramePr>
            <a:graphicFrameLocks noGrp="1"/>
          </p:cNvGraphicFramePr>
          <p:nvPr>
            <p:extLst>
              <p:ext uri="{D42A27DB-BD31-4B8C-83A1-F6EECF244321}">
                <p14:modId xmlns:p14="http://schemas.microsoft.com/office/powerpoint/2010/main" val="850573858"/>
              </p:ext>
            </p:extLst>
          </p:nvPr>
        </p:nvGraphicFramePr>
        <p:xfrm>
          <a:off x="4464050" y="1844824"/>
          <a:ext cx="4211638" cy="1092645"/>
        </p:xfrm>
        <a:graphic>
          <a:graphicData uri="http://schemas.openxmlformats.org/drawingml/2006/table">
            <a:tbl>
              <a:tblPr firstRow="1" bandRow="1">
                <a:tableStyleId>{CA20E951-F767-40FB-8981-BDCADE0C3650}</a:tableStyleId>
              </a:tblPr>
              <a:tblGrid>
                <a:gridCol w="2124356"/>
                <a:gridCol w="2087282"/>
              </a:tblGrid>
              <a:tr h="252118">
                <a:tc>
                  <a:txBody>
                    <a:bodyPr/>
                    <a:lstStyle/>
                    <a:p>
                      <a:pPr marL="0" indent="0">
                        <a:buNone/>
                      </a:pPr>
                      <a:r>
                        <a:rPr lang="de-CH" sz="1200" dirty="0" smtClean="0"/>
                        <a:t>Eckdaten</a:t>
                      </a:r>
                      <a:endParaRPr lang="de-CH" sz="1200" dirty="0"/>
                    </a:p>
                  </a:txBody>
                  <a:tcPr/>
                </a:tc>
                <a:tc>
                  <a:txBody>
                    <a:bodyPr/>
                    <a:lstStyle/>
                    <a:p>
                      <a:endParaRPr lang="de-CH" sz="1100" dirty="0"/>
                    </a:p>
                  </a:txBody>
                  <a:tcPr/>
                </a:tc>
              </a:tr>
              <a:tr h="252118">
                <a:tc>
                  <a:txBody>
                    <a:bodyPr/>
                    <a:lstStyle/>
                    <a:p>
                      <a:pPr marL="0" indent="0">
                        <a:buNone/>
                      </a:pPr>
                      <a:r>
                        <a:rPr lang="de-CH" sz="1100" dirty="0" smtClean="0"/>
                        <a:t>Baujahr / Sanierung</a:t>
                      </a:r>
                      <a:endParaRPr lang="de-CH" sz="1100" dirty="0"/>
                    </a:p>
                  </a:txBody>
                  <a:tcPr/>
                </a:tc>
                <a:tc>
                  <a:txBody>
                    <a:bodyPr/>
                    <a:lstStyle/>
                    <a:p>
                      <a:pPr marL="0" indent="0">
                        <a:buNone/>
                      </a:pPr>
                      <a:r>
                        <a:rPr lang="de-CH" sz="1100" dirty="0" smtClean="0"/>
                        <a:t>1984</a:t>
                      </a:r>
                      <a:endParaRPr lang="de-CH" sz="1100" dirty="0"/>
                    </a:p>
                  </a:txBody>
                  <a:tcPr/>
                </a:tc>
              </a:tr>
              <a:tr h="252118">
                <a:tc>
                  <a:txBody>
                    <a:bodyPr/>
                    <a:lstStyle/>
                    <a:p>
                      <a:pPr marL="0" indent="0">
                        <a:buNone/>
                      </a:pPr>
                      <a:r>
                        <a:rPr lang="de-CH" sz="1100" dirty="0" smtClean="0"/>
                        <a:t>Nutzung</a:t>
                      </a:r>
                      <a:endParaRPr lang="de-CH" sz="1100" dirty="0"/>
                    </a:p>
                  </a:txBody>
                  <a:tcPr/>
                </a:tc>
                <a:tc>
                  <a:txBody>
                    <a:bodyPr/>
                    <a:lstStyle/>
                    <a:p>
                      <a:pPr marL="0" indent="0">
                        <a:buNone/>
                      </a:pPr>
                      <a:r>
                        <a:rPr lang="de-CH" sz="1100" i="0" dirty="0" smtClean="0"/>
                        <a:t>Wohnen</a:t>
                      </a:r>
                      <a:r>
                        <a:rPr lang="de-CH" sz="1100" i="0" baseline="0" dirty="0" smtClean="0"/>
                        <a:t> / Büro</a:t>
                      </a:r>
                      <a:endParaRPr lang="de-CH" sz="1100" i="0" dirty="0"/>
                    </a:p>
                  </a:txBody>
                  <a:tcPr/>
                </a:tc>
              </a:tr>
              <a:tr h="252118">
                <a:tc>
                  <a:txBody>
                    <a:bodyPr/>
                    <a:lstStyle/>
                    <a:p>
                      <a:pPr marL="0" indent="0" algn="l">
                        <a:buNone/>
                      </a:pPr>
                      <a:r>
                        <a:rPr lang="de-CH" sz="1100" dirty="0" smtClean="0"/>
                        <a:t>Nutzfläche</a:t>
                      </a:r>
                      <a:endParaRPr lang="de-CH" sz="1100" dirty="0"/>
                    </a:p>
                  </a:txBody>
                  <a:tcPr/>
                </a:tc>
                <a:tc>
                  <a:txBody>
                    <a:bodyPr/>
                    <a:lstStyle/>
                    <a:p>
                      <a:pPr marL="0" indent="0">
                        <a:buNone/>
                      </a:pPr>
                      <a:r>
                        <a:rPr lang="de-CH" sz="1100" dirty="0" smtClean="0"/>
                        <a:t>2’748m</a:t>
                      </a:r>
                      <a:r>
                        <a:rPr lang="de-CH" sz="1100" baseline="30000" dirty="0" smtClean="0"/>
                        <a:t>2</a:t>
                      </a:r>
                      <a:endParaRPr lang="de-CH" sz="1100" dirty="0"/>
                    </a:p>
                  </a:txBody>
                  <a:tcPr/>
                </a:tc>
              </a:tr>
            </a:tbl>
          </a:graphicData>
        </a:graphic>
      </p:graphicFrame>
      <p:sp>
        <p:nvSpPr>
          <p:cNvPr id="7" name="Oval 6"/>
          <p:cNvSpPr>
            <a:spLocks noChangeAspect="1"/>
          </p:cNvSpPr>
          <p:nvPr/>
        </p:nvSpPr>
        <p:spPr>
          <a:xfrm>
            <a:off x="5632038" y="4957070"/>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CH" dirty="0" err="1" smtClean="0"/>
          </a:p>
        </p:txBody>
      </p:sp>
      <p:pic>
        <p:nvPicPr>
          <p:cNvPr id="10" name="Picture 2" descr="K:\Sales\03 SPA\02 Portfolio\Bilder\Genf_Quai_du_Seujet\Genf_Seujet_quadratis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916338"/>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10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K:\Sales\03 SPA\02 Portfolio\Bilder\Zürich_Maaghof\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3403363"/>
            <a:ext cx="4226400" cy="211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516427"/>
            <a:ext cx="8207688" cy="359952"/>
          </a:xfrm>
        </p:spPr>
        <p:txBody>
          <a:bodyPr/>
          <a:lstStyle/>
          <a:p>
            <a:r>
              <a:rPr lang="de-CH" sz="2200" dirty="0" smtClean="0"/>
              <a:t>Urbanes wohnen in </a:t>
            </a:r>
            <a:r>
              <a:rPr lang="de-CH" sz="2200" dirty="0" err="1" smtClean="0"/>
              <a:t>zürich</a:t>
            </a:r>
            <a:r>
              <a:rPr lang="de-CH" sz="2200" dirty="0" smtClean="0"/>
              <a:t>-west</a:t>
            </a:r>
            <a:endParaRPr lang="de-CH" sz="2200" dirty="0"/>
          </a:p>
        </p:txBody>
      </p:sp>
      <p:sp>
        <p:nvSpPr>
          <p:cNvPr id="3" name="Text Placeholder 2"/>
          <p:cNvSpPr>
            <a:spLocks noGrp="1"/>
          </p:cNvSpPr>
          <p:nvPr>
            <p:ph type="body" sz="quarter" idx="13"/>
          </p:nvPr>
        </p:nvSpPr>
        <p:spPr/>
        <p:txBody>
          <a:bodyPr/>
          <a:lstStyle/>
          <a:p>
            <a:r>
              <a:rPr lang="de-CH" dirty="0" err="1"/>
              <a:t>Maaghof</a:t>
            </a:r>
            <a:r>
              <a:rPr lang="de-CH" dirty="0"/>
              <a:t>, </a:t>
            </a:r>
            <a:r>
              <a:rPr lang="de-CH" dirty="0" smtClean="0"/>
              <a:t>Maschinenstr. 11/13 – </a:t>
            </a:r>
            <a:r>
              <a:rPr lang="de-CH" dirty="0" err="1" smtClean="0"/>
              <a:t>Naphtastr</a:t>
            </a:r>
            <a:r>
              <a:rPr lang="de-CH" dirty="0" smtClean="0"/>
              <a:t>. 4/6/8, Zürich</a:t>
            </a:r>
            <a:endParaRPr lang="de-CH" dirty="0"/>
          </a:p>
        </p:txBody>
      </p:sp>
      <p:sp>
        <p:nvSpPr>
          <p:cNvPr id="4" name="Text Placeholder 3"/>
          <p:cNvSpPr>
            <a:spLocks noGrp="1"/>
          </p:cNvSpPr>
          <p:nvPr>
            <p:ph type="body" sz="quarter" idx="14"/>
          </p:nvPr>
        </p:nvSpPr>
        <p:spPr/>
        <p:txBody>
          <a:bodyPr/>
          <a:lstStyle/>
          <a:p>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22</a:t>
            </a:fld>
            <a:endParaRPr lang="de-CH" dirty="0"/>
          </a:p>
        </p:txBody>
      </p:sp>
      <p:graphicFrame>
        <p:nvGraphicFramePr>
          <p:cNvPr id="6" name="Table 5"/>
          <p:cNvGraphicFramePr>
            <a:graphicFrameLocks noGrp="1"/>
          </p:cNvGraphicFramePr>
          <p:nvPr>
            <p:extLst>
              <p:ext uri="{D42A27DB-BD31-4B8C-83A1-F6EECF244321}">
                <p14:modId xmlns:p14="http://schemas.microsoft.com/office/powerpoint/2010/main" val="1613459901"/>
              </p:ext>
            </p:extLst>
          </p:nvPr>
        </p:nvGraphicFramePr>
        <p:xfrm>
          <a:off x="4464050" y="1844824"/>
          <a:ext cx="4211638" cy="1092645"/>
        </p:xfrm>
        <a:graphic>
          <a:graphicData uri="http://schemas.openxmlformats.org/drawingml/2006/table">
            <a:tbl>
              <a:tblPr firstRow="1" bandRow="1">
                <a:tableStyleId>{CA20E951-F767-40FB-8981-BDCADE0C3650}</a:tableStyleId>
              </a:tblPr>
              <a:tblGrid>
                <a:gridCol w="2124356"/>
                <a:gridCol w="2087282"/>
              </a:tblGrid>
              <a:tr h="252118">
                <a:tc>
                  <a:txBody>
                    <a:bodyPr/>
                    <a:lstStyle/>
                    <a:p>
                      <a:pPr marL="0" indent="0">
                        <a:buNone/>
                      </a:pPr>
                      <a:r>
                        <a:rPr lang="de-CH" sz="1200" dirty="0" smtClean="0"/>
                        <a:t>Eckdaten</a:t>
                      </a:r>
                      <a:endParaRPr lang="de-CH" sz="1200" dirty="0"/>
                    </a:p>
                  </a:txBody>
                  <a:tcPr/>
                </a:tc>
                <a:tc>
                  <a:txBody>
                    <a:bodyPr/>
                    <a:lstStyle/>
                    <a:p>
                      <a:endParaRPr lang="de-CH" sz="1100" dirty="0"/>
                    </a:p>
                  </a:txBody>
                  <a:tcPr/>
                </a:tc>
              </a:tr>
              <a:tr h="252118">
                <a:tc>
                  <a:txBody>
                    <a:bodyPr/>
                    <a:lstStyle/>
                    <a:p>
                      <a:pPr marL="0" indent="0">
                        <a:buNone/>
                      </a:pPr>
                      <a:r>
                        <a:rPr lang="de-CH" sz="1100" dirty="0" smtClean="0"/>
                        <a:t>Baujahr / Sanierung</a:t>
                      </a:r>
                      <a:endParaRPr lang="de-CH" sz="1100" dirty="0"/>
                    </a:p>
                  </a:txBody>
                  <a:tcPr/>
                </a:tc>
                <a:tc>
                  <a:txBody>
                    <a:bodyPr/>
                    <a:lstStyle/>
                    <a:p>
                      <a:pPr marL="0" indent="0">
                        <a:buNone/>
                      </a:pPr>
                      <a:r>
                        <a:rPr lang="de-CH" sz="1100" dirty="0" smtClean="0"/>
                        <a:t>2015</a:t>
                      </a:r>
                      <a:endParaRPr lang="de-CH" sz="1100" dirty="0"/>
                    </a:p>
                  </a:txBody>
                  <a:tcPr/>
                </a:tc>
              </a:tr>
              <a:tr h="252118">
                <a:tc>
                  <a:txBody>
                    <a:bodyPr/>
                    <a:lstStyle/>
                    <a:p>
                      <a:pPr marL="0" indent="0">
                        <a:buNone/>
                      </a:pPr>
                      <a:r>
                        <a:rPr lang="de-CH" sz="1100" dirty="0" smtClean="0"/>
                        <a:t>Nutzung</a:t>
                      </a:r>
                      <a:endParaRPr lang="de-CH" sz="1100" dirty="0"/>
                    </a:p>
                  </a:txBody>
                  <a:tcPr/>
                </a:tc>
                <a:tc>
                  <a:txBody>
                    <a:bodyPr/>
                    <a:lstStyle/>
                    <a:p>
                      <a:pPr marL="0" indent="0">
                        <a:buNone/>
                      </a:pPr>
                      <a:r>
                        <a:rPr lang="de-CH" sz="1100" i="0" dirty="0" smtClean="0"/>
                        <a:t>Wohnen</a:t>
                      </a:r>
                      <a:endParaRPr lang="de-CH" sz="1100" i="0" dirty="0"/>
                    </a:p>
                  </a:txBody>
                  <a:tcPr/>
                </a:tc>
              </a:tr>
              <a:tr h="252118">
                <a:tc>
                  <a:txBody>
                    <a:bodyPr/>
                    <a:lstStyle/>
                    <a:p>
                      <a:pPr marL="0" indent="0" algn="l">
                        <a:buNone/>
                      </a:pPr>
                      <a:r>
                        <a:rPr lang="de-CH" sz="1100" dirty="0" smtClean="0"/>
                        <a:t>Nutzfläche</a:t>
                      </a:r>
                      <a:endParaRPr lang="de-CH" sz="1100" dirty="0"/>
                    </a:p>
                  </a:txBody>
                  <a:tcPr/>
                </a:tc>
                <a:tc>
                  <a:txBody>
                    <a:bodyPr/>
                    <a:lstStyle/>
                    <a:p>
                      <a:pPr marL="0" indent="0">
                        <a:buNone/>
                      </a:pPr>
                      <a:r>
                        <a:rPr lang="de-CH" sz="1100" dirty="0" smtClean="0"/>
                        <a:t>14’275m</a:t>
                      </a:r>
                      <a:r>
                        <a:rPr lang="de-CH" sz="1100" baseline="30000" dirty="0" smtClean="0"/>
                        <a:t>2</a:t>
                      </a:r>
                      <a:endParaRPr lang="de-CH" sz="1100" dirty="0"/>
                    </a:p>
                  </a:txBody>
                  <a:tcPr/>
                </a:tc>
              </a:tr>
            </a:tbl>
          </a:graphicData>
        </a:graphic>
      </p:graphicFrame>
      <p:sp>
        <p:nvSpPr>
          <p:cNvPr id="7" name="Oval 6"/>
          <p:cNvSpPr>
            <a:spLocks noChangeAspect="1"/>
          </p:cNvSpPr>
          <p:nvPr/>
        </p:nvSpPr>
        <p:spPr>
          <a:xfrm>
            <a:off x="5691875" y="3765187"/>
            <a:ext cx="180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CH" dirty="0" err="1" smtClean="0"/>
          </a:p>
        </p:txBody>
      </p:sp>
      <p:pic>
        <p:nvPicPr>
          <p:cNvPr id="9" name="Picture 7" descr="K:\Sales\03 SPA\02 Portfolio\Bilder\Zürich_Maaghof\Maaghof_quadratisch_kl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312" y="1916113"/>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4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inhaltsverzeichnis</a:t>
            </a:r>
            <a:endParaRPr lang="de-CH" dirty="0"/>
          </a:p>
        </p:txBody>
      </p:sp>
      <p:sp>
        <p:nvSpPr>
          <p:cNvPr id="11" name="Foliennummernplatzhalter 10"/>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23</a:t>
            </a:fld>
            <a:endParaRPr lang="de-CH" dirty="0"/>
          </a:p>
        </p:txBody>
      </p:sp>
      <p:sp>
        <p:nvSpPr>
          <p:cNvPr id="8" name="Rectangle 7"/>
          <p:cNvSpPr/>
          <p:nvPr/>
        </p:nvSpPr>
        <p:spPr bwMode="auto">
          <a:xfrm>
            <a:off x="708502" y="1945235"/>
            <a:ext cx="7967186"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Organisation</a:t>
            </a:r>
            <a:endParaRPr lang="de-CH" sz="1600" dirty="0">
              <a:ea typeface="ＭＳ Ｐゴシック" pitchFamily="1" charset="-128"/>
            </a:endParaRPr>
          </a:p>
        </p:txBody>
      </p:sp>
      <p:sp>
        <p:nvSpPr>
          <p:cNvPr id="9" name="Oval 8"/>
          <p:cNvSpPr/>
          <p:nvPr/>
        </p:nvSpPr>
        <p:spPr bwMode="auto">
          <a:xfrm>
            <a:off x="451929" y="1945235"/>
            <a:ext cx="513145"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2</a:t>
            </a:r>
          </a:p>
        </p:txBody>
      </p:sp>
      <p:sp>
        <p:nvSpPr>
          <p:cNvPr id="13" name="Rectangle 12"/>
          <p:cNvSpPr/>
          <p:nvPr/>
        </p:nvSpPr>
        <p:spPr bwMode="auto">
          <a:xfrm>
            <a:off x="709168" y="2480062"/>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Investitionsstrategie</a:t>
            </a:r>
            <a:endParaRPr lang="de-CH" sz="1600" dirty="0">
              <a:ea typeface="ＭＳ Ｐゴシック" pitchFamily="1" charset="-128"/>
            </a:endParaRPr>
          </a:p>
        </p:txBody>
      </p:sp>
      <p:sp>
        <p:nvSpPr>
          <p:cNvPr id="14" name="Oval 13"/>
          <p:cNvSpPr/>
          <p:nvPr/>
        </p:nvSpPr>
        <p:spPr bwMode="auto">
          <a:xfrm>
            <a:off x="452625" y="2480062"/>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3</a:t>
            </a:r>
          </a:p>
        </p:txBody>
      </p:sp>
      <p:sp>
        <p:nvSpPr>
          <p:cNvPr id="16" name="Rectangle 15"/>
          <p:cNvSpPr/>
          <p:nvPr/>
        </p:nvSpPr>
        <p:spPr bwMode="auto">
          <a:xfrm>
            <a:off x="709168" y="3020199"/>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Portfolio</a:t>
            </a:r>
            <a:endParaRPr lang="de-CH" sz="1600" dirty="0">
              <a:ea typeface="ＭＳ Ｐゴシック" pitchFamily="1" charset="-128"/>
            </a:endParaRPr>
          </a:p>
        </p:txBody>
      </p:sp>
      <p:sp>
        <p:nvSpPr>
          <p:cNvPr id="17" name="Oval 16"/>
          <p:cNvSpPr/>
          <p:nvPr/>
        </p:nvSpPr>
        <p:spPr bwMode="auto">
          <a:xfrm>
            <a:off x="452625" y="3020199"/>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4</a:t>
            </a:r>
          </a:p>
        </p:txBody>
      </p:sp>
      <p:sp>
        <p:nvSpPr>
          <p:cNvPr id="19" name="Rectangle 18"/>
          <p:cNvSpPr/>
          <p:nvPr/>
        </p:nvSpPr>
        <p:spPr bwMode="auto">
          <a:xfrm>
            <a:off x="709168" y="3554610"/>
            <a:ext cx="7966269" cy="504000"/>
          </a:xfrm>
          <a:prstGeom prst="rect">
            <a:avLst/>
          </a:prstGeom>
          <a:solidFill>
            <a:schemeClr val="accent1"/>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chemeClr val="bg1"/>
                </a:solidFill>
                <a:ea typeface="ＭＳ Ｐゴシック" pitchFamily="1" charset="-128"/>
              </a:rPr>
              <a:t>Zusammenfassung</a:t>
            </a:r>
            <a:endParaRPr lang="de-CH" sz="1600" dirty="0">
              <a:solidFill>
                <a:schemeClr val="bg1"/>
              </a:solidFill>
              <a:ea typeface="ＭＳ Ｐゴシック" pitchFamily="1" charset="-128"/>
            </a:endParaRPr>
          </a:p>
        </p:txBody>
      </p:sp>
      <p:sp>
        <p:nvSpPr>
          <p:cNvPr id="20" name="Oval 19"/>
          <p:cNvSpPr/>
          <p:nvPr/>
        </p:nvSpPr>
        <p:spPr bwMode="auto">
          <a:xfrm>
            <a:off x="452625" y="3554610"/>
            <a:ext cx="513086" cy="504000"/>
          </a:xfrm>
          <a:prstGeom prst="ellipse">
            <a:avLst/>
          </a:prstGeom>
          <a:solidFill>
            <a:schemeClr val="accent1"/>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chemeClr val="bg1"/>
                </a:solidFill>
                <a:ea typeface="ＭＳ Ｐゴシック" pitchFamily="1" charset="-128"/>
              </a:rPr>
              <a:t>5</a:t>
            </a:r>
          </a:p>
        </p:txBody>
      </p:sp>
      <p:sp>
        <p:nvSpPr>
          <p:cNvPr id="22" name="Rectangle 21"/>
          <p:cNvSpPr/>
          <p:nvPr/>
        </p:nvSpPr>
        <p:spPr bwMode="auto">
          <a:xfrm>
            <a:off x="708984" y="1407757"/>
            <a:ext cx="7966704"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Warum eine Anlagestiftung</a:t>
            </a:r>
            <a:endParaRPr lang="de-CH" sz="1600" dirty="0">
              <a:ea typeface="ＭＳ Ｐゴシック" pitchFamily="1" charset="-128"/>
            </a:endParaRPr>
          </a:p>
        </p:txBody>
      </p:sp>
      <p:sp>
        <p:nvSpPr>
          <p:cNvPr id="23" name="Oval 22"/>
          <p:cNvSpPr/>
          <p:nvPr/>
        </p:nvSpPr>
        <p:spPr bwMode="auto">
          <a:xfrm>
            <a:off x="452427" y="1407757"/>
            <a:ext cx="513114"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1</a:t>
            </a:r>
          </a:p>
        </p:txBody>
      </p:sp>
    </p:spTree>
    <p:extLst>
      <p:ext uri="{BB962C8B-B14F-4D97-AF65-F5344CB8AC3E}">
        <p14:creationId xmlns:p14="http://schemas.microsoft.com/office/powerpoint/2010/main" val="3970617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err="1" smtClean="0"/>
              <a:t>zusammenfassung</a:t>
            </a:r>
            <a:endParaRPr lang="de-CH" dirty="0"/>
          </a:p>
        </p:txBody>
      </p:sp>
      <p:sp>
        <p:nvSpPr>
          <p:cNvPr id="4" name="Text Placeholder 3"/>
          <p:cNvSpPr>
            <a:spLocks noGrp="1"/>
          </p:cNvSpPr>
          <p:nvPr>
            <p:ph type="body" sz="quarter" idx="10"/>
          </p:nvPr>
        </p:nvSpPr>
        <p:spPr>
          <a:xfrm>
            <a:off x="468314" y="1917501"/>
            <a:ext cx="8207374" cy="3599731"/>
          </a:xfrm>
        </p:spPr>
        <p:txBody>
          <a:bodyPr/>
          <a:lstStyle/>
          <a:p>
            <a:pPr lvl="0"/>
            <a:r>
              <a:rPr lang="de-CH" sz="1400" b="1" dirty="0"/>
              <a:t>Aktive Bewirtschaftung des Immobilien-Portfolios basierend auf einem „</a:t>
            </a:r>
            <a:r>
              <a:rPr lang="de-CH" sz="1400" b="1" dirty="0" err="1"/>
              <a:t>Buy</a:t>
            </a:r>
            <a:r>
              <a:rPr lang="de-CH" sz="1400" b="1" dirty="0"/>
              <a:t> </a:t>
            </a:r>
            <a:r>
              <a:rPr lang="de-CH" sz="1400" b="1" dirty="0" err="1"/>
              <a:t>and</a:t>
            </a:r>
            <a:r>
              <a:rPr lang="de-CH" sz="1400" b="1" dirty="0"/>
              <a:t> Manage“-Ansatz</a:t>
            </a:r>
            <a:endParaRPr lang="de-CH" sz="1400" dirty="0"/>
          </a:p>
          <a:p>
            <a:pPr lvl="0"/>
            <a:r>
              <a:rPr lang="de-CH" sz="1400" b="1" dirty="0"/>
              <a:t>Diversifikation hinsichtlich geografischer Lage, Nutzungsart, Grösse und Alter mit klarem Fokus auf rendite- und wertstabile Anlagen</a:t>
            </a:r>
            <a:endParaRPr lang="de-CH" sz="1400" dirty="0"/>
          </a:p>
          <a:p>
            <a:pPr lvl="0"/>
            <a:r>
              <a:rPr lang="de-CH" sz="1400" b="1" dirty="0"/>
              <a:t>Privilegierter Zugang zur renditestarken Anlageklasse „Leben und Wohnen im Alter“</a:t>
            </a:r>
            <a:endParaRPr lang="de-CH" sz="1400" dirty="0"/>
          </a:p>
          <a:p>
            <a:pPr lvl="0"/>
            <a:r>
              <a:rPr lang="de-CH" sz="1400" b="1" dirty="0"/>
              <a:t>Gesteigerte Nachhaltigkeit durch angestrebte Zertifizierungen bei Neubauten und energetische Optimierungen von </a:t>
            </a:r>
            <a:r>
              <a:rPr lang="de-CH" sz="1400" b="1" dirty="0" err="1"/>
              <a:t>Bestandesliegenschaften</a:t>
            </a:r>
            <a:endParaRPr lang="de-CH" sz="1400" dirty="0"/>
          </a:p>
          <a:p>
            <a:pPr lvl="0"/>
            <a:r>
              <a:rPr lang="de-CH" sz="1400" b="1" dirty="0"/>
              <a:t>Attraktive Anlagezielrendite von 3.0% - 4.0% p.a. / vs. Entwicklung von 5-Jahr Eidgenossen oder CHF-</a:t>
            </a:r>
            <a:r>
              <a:rPr lang="de-CH" sz="1400" b="1" dirty="0" err="1"/>
              <a:t>Swaprate</a:t>
            </a:r>
            <a:r>
              <a:rPr lang="de-CH" sz="1400" b="1" dirty="0"/>
              <a:t> (negatives Zinsumfeld)</a:t>
            </a:r>
            <a:endParaRPr lang="de-CH" sz="1400" dirty="0"/>
          </a:p>
          <a:p>
            <a:pPr lvl="0"/>
            <a:r>
              <a:rPr lang="de-CH" sz="1400" b="1" dirty="0"/>
              <a:t>Transfer des überzeugenden Leistungsausweis von Swiss Prime Site auf die Anlagestiftung</a:t>
            </a:r>
            <a:endParaRPr lang="de-CH" sz="1400" dirty="0"/>
          </a:p>
          <a:p>
            <a:pPr lvl="0"/>
            <a:r>
              <a:rPr lang="de-CH" sz="1400" b="1" dirty="0"/>
              <a:t>Erfahrenes Management Team mit ausgewiesenem Track </a:t>
            </a:r>
            <a:r>
              <a:rPr lang="de-CH" sz="1400" b="1" dirty="0" err="1"/>
              <a:t>Record</a:t>
            </a:r>
            <a:r>
              <a:rPr lang="de-CH" sz="1400" b="1" dirty="0"/>
              <a:t> und Industrie-Know-how</a:t>
            </a:r>
            <a:endParaRPr lang="de-CH" sz="1400" dirty="0"/>
          </a:p>
        </p:txBody>
      </p:sp>
    </p:spTree>
    <p:extLst>
      <p:ext uri="{BB962C8B-B14F-4D97-AF65-F5344CB8AC3E}">
        <p14:creationId xmlns:p14="http://schemas.microsoft.com/office/powerpoint/2010/main" val="300659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disclaimer</a:t>
            </a:r>
            <a:endParaRPr lang="de-CH" dirty="0"/>
          </a:p>
        </p:txBody>
      </p:sp>
      <p:sp>
        <p:nvSpPr>
          <p:cNvPr id="4" name="Text Placeholder 3"/>
          <p:cNvSpPr>
            <a:spLocks noGrp="1"/>
          </p:cNvSpPr>
          <p:nvPr>
            <p:ph type="body" sz="quarter" idx="14"/>
          </p:nvPr>
        </p:nvSpPr>
        <p:spPr/>
        <p:txBody>
          <a:bodyPr/>
          <a:lstStyle/>
          <a:p>
            <a:pPr marL="0" indent="0" algn="just">
              <a:buNone/>
            </a:pPr>
            <a:r>
              <a:rPr lang="de-CH" sz="1000" dirty="0"/>
              <a:t>Dieses Dokument wurde von der Swiss Prime Anlagestiftung (nachfolgend «SPA») mit grösster Sorgfalt und nach bestem Wissen und Gewissen erstellt. Die SPA gibt jedoch keine Gewähr hinsichtlich dessen Inhalt und Vollständigkeit und lehnt jede Haftung für Verluste ab, die sich aus der Verwendung dieser Informationen ergeben. Die in diesem Dokument geäusserten Meinungen sind diejenigen der SPA zum Zeitpunkt der Redaktion und können sich jederzeit und ohne Mitteilung ändern. Ist nichts anderes vermerkt, sind alle Zahlen ungeprüft. Das Dokument dient ausschliesslich Informationszwecken und der Nutzung durch den Empfänger. Es stellt weder ein Angebot noch eine Empfehlung zum Erwerb oder Verkauf von Finanzinstrumenten oder Finanzdienstleistungen dar und entbindet den Empfänger nicht von seiner eigenen Beurteilung. Insbesondere ist dem Empfänger empfohlen, allenfalls unter </a:t>
            </a:r>
            <a:r>
              <a:rPr lang="de-CH" sz="1000" dirty="0" err="1"/>
              <a:t>Beizug</a:t>
            </a:r>
            <a:r>
              <a:rPr lang="de-CH" sz="1000" dirty="0"/>
              <a:t> eines Beraters, die Informationen in Bezug auf die Vereinbarkeit mit seinen eigenen Verhältnissen, auf juristische, regulatorische, steuerliche und andere Konsequenzen zu prüfen. Massgebend für die Zeichnung von Ansprüchen ist ausschliesslich der geltende Prospekt sowie die Statuten und Reglemente der SPA. Dieses Dokument darf ohne schriftliche Genehmigung der SPA weder auszugsweise noch vollständig vervielfältigt werden. Es richtet sich ausdrücklich nicht an Personen, deren Nationalität oder Wohnsitz den Zugang zu solchen Informationen aufgrund der geltenden Gesetzgebung verbietet. Weder das vorliegende Dokument noch Kopien davon dürfen in die Vereinigten Staaten versandt oder dahin mitgenommen werden oder in den Vereinigten Staaten oder an eine US-Person (im Sinne von Regulation S des US Securities Act von 1933 in dessen jeweils gültiger Fassung) abgegeben werden. Mit jeder Anlage sind Risiken, insbesondere diejenigen von Wert- und Ertragsschwankungen, verbunden. Bei Fremdwährungen besteht zusätzlich das Risiko, dass die Fremdwährung gegenüber der Referenzwährung des Anlegers an Wert verliert. Historische Renditeangaben und Finanzmarktszenarien sind keine Garantie für laufende und zukünftige Ergebnisse. Die Performance-Angaben berücksichtigen die bei der Ausgabe und der Rücknahme erhobenen Kommissionen und Kosten nicht. Es kann ausserdem nicht garantiert werden, dass die Performance des Vergleichsindex erreicht oder übertroffen wird. Emittent und Verwalter der SPA-Produkte ist die Swiss Prime Anlagestiftung, Olten. Depotbank ist die Notenstein Privatbank AG, St. Gallen. Prospekt, Statuten, Reglement und Anlagerichtlinien sowie der jeweils aktuelle Jahresbericht bzw. die </a:t>
            </a:r>
            <a:r>
              <a:rPr lang="de-CH" sz="1000" dirty="0" err="1"/>
              <a:t>Factsheets</a:t>
            </a:r>
            <a:r>
              <a:rPr lang="de-CH" sz="1000" dirty="0"/>
              <a:t> können bei der Swiss Prime Anlagestiftung kostenlos bezogen werden. Als direkte Anleger sind nur in der Schweiz domizilierte steuerbefreite Vorsorgeeinrichtungen sowie juristische Personen, die kollektive Anlagen derartiger Vorsorgeeinrichtungen verwalten, von der Eidgenössischen Finanzmarktaufsicht (FINMA) beaufsichtigt werden und bei der Anlagestiftung ausschliesslich Gelder für diese Einrichtungen anlegen, zugelassen. Die Total </a:t>
            </a:r>
            <a:r>
              <a:rPr lang="de-CH" sz="1000" dirty="0" err="1"/>
              <a:t>Expense</a:t>
            </a:r>
            <a:r>
              <a:rPr lang="de-CH" sz="1000" dirty="0"/>
              <a:t> Ratio (TER</a:t>
            </a:r>
            <a:r>
              <a:rPr lang="de-CH" sz="1000" baseline="-25000" dirty="0"/>
              <a:t>ISA</a:t>
            </a:r>
            <a:r>
              <a:rPr lang="de-CH" sz="1000" dirty="0"/>
              <a:t> GAV) bezeichnet die Gesamtheit derjenigen Kommissionen und Kosten, die laufend dem durchschnittlichen Gesamtvermögen belastet werden (Betriebsaufwand). Der Wert (ex ante) wird in einem Prozentsatz des Gesamtvermögens ausgedrückt und antizipiert den Durchschnitt der kommenden zwölf Monate bei gleich bleibenden Voraussetzungen. </a:t>
            </a:r>
          </a:p>
          <a:p>
            <a:pPr marL="0" indent="0" algn="just">
              <a:buNone/>
            </a:pP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25</a:t>
            </a:fld>
            <a:endParaRPr lang="de-CH" dirty="0"/>
          </a:p>
        </p:txBody>
      </p:sp>
    </p:spTree>
    <p:extLst>
      <p:ext uri="{BB962C8B-B14F-4D97-AF65-F5344CB8AC3E}">
        <p14:creationId xmlns:p14="http://schemas.microsoft.com/office/powerpoint/2010/main" val="384361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inhaltsverzeichnis</a:t>
            </a:r>
            <a:endParaRPr lang="de-CH" dirty="0"/>
          </a:p>
        </p:txBody>
      </p:sp>
      <p:sp>
        <p:nvSpPr>
          <p:cNvPr id="11" name="Foliennummernplatzhalter 10"/>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3</a:t>
            </a:fld>
            <a:endParaRPr lang="de-CH" dirty="0"/>
          </a:p>
        </p:txBody>
      </p:sp>
      <p:sp>
        <p:nvSpPr>
          <p:cNvPr id="8" name="Rectangle 7"/>
          <p:cNvSpPr/>
          <p:nvPr/>
        </p:nvSpPr>
        <p:spPr bwMode="auto">
          <a:xfrm>
            <a:off x="708502" y="1945235"/>
            <a:ext cx="7967186"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Organisation</a:t>
            </a:r>
            <a:endParaRPr lang="de-CH" sz="1600" dirty="0">
              <a:solidFill>
                <a:srgbClr val="000000"/>
              </a:solidFill>
              <a:ea typeface="ＭＳ Ｐゴシック" pitchFamily="1" charset="-128"/>
            </a:endParaRPr>
          </a:p>
        </p:txBody>
      </p:sp>
      <p:sp>
        <p:nvSpPr>
          <p:cNvPr id="9" name="Oval 8"/>
          <p:cNvSpPr/>
          <p:nvPr/>
        </p:nvSpPr>
        <p:spPr bwMode="auto">
          <a:xfrm>
            <a:off x="451929" y="1945235"/>
            <a:ext cx="513145"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2</a:t>
            </a:r>
          </a:p>
        </p:txBody>
      </p:sp>
      <p:sp>
        <p:nvSpPr>
          <p:cNvPr id="13" name="Rectangle 12"/>
          <p:cNvSpPr/>
          <p:nvPr/>
        </p:nvSpPr>
        <p:spPr bwMode="auto">
          <a:xfrm>
            <a:off x="709168" y="2480062"/>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Investitionsstrategie</a:t>
            </a:r>
            <a:endParaRPr lang="de-CH" sz="1600" dirty="0">
              <a:solidFill>
                <a:srgbClr val="000000"/>
              </a:solidFill>
              <a:ea typeface="ＭＳ Ｐゴシック" pitchFamily="1" charset="-128"/>
            </a:endParaRPr>
          </a:p>
        </p:txBody>
      </p:sp>
      <p:sp>
        <p:nvSpPr>
          <p:cNvPr id="14" name="Oval 13"/>
          <p:cNvSpPr/>
          <p:nvPr/>
        </p:nvSpPr>
        <p:spPr bwMode="auto">
          <a:xfrm>
            <a:off x="452625" y="2480062"/>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3</a:t>
            </a:r>
          </a:p>
        </p:txBody>
      </p:sp>
      <p:sp>
        <p:nvSpPr>
          <p:cNvPr id="16" name="Rectangle 15"/>
          <p:cNvSpPr/>
          <p:nvPr/>
        </p:nvSpPr>
        <p:spPr bwMode="auto">
          <a:xfrm>
            <a:off x="709168" y="3020199"/>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Portfolio</a:t>
            </a:r>
            <a:endParaRPr lang="de-CH" sz="1600" dirty="0">
              <a:solidFill>
                <a:srgbClr val="000000"/>
              </a:solidFill>
              <a:ea typeface="ＭＳ Ｐゴシック" pitchFamily="1" charset="-128"/>
            </a:endParaRPr>
          </a:p>
        </p:txBody>
      </p:sp>
      <p:sp>
        <p:nvSpPr>
          <p:cNvPr id="17" name="Oval 16"/>
          <p:cNvSpPr/>
          <p:nvPr/>
        </p:nvSpPr>
        <p:spPr bwMode="auto">
          <a:xfrm>
            <a:off x="452625" y="3020199"/>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4</a:t>
            </a:r>
          </a:p>
        </p:txBody>
      </p:sp>
      <p:sp>
        <p:nvSpPr>
          <p:cNvPr id="19" name="Rectangle 18"/>
          <p:cNvSpPr/>
          <p:nvPr/>
        </p:nvSpPr>
        <p:spPr bwMode="auto">
          <a:xfrm>
            <a:off x="709168" y="3554610"/>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Zusammenfassung</a:t>
            </a:r>
            <a:endParaRPr lang="de-CH" sz="1600" dirty="0">
              <a:solidFill>
                <a:srgbClr val="000000"/>
              </a:solidFill>
              <a:ea typeface="ＭＳ Ｐゴシック" pitchFamily="1" charset="-128"/>
            </a:endParaRPr>
          </a:p>
        </p:txBody>
      </p:sp>
      <p:sp>
        <p:nvSpPr>
          <p:cNvPr id="20" name="Oval 19"/>
          <p:cNvSpPr/>
          <p:nvPr/>
        </p:nvSpPr>
        <p:spPr bwMode="auto">
          <a:xfrm>
            <a:off x="452625" y="3554610"/>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5</a:t>
            </a:r>
          </a:p>
        </p:txBody>
      </p:sp>
      <p:sp>
        <p:nvSpPr>
          <p:cNvPr id="22" name="Rectangle 21"/>
          <p:cNvSpPr/>
          <p:nvPr/>
        </p:nvSpPr>
        <p:spPr bwMode="auto">
          <a:xfrm>
            <a:off x="708984" y="1407757"/>
            <a:ext cx="7966704" cy="504000"/>
          </a:xfrm>
          <a:prstGeom prst="rect">
            <a:avLst/>
          </a:prstGeom>
          <a:solidFill>
            <a:schemeClr val="accent1"/>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chemeClr val="bg1"/>
                </a:solidFill>
                <a:ea typeface="ＭＳ Ｐゴシック" pitchFamily="1" charset="-128"/>
              </a:rPr>
              <a:t>Warum eine Anlagestiftung</a:t>
            </a:r>
            <a:endParaRPr lang="de-CH" sz="1600" dirty="0">
              <a:solidFill>
                <a:schemeClr val="bg1"/>
              </a:solidFill>
              <a:ea typeface="ＭＳ Ｐゴシック" pitchFamily="1" charset="-128"/>
            </a:endParaRPr>
          </a:p>
        </p:txBody>
      </p:sp>
      <p:sp>
        <p:nvSpPr>
          <p:cNvPr id="23" name="Oval 22"/>
          <p:cNvSpPr/>
          <p:nvPr/>
        </p:nvSpPr>
        <p:spPr bwMode="auto">
          <a:xfrm>
            <a:off x="452427" y="1407757"/>
            <a:ext cx="513114" cy="504000"/>
          </a:xfrm>
          <a:prstGeom prst="ellipse">
            <a:avLst/>
          </a:prstGeom>
          <a:solidFill>
            <a:schemeClr val="accent1"/>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chemeClr val="bg1"/>
                </a:solidFill>
                <a:ea typeface="ＭＳ Ｐゴシック" pitchFamily="1" charset="-128"/>
              </a:rPr>
              <a:t>1</a:t>
            </a:r>
          </a:p>
        </p:txBody>
      </p:sp>
    </p:spTree>
    <p:extLst>
      <p:ext uri="{BB962C8B-B14F-4D97-AF65-F5344CB8AC3E}">
        <p14:creationId xmlns:p14="http://schemas.microsoft.com/office/powerpoint/2010/main" val="257493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Warum eine </a:t>
            </a:r>
            <a:r>
              <a:rPr lang="de-CH" dirty="0" err="1" smtClean="0"/>
              <a:t>anlagestiftung</a:t>
            </a:r>
            <a:r>
              <a:rPr lang="de-CH" dirty="0" smtClean="0"/>
              <a:t>?</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4</a:t>
            </a:fld>
            <a:endParaRPr lang="de-CH" dirty="0"/>
          </a:p>
        </p:txBody>
      </p:sp>
      <p:graphicFrame>
        <p:nvGraphicFramePr>
          <p:cNvPr id="7" name="Table 6"/>
          <p:cNvGraphicFramePr>
            <a:graphicFrameLocks noGrp="1"/>
          </p:cNvGraphicFramePr>
          <p:nvPr>
            <p:extLst>
              <p:ext uri="{D42A27DB-BD31-4B8C-83A1-F6EECF244321}">
                <p14:modId xmlns:p14="http://schemas.microsoft.com/office/powerpoint/2010/main" val="205632375"/>
              </p:ext>
            </p:extLst>
          </p:nvPr>
        </p:nvGraphicFramePr>
        <p:xfrm>
          <a:off x="467544" y="1174516"/>
          <a:ext cx="8208144" cy="1911035"/>
        </p:xfrm>
        <a:graphic>
          <a:graphicData uri="http://schemas.openxmlformats.org/drawingml/2006/table">
            <a:tbl>
              <a:tblPr firstRow="1" bandRow="1">
                <a:tableStyleId>{CA20E951-F767-40FB-8981-BDCADE0C3650}</a:tableStyleId>
              </a:tblPr>
              <a:tblGrid>
                <a:gridCol w="8208144"/>
              </a:tblGrid>
              <a:tr h="365616">
                <a:tc>
                  <a:txBody>
                    <a:bodyPr/>
                    <a:lstStyle/>
                    <a:p>
                      <a:pPr marL="216000" marR="0" indent="-216000" algn="l" defTabSz="914400" rtl="0" eaLnBrk="1" fontAlgn="auto" latinLnBrk="0" hangingPunct="1">
                        <a:lnSpc>
                          <a:spcPct val="106000"/>
                        </a:lnSpc>
                        <a:spcBef>
                          <a:spcPts val="0"/>
                        </a:spcBef>
                        <a:spcAft>
                          <a:spcPts val="0"/>
                        </a:spcAft>
                        <a:buClr>
                          <a:schemeClr val="accent1"/>
                        </a:buClr>
                        <a:buSzTx/>
                        <a:buFont typeface="Arial" panose="020B0604020202020204" pitchFamily="34" charset="0"/>
                        <a:buChar char="&gt;"/>
                        <a:tabLst/>
                        <a:defRPr/>
                      </a:pPr>
                      <a:r>
                        <a:rPr lang="de-CH" dirty="0" smtClean="0">
                          <a:solidFill>
                            <a:schemeClr val="accent1"/>
                          </a:solidFill>
                        </a:rPr>
                        <a:t>IMMOBILIENKOMPETENZ</a:t>
                      </a:r>
                    </a:p>
                  </a:txBody>
                  <a:tcPr>
                    <a:lnT w="12700" cap="flat" cmpd="sng" algn="ctr">
                      <a:noFill/>
                      <a:prstDash val="solid"/>
                      <a:round/>
                      <a:headEnd type="none" w="med" len="med"/>
                      <a:tailEnd type="none" w="med" len="med"/>
                    </a:lnT>
                  </a:tcPr>
                </a:tc>
              </a:tr>
              <a:tr h="365616">
                <a:tc>
                  <a:txBody>
                    <a:bodyPr/>
                    <a:lstStyle/>
                    <a:p>
                      <a:pPr marL="534988" indent="-215900"/>
                      <a:r>
                        <a:rPr lang="de-CH" dirty="0" smtClean="0"/>
                        <a:t>Langjährige</a:t>
                      </a:r>
                      <a:r>
                        <a:rPr lang="de-CH" baseline="0" dirty="0" smtClean="0"/>
                        <a:t> Erfahrung</a:t>
                      </a:r>
                      <a:endParaRPr lang="de-CH" dirty="0"/>
                    </a:p>
                  </a:txBody>
                  <a:tcPr anchor="ctr">
                    <a:lnB w="3175" cmpd="sng">
                      <a:noFill/>
                    </a:lnB>
                  </a:tcPr>
                </a:tc>
              </a:tr>
              <a:tr h="365616">
                <a:tc>
                  <a:txBody>
                    <a:bodyPr/>
                    <a:lstStyle/>
                    <a:p>
                      <a:pPr marL="534988" indent="-215900"/>
                      <a:r>
                        <a:rPr lang="de-CH" dirty="0" smtClean="0"/>
                        <a:t>Grosses Netzwerk innerhalb Finanz- und Immobilienbranche</a:t>
                      </a:r>
                      <a:endParaRPr lang="de-CH" dirty="0"/>
                    </a:p>
                  </a:txBody>
                  <a:tcPr anchor="ctr">
                    <a:lnL>
                      <a:noFill/>
                    </a:lnL>
                    <a:lnR>
                      <a:noFill/>
                    </a:lnR>
                    <a:lnT w="3175" cmpd="sng">
                      <a:noFill/>
                    </a:lnT>
                    <a:lnB w="3175" cmpd="sng">
                      <a:noFill/>
                    </a:lnB>
                    <a:lnTlToBr w="12700" cmpd="sng">
                      <a:noFill/>
                      <a:prstDash val="solid"/>
                    </a:lnTlToBr>
                    <a:lnBlToTr w="12700" cmpd="sng">
                      <a:noFill/>
                      <a:prstDash val="solid"/>
                    </a:lnBlToTr>
                  </a:tcPr>
                </a:tc>
              </a:tr>
              <a:tr h="365616">
                <a:tc>
                  <a:txBody>
                    <a:bodyPr/>
                    <a:lstStyle/>
                    <a:p>
                      <a:pPr marL="534988" indent="-215900"/>
                      <a:r>
                        <a:rPr lang="de-CH" dirty="0" smtClean="0"/>
                        <a:t>Starke Positionierung im Transaktionsmarkt Immobilien Schweiz</a:t>
                      </a:r>
                      <a:endParaRPr lang="de-CH" dirty="0"/>
                    </a:p>
                  </a:txBody>
                  <a:tcPr anchor="ctr">
                    <a:lnL>
                      <a:noFill/>
                    </a:lnL>
                    <a:lnR>
                      <a:noFill/>
                    </a:lnR>
                    <a:lnT w="3175" cmpd="sng">
                      <a:noFill/>
                    </a:lnT>
                    <a:lnB w="3175" cmpd="sng">
                      <a:noFill/>
                    </a:lnB>
                    <a:lnTlToBr w="12700" cmpd="sng">
                      <a:noFill/>
                      <a:prstDash val="solid"/>
                    </a:lnTlToBr>
                    <a:lnBlToTr w="12700" cmpd="sng">
                      <a:noFill/>
                      <a:prstDash val="solid"/>
                    </a:lnBlToTr>
                  </a:tcPr>
                </a:tc>
              </a:tr>
              <a:tr h="365616">
                <a:tc>
                  <a:txBody>
                    <a:bodyPr/>
                    <a:lstStyle/>
                    <a:p>
                      <a:pPr marL="534988" indent="-215900"/>
                      <a:r>
                        <a:rPr lang="de-CH" dirty="0" smtClean="0"/>
                        <a:t>Langjährige Kompetenz im Real Estate Asset Management</a:t>
                      </a:r>
                      <a:endParaRPr lang="de-CH" dirty="0"/>
                    </a:p>
                  </a:txBody>
                  <a:tcPr anchor="ctr">
                    <a:lnL>
                      <a:noFill/>
                    </a:lnL>
                    <a:lnR>
                      <a:noFill/>
                    </a:lnR>
                    <a:lnT w="3175" cmpd="sng">
                      <a:noFill/>
                    </a:lnT>
                    <a:lnB w="3175" cmpd="sng">
                      <a:noFill/>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35885523"/>
              </p:ext>
            </p:extLst>
          </p:nvPr>
        </p:nvGraphicFramePr>
        <p:xfrm>
          <a:off x="468313" y="3178136"/>
          <a:ext cx="8208144" cy="1528828"/>
        </p:xfrm>
        <a:graphic>
          <a:graphicData uri="http://schemas.openxmlformats.org/drawingml/2006/table">
            <a:tbl>
              <a:tblPr firstRow="1" bandRow="1">
                <a:tableStyleId>{CA20E951-F767-40FB-8981-BDCADE0C3650}</a:tableStyleId>
              </a:tblPr>
              <a:tblGrid>
                <a:gridCol w="8208144"/>
              </a:tblGrid>
              <a:tr h="368750">
                <a:tc>
                  <a:txBody>
                    <a:bodyPr/>
                    <a:lstStyle/>
                    <a:p>
                      <a:pPr marL="216000" marR="0" indent="-216000" algn="l" defTabSz="914400" rtl="0" eaLnBrk="1" fontAlgn="auto" latinLnBrk="0" hangingPunct="1">
                        <a:lnSpc>
                          <a:spcPct val="106000"/>
                        </a:lnSpc>
                        <a:spcBef>
                          <a:spcPts val="0"/>
                        </a:spcBef>
                        <a:spcAft>
                          <a:spcPts val="0"/>
                        </a:spcAft>
                        <a:buClr>
                          <a:schemeClr val="accent1"/>
                        </a:buClr>
                        <a:buSzTx/>
                        <a:buFont typeface="Arial" panose="020B0604020202020204" pitchFamily="34" charset="0"/>
                        <a:buChar char="&gt;"/>
                        <a:tabLst/>
                        <a:defRPr/>
                      </a:pPr>
                      <a:r>
                        <a:rPr lang="de-CH" dirty="0" smtClean="0">
                          <a:solidFill>
                            <a:schemeClr val="accent1"/>
                          </a:solidFill>
                        </a:rPr>
                        <a:t>DIVERSIFIKATION</a:t>
                      </a:r>
                    </a:p>
                  </a:txBody>
                  <a:tcPr>
                    <a:lnT w="12700" cap="flat" cmpd="sng" algn="ctr">
                      <a:noFill/>
                      <a:prstDash val="solid"/>
                      <a:round/>
                      <a:headEnd type="none" w="med" len="med"/>
                      <a:tailEnd type="none" w="med" len="med"/>
                    </a:lnT>
                  </a:tcPr>
                </a:tc>
              </a:tr>
              <a:tr h="368750">
                <a:tc>
                  <a:txBody>
                    <a:bodyPr/>
                    <a:lstStyle/>
                    <a:p>
                      <a:pPr marL="534988" indent="-215900"/>
                      <a:r>
                        <a:rPr lang="de-CH" dirty="0" smtClean="0"/>
                        <a:t>Zusatzerträge</a:t>
                      </a:r>
                    </a:p>
                  </a:txBody>
                  <a:tcPr anchor="ctr">
                    <a:lnB w="3175" cmpd="sng">
                      <a:noFill/>
                    </a:lnB>
                  </a:tcPr>
                </a:tc>
              </a:tr>
              <a:tr h="368750">
                <a:tc>
                  <a:txBody>
                    <a:bodyPr/>
                    <a:lstStyle/>
                    <a:p>
                      <a:pPr marL="534988" indent="-215900"/>
                      <a:r>
                        <a:rPr lang="de-CH" dirty="0" smtClean="0"/>
                        <a:t>Erweiterung Investitionsprofil</a:t>
                      </a:r>
                    </a:p>
                  </a:txBody>
                  <a:tcPr anchor="ctr">
                    <a:lnL>
                      <a:noFill/>
                    </a:lnL>
                    <a:lnR>
                      <a:noFill/>
                    </a:lnR>
                    <a:lnT w="3175" cmpd="sng">
                      <a:noFill/>
                    </a:lnT>
                    <a:lnB w="3175" cmpd="sng">
                      <a:noFill/>
                    </a:lnB>
                    <a:lnTlToBr w="12700" cmpd="sng">
                      <a:noFill/>
                      <a:prstDash val="solid"/>
                    </a:lnTlToBr>
                    <a:lnBlToTr w="12700" cmpd="sng">
                      <a:noFill/>
                      <a:prstDash val="solid"/>
                    </a:lnBlToTr>
                  </a:tcPr>
                </a:tc>
              </a:tr>
              <a:tr h="368750">
                <a:tc>
                  <a:txBody>
                    <a:bodyPr/>
                    <a:lstStyle/>
                    <a:p>
                      <a:pPr marL="534988" indent="-215900"/>
                      <a:r>
                        <a:rPr lang="de-CH" dirty="0" smtClean="0"/>
                        <a:t>Skaleneffekte im Immobilienmanagement</a:t>
                      </a:r>
                    </a:p>
                  </a:txBody>
                  <a:tcPr anchor="ctr">
                    <a:lnL>
                      <a:noFill/>
                    </a:lnL>
                    <a:lnR>
                      <a:noFill/>
                    </a:lnR>
                    <a:lnT w="3175" cmpd="sng">
                      <a:noFill/>
                    </a:lnT>
                    <a:lnB w="3175" cmpd="sng">
                      <a:noFill/>
                    </a:lnB>
                    <a:lnTlToBr w="12700" cmpd="sng">
                      <a:noFill/>
                      <a:prstDash val="solid"/>
                    </a:lnTlToBr>
                    <a:lnBlToTr w="12700" cmpd="sng">
                      <a:noFill/>
                      <a:prstDash val="solid"/>
                    </a:lnBlToTr>
                  </a:tcPr>
                </a:tc>
              </a:tr>
            </a:tbl>
          </a:graphicData>
        </a:graphic>
      </p:graphicFrame>
      <p:sp>
        <p:nvSpPr>
          <p:cNvPr id="9" name="TextBox 8"/>
          <p:cNvSpPr txBox="1"/>
          <p:nvPr/>
        </p:nvSpPr>
        <p:spPr>
          <a:xfrm>
            <a:off x="446011" y="4890864"/>
            <a:ext cx="8207375" cy="914400"/>
          </a:xfrm>
          <a:prstGeom prst="rect">
            <a:avLst/>
          </a:prstGeom>
          <a:noFill/>
        </p:spPr>
        <p:txBody>
          <a:bodyPr wrap="none" lIns="0" tIns="0" rIns="0" bIns="0" rtlCol="0">
            <a:noAutofit/>
          </a:bodyPr>
          <a:lstStyle/>
          <a:p>
            <a:pPr marL="285750" indent="-285750">
              <a:buFont typeface="Wingdings"/>
              <a:buChar char="è"/>
            </a:pPr>
            <a:r>
              <a:rPr lang="de-CH" dirty="0">
                <a:sym typeface="Wingdings" panose="05000000000000000000" pitchFamily="2" charset="2"/>
              </a:rPr>
              <a:t>Ausnutzung des Potenzials der Swiss Prime Site</a:t>
            </a:r>
          </a:p>
          <a:p>
            <a:pPr marL="285750" indent="-285750">
              <a:buFont typeface="Wingdings"/>
              <a:buChar char="è"/>
            </a:pPr>
            <a:r>
              <a:rPr lang="de-CH" dirty="0">
                <a:sym typeface="Wingdings" panose="05000000000000000000" pitchFamily="2" charset="2"/>
              </a:rPr>
              <a:t>Schaffung einer zusätzlichen Investitionsopportunität in </a:t>
            </a:r>
            <a:r>
              <a:rPr lang="de-CH" dirty="0" smtClean="0">
                <a:sym typeface="Wingdings" panose="05000000000000000000" pitchFamily="2" charset="2"/>
              </a:rPr>
              <a:t>der</a:t>
            </a:r>
            <a:br>
              <a:rPr lang="de-CH" dirty="0" smtClean="0">
                <a:sym typeface="Wingdings" panose="05000000000000000000" pitchFamily="2" charset="2"/>
              </a:rPr>
            </a:br>
            <a:r>
              <a:rPr lang="de-CH" dirty="0" smtClean="0">
                <a:sym typeface="Wingdings" panose="05000000000000000000" pitchFamily="2" charset="2"/>
              </a:rPr>
              <a:t>Anlageklasse </a:t>
            </a:r>
            <a:r>
              <a:rPr lang="de-CH" dirty="0">
                <a:sym typeface="Wingdings" panose="05000000000000000000" pitchFamily="2" charset="2"/>
              </a:rPr>
              <a:t>«Immobilien Schweiz» für Schweizer Vorsorgeeinrichtungen</a:t>
            </a:r>
            <a:endParaRPr lang="de-CH" dirty="0"/>
          </a:p>
        </p:txBody>
      </p:sp>
    </p:spTree>
    <p:extLst>
      <p:ext uri="{BB962C8B-B14F-4D97-AF65-F5344CB8AC3E}">
        <p14:creationId xmlns:p14="http://schemas.microsoft.com/office/powerpoint/2010/main" val="1664841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Warum eine </a:t>
            </a:r>
            <a:r>
              <a:rPr lang="de-CH" dirty="0" err="1" smtClean="0"/>
              <a:t>anlagestiftung</a:t>
            </a:r>
            <a:r>
              <a:rPr lang="de-CH" dirty="0" smtClean="0"/>
              <a:t>?</a:t>
            </a:r>
            <a:endParaRPr lang="de-CH" dirty="0"/>
          </a:p>
        </p:txBody>
      </p:sp>
      <p:sp>
        <p:nvSpPr>
          <p:cNvPr id="3" name="Text Placeholder 2"/>
          <p:cNvSpPr>
            <a:spLocks noGrp="1"/>
          </p:cNvSpPr>
          <p:nvPr>
            <p:ph type="body" sz="quarter" idx="13"/>
          </p:nvPr>
        </p:nvSpPr>
        <p:spPr/>
        <p:txBody>
          <a:bodyPr/>
          <a:lstStyle/>
          <a:p>
            <a:pPr>
              <a:lnSpc>
                <a:spcPct val="100000"/>
              </a:lnSpc>
            </a:pPr>
            <a:r>
              <a:rPr lang="de-CH" dirty="0"/>
              <a:t>Renditedifferenz SPS-Nettorendite vs. </a:t>
            </a:r>
            <a:r>
              <a:rPr lang="de-CH" dirty="0" err="1"/>
              <a:t>Swapsätze</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5</a:t>
            </a:fld>
            <a:endParaRPr lang="de-CH" dirty="0"/>
          </a:p>
        </p:txBody>
      </p:sp>
      <p:graphicFrame>
        <p:nvGraphicFramePr>
          <p:cNvPr id="18" name="Chart 17"/>
          <p:cNvGraphicFramePr/>
          <p:nvPr>
            <p:extLst>
              <p:ext uri="{D42A27DB-BD31-4B8C-83A1-F6EECF244321}">
                <p14:modId xmlns:p14="http://schemas.microsoft.com/office/powerpoint/2010/main" val="2356450063"/>
              </p:ext>
            </p:extLst>
          </p:nvPr>
        </p:nvGraphicFramePr>
        <p:xfrm>
          <a:off x="487681" y="1773238"/>
          <a:ext cx="8116767" cy="4032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67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Warum eine </a:t>
            </a:r>
            <a:r>
              <a:rPr lang="de-CH" dirty="0" err="1" smtClean="0"/>
              <a:t>anlagestiftung</a:t>
            </a:r>
            <a:r>
              <a:rPr lang="de-CH" dirty="0" smtClean="0"/>
              <a:t>?</a:t>
            </a:r>
            <a:endParaRPr lang="de-CH" dirty="0"/>
          </a:p>
        </p:txBody>
      </p:sp>
      <p:sp>
        <p:nvSpPr>
          <p:cNvPr id="3" name="Text Placeholder 2"/>
          <p:cNvSpPr>
            <a:spLocks noGrp="1"/>
          </p:cNvSpPr>
          <p:nvPr>
            <p:ph type="body" sz="quarter" idx="13"/>
          </p:nvPr>
        </p:nvSpPr>
        <p:spPr/>
        <p:txBody>
          <a:bodyPr/>
          <a:lstStyle/>
          <a:p>
            <a:r>
              <a:rPr lang="de-CH" dirty="0"/>
              <a:t>5-Jahr Eidgenossen vs. CHF </a:t>
            </a:r>
            <a:r>
              <a:rPr lang="de-CH" dirty="0" err="1"/>
              <a:t>Swaprate</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6</a:t>
            </a:fld>
            <a:endParaRPr lang="de-CH" dirty="0"/>
          </a:p>
        </p:txBody>
      </p:sp>
      <p:graphicFrame>
        <p:nvGraphicFramePr>
          <p:cNvPr id="18" name="Chart 17"/>
          <p:cNvGraphicFramePr/>
          <p:nvPr>
            <p:extLst>
              <p:ext uri="{D42A27DB-BD31-4B8C-83A1-F6EECF244321}">
                <p14:modId xmlns:p14="http://schemas.microsoft.com/office/powerpoint/2010/main" val="1784455678"/>
              </p:ext>
            </p:extLst>
          </p:nvPr>
        </p:nvGraphicFramePr>
        <p:xfrm>
          <a:off x="468313" y="1844105"/>
          <a:ext cx="8207375" cy="374464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468313" y="6085345"/>
            <a:ext cx="2015455" cy="215800"/>
          </a:xfrm>
          <a:prstGeom prst="rect">
            <a:avLst/>
          </a:prstGeom>
          <a:noFill/>
        </p:spPr>
        <p:txBody>
          <a:bodyPr wrap="square" lIns="0" tIns="0" rIns="0" bIns="0" rtlCol="0">
            <a:noAutofit/>
          </a:bodyPr>
          <a:lstStyle/>
          <a:p>
            <a:pPr marL="0" indent="0">
              <a:buNone/>
            </a:pPr>
            <a:r>
              <a:rPr lang="de-CH" sz="800" dirty="0" smtClean="0"/>
              <a:t>Quelle: Bloomberg, per 24.08.2015</a:t>
            </a:r>
          </a:p>
        </p:txBody>
      </p:sp>
      <p:sp>
        <p:nvSpPr>
          <p:cNvPr id="20" name="TextBox 19"/>
          <p:cNvSpPr txBox="1"/>
          <p:nvPr/>
        </p:nvSpPr>
        <p:spPr>
          <a:xfrm>
            <a:off x="468313" y="1700808"/>
            <a:ext cx="431279" cy="215305"/>
          </a:xfrm>
          <a:prstGeom prst="rect">
            <a:avLst/>
          </a:prstGeom>
          <a:noFill/>
        </p:spPr>
        <p:txBody>
          <a:bodyPr wrap="square" lIns="0" tIns="0" rIns="0" bIns="0" rtlCol="0">
            <a:noAutofit/>
          </a:bodyPr>
          <a:lstStyle/>
          <a:p>
            <a:pPr marL="0" indent="0">
              <a:buNone/>
            </a:pPr>
            <a:r>
              <a:rPr lang="de-CH" sz="1000" dirty="0" smtClean="0"/>
              <a:t>In %</a:t>
            </a:r>
          </a:p>
        </p:txBody>
      </p:sp>
      <p:sp>
        <p:nvSpPr>
          <p:cNvPr id="21" name="Rectangle 20"/>
          <p:cNvSpPr/>
          <p:nvPr/>
        </p:nvSpPr>
        <p:spPr>
          <a:xfrm>
            <a:off x="8504910" y="4374408"/>
            <a:ext cx="576064" cy="422744"/>
          </a:xfrm>
          <a:prstGeom prst="rect">
            <a:avLst/>
          </a:prstGeom>
        </p:spPr>
        <p:txBody>
          <a:bodyPr wrap="square">
            <a:spAutoFit/>
          </a:bodyPr>
          <a:lstStyle/>
          <a:p>
            <a:pPr marL="0" indent="0">
              <a:buNone/>
            </a:pPr>
            <a:r>
              <a:rPr lang="de-CH" sz="1000" b="1" dirty="0"/>
              <a:t>-0.724	</a:t>
            </a:r>
          </a:p>
        </p:txBody>
      </p:sp>
      <p:sp>
        <p:nvSpPr>
          <p:cNvPr id="22" name="Rectangle 21"/>
          <p:cNvSpPr/>
          <p:nvPr/>
        </p:nvSpPr>
        <p:spPr>
          <a:xfrm>
            <a:off x="8489008" y="3860329"/>
            <a:ext cx="576064" cy="251479"/>
          </a:xfrm>
          <a:prstGeom prst="rect">
            <a:avLst/>
          </a:prstGeom>
        </p:spPr>
        <p:txBody>
          <a:bodyPr wrap="square">
            <a:spAutoFit/>
          </a:bodyPr>
          <a:lstStyle/>
          <a:p>
            <a:pPr marL="0" indent="0">
              <a:buNone/>
            </a:pPr>
            <a:r>
              <a:rPr lang="de-CH" sz="1000" b="1" dirty="0"/>
              <a:t>-</a:t>
            </a:r>
            <a:r>
              <a:rPr lang="de-CH" sz="1000" b="1" dirty="0" smtClean="0"/>
              <a:t>0.398</a:t>
            </a:r>
            <a:endParaRPr lang="de-CH" sz="1000" b="1" dirty="0"/>
          </a:p>
        </p:txBody>
      </p:sp>
    </p:spTree>
    <p:extLst>
      <p:ext uri="{BB962C8B-B14F-4D97-AF65-F5344CB8AC3E}">
        <p14:creationId xmlns:p14="http://schemas.microsoft.com/office/powerpoint/2010/main" val="16186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Warum eine </a:t>
            </a:r>
            <a:r>
              <a:rPr lang="de-CH" dirty="0" err="1"/>
              <a:t>anlagestiftung</a:t>
            </a:r>
            <a:r>
              <a:rPr lang="de-CH" dirty="0"/>
              <a:t>?</a:t>
            </a:r>
          </a:p>
        </p:txBody>
      </p:sp>
      <p:sp>
        <p:nvSpPr>
          <p:cNvPr id="3" name="Text Placeholder 2"/>
          <p:cNvSpPr>
            <a:spLocks noGrp="1"/>
          </p:cNvSpPr>
          <p:nvPr>
            <p:ph type="body" sz="quarter" idx="13"/>
          </p:nvPr>
        </p:nvSpPr>
        <p:spPr/>
        <p:txBody>
          <a:bodyPr/>
          <a:lstStyle/>
          <a:p>
            <a:r>
              <a:rPr lang="de-CH" dirty="0"/>
              <a:t>Anlageklasse Immobilien Schweiz</a:t>
            </a:r>
          </a:p>
        </p:txBody>
      </p:sp>
      <p:sp>
        <p:nvSpPr>
          <p:cNvPr id="4" name="Text Placeholder 3"/>
          <p:cNvSpPr>
            <a:spLocks noGrp="1"/>
          </p:cNvSpPr>
          <p:nvPr>
            <p:ph type="body" sz="quarter" idx="14"/>
          </p:nvPr>
        </p:nvSpPr>
        <p:spPr>
          <a:xfrm>
            <a:off x="468312" y="2778962"/>
            <a:ext cx="3671639" cy="2594254"/>
          </a:xfrm>
        </p:spPr>
        <p:txBody>
          <a:bodyPr/>
          <a:lstStyle/>
          <a:p>
            <a:r>
              <a:rPr lang="de-CH" sz="1600" dirty="0" smtClean="0"/>
              <a:t>Historisch tiefes/negatives Zinsumfeld resultiert in hohen Rendite-</a:t>
            </a:r>
            <a:r>
              <a:rPr lang="de-CH" sz="1600" dirty="0" err="1" smtClean="0"/>
              <a:t>Spreads</a:t>
            </a:r>
            <a:endParaRPr lang="de-CH" sz="1600" dirty="0"/>
          </a:p>
          <a:p>
            <a:r>
              <a:rPr lang="de-CH" sz="1600" dirty="0" smtClean="0">
                <a:solidFill>
                  <a:srgbClr val="000000"/>
                </a:solidFill>
              </a:rPr>
              <a:t>Immobilien verzeichnen attraktives Rendite-Risiko-</a:t>
            </a:r>
            <a:r>
              <a:rPr lang="de-CH" sz="1600" dirty="0" smtClean="0"/>
              <a:t>Profil</a:t>
            </a:r>
          </a:p>
          <a:p>
            <a:r>
              <a:rPr lang="de-CH" sz="1600" dirty="0" smtClean="0"/>
              <a:t>Fester </a:t>
            </a:r>
            <a:r>
              <a:rPr lang="de-CH" sz="1600" dirty="0"/>
              <a:t>Bestand der </a:t>
            </a:r>
            <a:r>
              <a:rPr lang="de-CH" sz="1600" dirty="0" smtClean="0"/>
              <a:t>Vermögensstruktur </a:t>
            </a:r>
            <a:r>
              <a:rPr lang="de-CH" sz="1600" dirty="0"/>
              <a:t>von institutionellen Investoren</a:t>
            </a:r>
            <a:br>
              <a:rPr lang="de-CH" sz="1600" dirty="0"/>
            </a:br>
            <a:r>
              <a:rPr lang="de-CH" sz="1600" dirty="0"/>
              <a:t>(CH Pensionskassen </a:t>
            </a:r>
            <a:r>
              <a:rPr lang="de-CH" sz="1600" dirty="0" smtClean="0"/>
              <a:t>Ø </a:t>
            </a:r>
            <a:r>
              <a:rPr lang="de-CH" sz="1600" dirty="0"/>
              <a:t>20%)</a:t>
            </a:r>
          </a:p>
          <a:p>
            <a:r>
              <a:rPr lang="de-CH" sz="1600" dirty="0" smtClean="0"/>
              <a:t>Bietet als </a:t>
            </a:r>
            <a:r>
              <a:rPr lang="de-CH" sz="1600" dirty="0"/>
              <a:t>Diversifikationsfaktor </a:t>
            </a:r>
            <a:r>
              <a:rPr lang="de-CH" sz="1600" dirty="0" smtClean="0"/>
              <a:t>erhöhte </a:t>
            </a:r>
            <a:r>
              <a:rPr lang="de-CH" sz="1600" dirty="0"/>
              <a:t>Stabilität im </a:t>
            </a:r>
            <a:r>
              <a:rPr lang="de-CH" sz="1600" dirty="0" smtClean="0"/>
              <a:t>Investitionsportfolio</a:t>
            </a:r>
            <a:endParaRPr lang="de-CH" sz="1600"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7</a:t>
            </a:fld>
            <a:endParaRPr lang="de-CH" dirty="0"/>
          </a:p>
        </p:txBody>
      </p:sp>
      <p:sp>
        <p:nvSpPr>
          <p:cNvPr id="6" name="Down Arrow 5"/>
          <p:cNvSpPr/>
          <p:nvPr/>
        </p:nvSpPr>
        <p:spPr>
          <a:xfrm rot="16200000">
            <a:off x="3487164" y="3833318"/>
            <a:ext cx="2336702" cy="599078"/>
          </a:xfrm>
          <a:prstGeom prst="downArrow">
            <a:avLst>
              <a:gd name="adj1" fmla="val 50000"/>
              <a:gd name="adj2" fmla="val 5555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54" tIns="31554" rIns="31554" bIns="31554" numCol="1" spcCol="0" rtlCol="0" fromWordArt="0" anchor="ctr" anchorCtr="0" forceAA="0" compatLnSpc="1">
            <a:prstTxWarp prst="textNoShape">
              <a:avLst/>
            </a:prstTxWarp>
            <a:noAutofit/>
          </a:bodyPr>
          <a:lstStyle/>
          <a:p>
            <a:pPr algn="ctr"/>
            <a:endParaRPr lang="de-CH" sz="1100" b="1" dirty="0">
              <a:solidFill>
                <a:schemeClr val="tx1"/>
              </a:solidFill>
            </a:endParaRPr>
          </a:p>
        </p:txBody>
      </p:sp>
      <p:sp>
        <p:nvSpPr>
          <p:cNvPr id="7" name="Rectangle 6"/>
          <p:cNvSpPr/>
          <p:nvPr/>
        </p:nvSpPr>
        <p:spPr>
          <a:xfrm>
            <a:off x="5076056" y="2783423"/>
            <a:ext cx="3600400" cy="2877825"/>
          </a:xfrm>
          <a:prstGeom prst="rect">
            <a:avLst/>
          </a:prstGeom>
        </p:spPr>
        <p:txBody>
          <a:bodyPr vert="horz" lIns="0" tIns="0" rIns="0" bIns="0" rtlCol="0">
            <a:noAutofit/>
          </a:bodyPr>
          <a:lstStyle/>
          <a:p>
            <a:pPr>
              <a:spcBef>
                <a:spcPts val="1134"/>
              </a:spcBef>
            </a:pPr>
            <a:r>
              <a:rPr lang="de-CH" sz="1600" dirty="0">
                <a:solidFill>
                  <a:schemeClr val="tx1"/>
                </a:solidFill>
              </a:rPr>
              <a:t>Management durch Swiss Prime Site </a:t>
            </a:r>
            <a:r>
              <a:rPr lang="de-CH" sz="1600" dirty="0" smtClean="0">
                <a:solidFill>
                  <a:schemeClr val="tx1"/>
                </a:solidFill>
              </a:rPr>
              <a:t>Group AG</a:t>
            </a:r>
            <a:endParaRPr lang="de-CH" sz="1600" dirty="0">
              <a:solidFill>
                <a:schemeClr val="tx1"/>
              </a:solidFill>
            </a:endParaRPr>
          </a:p>
          <a:p>
            <a:pPr>
              <a:spcBef>
                <a:spcPts val="1134"/>
              </a:spcBef>
            </a:pPr>
            <a:r>
              <a:rPr lang="de-CH" sz="1600" dirty="0">
                <a:solidFill>
                  <a:schemeClr val="tx1"/>
                </a:solidFill>
              </a:rPr>
              <a:t>Komplementäre </a:t>
            </a:r>
            <a:r>
              <a:rPr lang="de-CH" sz="1600" dirty="0" smtClean="0">
                <a:solidFill>
                  <a:schemeClr val="tx1"/>
                </a:solidFill>
              </a:rPr>
              <a:t>Investitionsstrategien</a:t>
            </a:r>
          </a:p>
          <a:p>
            <a:pPr>
              <a:spcBef>
                <a:spcPts val="1134"/>
              </a:spcBef>
            </a:pPr>
            <a:r>
              <a:rPr lang="de-CH" sz="1600" dirty="0" smtClean="0">
                <a:solidFill>
                  <a:schemeClr val="tx1"/>
                </a:solidFill>
              </a:rPr>
              <a:t>Startportfolio </a:t>
            </a:r>
            <a:r>
              <a:rPr lang="de-CH" sz="1600" dirty="0">
                <a:solidFill>
                  <a:schemeClr val="tx1"/>
                </a:solidFill>
              </a:rPr>
              <a:t>mit attraktiver Anfangs- und Zielrendite</a:t>
            </a:r>
          </a:p>
          <a:p>
            <a:pPr>
              <a:spcBef>
                <a:spcPts val="1134"/>
              </a:spcBef>
            </a:pPr>
            <a:r>
              <a:rPr lang="de-CH" sz="1600" dirty="0">
                <a:solidFill>
                  <a:schemeClr val="tx1"/>
                </a:solidFill>
              </a:rPr>
              <a:t>Wettbewerbsfähige Konditionen und Gebühren (TER)</a:t>
            </a:r>
          </a:p>
        </p:txBody>
      </p:sp>
    </p:spTree>
    <p:extLst>
      <p:ext uri="{BB962C8B-B14F-4D97-AF65-F5344CB8AC3E}">
        <p14:creationId xmlns:p14="http://schemas.microsoft.com/office/powerpoint/2010/main" val="290428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inhaltsverzeichnis</a:t>
            </a:r>
            <a:endParaRPr lang="de-CH" dirty="0"/>
          </a:p>
        </p:txBody>
      </p:sp>
      <p:sp>
        <p:nvSpPr>
          <p:cNvPr id="11" name="Foliennummernplatzhalter 10"/>
          <p:cNvSpPr>
            <a:spLocks noGrp="1"/>
          </p:cNvSpPr>
          <p:nvPr>
            <p:ph type="sldNum" sz="quarter" idx="17"/>
          </p:nvPr>
        </p:nvSpPr>
        <p:spPr/>
        <p:txBody>
          <a:bodyPr/>
          <a:lstStyle/>
          <a:p>
            <a:pPr marL="0" indent="0">
              <a:buFont typeface="Arial" panose="020B0604020202020204" pitchFamily="34" charset="0"/>
              <a:buNone/>
            </a:pPr>
            <a:r>
              <a:rPr lang="de-CH" dirty="0" smtClean="0"/>
              <a:t>S | </a:t>
            </a:r>
            <a:fld id="{837F52E1-029A-43CD-BA67-52F1BE46A521}" type="slidenum">
              <a:rPr lang="de-CH" smtClean="0"/>
              <a:pPr marL="0" indent="0">
                <a:buFont typeface="Arial" panose="020B0604020202020204" pitchFamily="34" charset="0"/>
                <a:buNone/>
              </a:pPr>
              <a:t>8</a:t>
            </a:fld>
            <a:endParaRPr lang="de-CH" dirty="0"/>
          </a:p>
        </p:txBody>
      </p:sp>
      <p:sp>
        <p:nvSpPr>
          <p:cNvPr id="8" name="Rectangle 7"/>
          <p:cNvSpPr/>
          <p:nvPr/>
        </p:nvSpPr>
        <p:spPr bwMode="auto">
          <a:xfrm>
            <a:off x="708502" y="1945235"/>
            <a:ext cx="7967186" cy="504000"/>
          </a:xfrm>
          <a:prstGeom prst="rect">
            <a:avLst/>
          </a:prstGeom>
          <a:solidFill>
            <a:schemeClr val="accent1"/>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chemeClr val="bg1"/>
                </a:solidFill>
                <a:ea typeface="ＭＳ Ｐゴシック" pitchFamily="1" charset="-128"/>
              </a:rPr>
              <a:t>Organisation</a:t>
            </a:r>
            <a:endParaRPr lang="de-CH" sz="1600" dirty="0">
              <a:solidFill>
                <a:schemeClr val="bg1"/>
              </a:solidFill>
              <a:ea typeface="ＭＳ Ｐゴシック" pitchFamily="1" charset="-128"/>
            </a:endParaRPr>
          </a:p>
        </p:txBody>
      </p:sp>
      <p:sp>
        <p:nvSpPr>
          <p:cNvPr id="9" name="Oval 8"/>
          <p:cNvSpPr/>
          <p:nvPr/>
        </p:nvSpPr>
        <p:spPr bwMode="auto">
          <a:xfrm>
            <a:off x="451929" y="1945235"/>
            <a:ext cx="513145" cy="504000"/>
          </a:xfrm>
          <a:prstGeom prst="ellipse">
            <a:avLst/>
          </a:prstGeom>
          <a:solidFill>
            <a:schemeClr val="accent1"/>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chemeClr val="bg1"/>
                </a:solidFill>
                <a:ea typeface="ＭＳ Ｐゴシック" pitchFamily="1" charset="-128"/>
              </a:rPr>
              <a:t>2</a:t>
            </a:r>
          </a:p>
        </p:txBody>
      </p:sp>
      <p:sp>
        <p:nvSpPr>
          <p:cNvPr id="13" name="Rectangle 12"/>
          <p:cNvSpPr/>
          <p:nvPr/>
        </p:nvSpPr>
        <p:spPr bwMode="auto">
          <a:xfrm>
            <a:off x="709168" y="2480062"/>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Investitionsstrategie</a:t>
            </a:r>
            <a:endParaRPr lang="de-CH" sz="1600" dirty="0">
              <a:solidFill>
                <a:srgbClr val="000000"/>
              </a:solidFill>
              <a:ea typeface="ＭＳ Ｐゴシック" pitchFamily="1" charset="-128"/>
            </a:endParaRPr>
          </a:p>
        </p:txBody>
      </p:sp>
      <p:sp>
        <p:nvSpPr>
          <p:cNvPr id="14" name="Oval 13"/>
          <p:cNvSpPr/>
          <p:nvPr/>
        </p:nvSpPr>
        <p:spPr bwMode="auto">
          <a:xfrm>
            <a:off x="452625" y="2480062"/>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3</a:t>
            </a:r>
          </a:p>
        </p:txBody>
      </p:sp>
      <p:sp>
        <p:nvSpPr>
          <p:cNvPr id="16" name="Rectangle 15"/>
          <p:cNvSpPr/>
          <p:nvPr/>
        </p:nvSpPr>
        <p:spPr bwMode="auto">
          <a:xfrm>
            <a:off x="709168" y="3020199"/>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Portfolio</a:t>
            </a:r>
            <a:endParaRPr lang="de-CH" sz="1600" dirty="0">
              <a:solidFill>
                <a:srgbClr val="000000"/>
              </a:solidFill>
              <a:ea typeface="ＭＳ Ｐゴシック" pitchFamily="1" charset="-128"/>
            </a:endParaRPr>
          </a:p>
        </p:txBody>
      </p:sp>
      <p:sp>
        <p:nvSpPr>
          <p:cNvPr id="17" name="Oval 16"/>
          <p:cNvSpPr/>
          <p:nvPr/>
        </p:nvSpPr>
        <p:spPr bwMode="auto">
          <a:xfrm>
            <a:off x="452625" y="3020199"/>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4</a:t>
            </a:r>
          </a:p>
        </p:txBody>
      </p:sp>
      <p:sp>
        <p:nvSpPr>
          <p:cNvPr id="19" name="Rectangle 18"/>
          <p:cNvSpPr/>
          <p:nvPr/>
        </p:nvSpPr>
        <p:spPr bwMode="auto">
          <a:xfrm>
            <a:off x="709168" y="3554610"/>
            <a:ext cx="7966269"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solidFill>
                  <a:srgbClr val="000000"/>
                </a:solidFill>
                <a:ea typeface="ＭＳ Ｐゴシック" pitchFamily="1" charset="-128"/>
              </a:rPr>
              <a:t>Zusammenfassung</a:t>
            </a:r>
            <a:endParaRPr lang="de-CH" sz="1600" dirty="0">
              <a:solidFill>
                <a:srgbClr val="000000"/>
              </a:solidFill>
              <a:ea typeface="ＭＳ Ｐゴシック" pitchFamily="1" charset="-128"/>
            </a:endParaRPr>
          </a:p>
        </p:txBody>
      </p:sp>
      <p:sp>
        <p:nvSpPr>
          <p:cNvPr id="20" name="Oval 19"/>
          <p:cNvSpPr/>
          <p:nvPr/>
        </p:nvSpPr>
        <p:spPr bwMode="auto">
          <a:xfrm>
            <a:off x="452625" y="3554610"/>
            <a:ext cx="513086"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solidFill>
                  <a:srgbClr val="000000"/>
                </a:solidFill>
                <a:ea typeface="ＭＳ Ｐゴシック" pitchFamily="1" charset="-128"/>
              </a:rPr>
              <a:t>5</a:t>
            </a:r>
          </a:p>
        </p:txBody>
      </p:sp>
      <p:sp>
        <p:nvSpPr>
          <p:cNvPr id="22" name="Rectangle 21"/>
          <p:cNvSpPr/>
          <p:nvPr/>
        </p:nvSpPr>
        <p:spPr bwMode="auto">
          <a:xfrm>
            <a:off x="708984" y="1407757"/>
            <a:ext cx="7966704" cy="504000"/>
          </a:xfrm>
          <a:prstGeom prst="rect">
            <a:avLst/>
          </a:prstGeom>
          <a:solidFill>
            <a:schemeClr val="bg1">
              <a:lumMod val="85000"/>
            </a:schemeClr>
          </a:solidFill>
          <a:ln w="28575" cap="flat" cmpd="sng" algn="ctr">
            <a:noFill/>
            <a:prstDash val="solid"/>
            <a:round/>
            <a:headEnd type="none" w="med" len="med"/>
            <a:tailEnd type="none" w="med" len="med"/>
          </a:ln>
          <a:effectLst/>
          <a:extLst/>
        </p:spPr>
        <p:txBody>
          <a:bodyPr rot="0" spcFirstLastPara="0" vertOverflow="overflow" horzOverflow="overflow" vert="horz" wrap="square" lIns="396000" tIns="36000" rIns="36000" bIns="36000" numCol="1" spcCol="0" rtlCol="0" fromWordArt="0" anchor="ctr" anchorCtr="0" forceAA="0" compatLnSpc="1">
            <a:prstTxWarp prst="textNoShape">
              <a:avLst/>
            </a:prstTxWarp>
            <a:noAutofit/>
          </a:bodyPr>
          <a:lstStyle/>
          <a:p>
            <a:pPr marL="0" indent="0" eaLnBrk="0" fontAlgn="base" hangingPunct="0">
              <a:spcBef>
                <a:spcPct val="0"/>
              </a:spcBef>
              <a:spcAft>
                <a:spcPct val="0"/>
              </a:spcAft>
              <a:buNone/>
            </a:pPr>
            <a:r>
              <a:rPr lang="de-CH" sz="1600" dirty="0" smtClean="0">
                <a:ea typeface="ＭＳ Ｐゴシック" pitchFamily="1" charset="-128"/>
              </a:rPr>
              <a:t>Warum eine Anlagestiftung</a:t>
            </a:r>
            <a:endParaRPr lang="de-CH" sz="1600" dirty="0">
              <a:ea typeface="ＭＳ Ｐゴシック" pitchFamily="1" charset="-128"/>
            </a:endParaRPr>
          </a:p>
        </p:txBody>
      </p:sp>
      <p:sp>
        <p:nvSpPr>
          <p:cNvPr id="23" name="Oval 22"/>
          <p:cNvSpPr/>
          <p:nvPr/>
        </p:nvSpPr>
        <p:spPr bwMode="auto">
          <a:xfrm>
            <a:off x="452427" y="1407757"/>
            <a:ext cx="513114" cy="504000"/>
          </a:xfrm>
          <a:prstGeom prst="ellipse">
            <a:avLst/>
          </a:prstGeom>
          <a:solidFill>
            <a:schemeClr val="bg1">
              <a:lumMod val="85000"/>
            </a:schemeClr>
          </a:solidFill>
          <a:ln w="28575" cap="flat" cmpd="sng" algn="ctr">
            <a:solidFill>
              <a:schemeClr val="bg1"/>
            </a:solidFill>
            <a:prstDash val="solid"/>
            <a:round/>
            <a:headEnd type="none" w="med" len="med"/>
            <a:tailEnd type="none" w="med" len="med"/>
          </a:ln>
          <a:effectLst/>
          <a:ex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eaLnBrk="0" fontAlgn="base" hangingPunct="0">
              <a:spcBef>
                <a:spcPct val="0"/>
              </a:spcBef>
              <a:spcAft>
                <a:spcPct val="0"/>
              </a:spcAft>
              <a:buNone/>
            </a:pPr>
            <a:r>
              <a:rPr lang="de-CH" sz="1600" b="1" dirty="0">
                <a:ea typeface="ＭＳ Ｐゴシック" pitchFamily="1" charset="-128"/>
              </a:rPr>
              <a:t>1</a:t>
            </a:r>
          </a:p>
        </p:txBody>
      </p:sp>
    </p:spTree>
    <p:extLst>
      <p:ext uri="{BB962C8B-B14F-4D97-AF65-F5344CB8AC3E}">
        <p14:creationId xmlns:p14="http://schemas.microsoft.com/office/powerpoint/2010/main" val="3002317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5971080" y="3429000"/>
            <a:ext cx="2700000" cy="2052000"/>
          </a:xfrm>
          <a:prstGeom prst="rect">
            <a:avLst/>
          </a:prstGeom>
          <a:solidFill>
            <a:srgbClr val="DCA21E"/>
          </a:solidFill>
          <a:ln w="31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CH" dirty="0">
              <a:solidFill>
                <a:srgbClr val="000000"/>
              </a:solidFill>
              <a:ea typeface="ＭＳ Ｐゴシック" pitchFamily="1" charset="-128"/>
            </a:endParaRPr>
          </a:p>
        </p:txBody>
      </p:sp>
      <p:sp>
        <p:nvSpPr>
          <p:cNvPr id="2" name="Title 1"/>
          <p:cNvSpPr>
            <a:spLocks noGrp="1"/>
          </p:cNvSpPr>
          <p:nvPr>
            <p:ph type="title"/>
          </p:nvPr>
        </p:nvSpPr>
        <p:spPr/>
        <p:txBody>
          <a:bodyPr/>
          <a:lstStyle/>
          <a:p>
            <a:r>
              <a:rPr lang="de-CH" dirty="0" err="1" smtClean="0"/>
              <a:t>organisation</a:t>
            </a:r>
            <a:endParaRPr lang="de-CH" dirty="0"/>
          </a:p>
        </p:txBody>
      </p:sp>
      <p:sp>
        <p:nvSpPr>
          <p:cNvPr id="3" name="Text Placeholder 2"/>
          <p:cNvSpPr>
            <a:spLocks noGrp="1"/>
          </p:cNvSpPr>
          <p:nvPr>
            <p:ph type="body" sz="quarter" idx="13"/>
          </p:nvPr>
        </p:nvSpPr>
        <p:spPr/>
        <p:txBody>
          <a:bodyPr/>
          <a:lstStyle/>
          <a:p>
            <a:r>
              <a:rPr lang="de-CH" dirty="0"/>
              <a:t>Das </a:t>
            </a:r>
            <a:r>
              <a:rPr lang="de-CH" dirty="0" smtClean="0"/>
              <a:t>erweiterte innovative Geschäftsmodell</a:t>
            </a:r>
            <a:endParaRPr lang="de-CH" dirty="0"/>
          </a:p>
        </p:txBody>
      </p:sp>
      <p:sp>
        <p:nvSpPr>
          <p:cNvPr id="5" name="Slide Number Placeholder 4"/>
          <p:cNvSpPr>
            <a:spLocks noGrp="1"/>
          </p:cNvSpPr>
          <p:nvPr>
            <p:ph type="sldNum" sz="quarter" idx="17"/>
          </p:nvPr>
        </p:nvSpPr>
        <p:spPr/>
        <p:txBody>
          <a:bodyPr/>
          <a:lstStyle/>
          <a:p>
            <a:pPr marL="0" indent="0">
              <a:buFont typeface="Arial" panose="020B0604020202020204" pitchFamily="34" charset="0"/>
              <a:buNone/>
            </a:pPr>
            <a:r>
              <a:rPr lang="de-CH" smtClean="0"/>
              <a:t>S | </a:t>
            </a:r>
            <a:fld id="{837F52E1-029A-43CD-BA67-52F1BE46A521}" type="slidenum">
              <a:rPr lang="de-CH" smtClean="0"/>
              <a:pPr marL="0" indent="0">
                <a:buFont typeface="Arial" panose="020B0604020202020204" pitchFamily="34" charset="0"/>
                <a:buNone/>
              </a:pPr>
              <a:t>9</a:t>
            </a:fld>
            <a:endParaRPr lang="de-CH" dirty="0"/>
          </a:p>
        </p:txBody>
      </p:sp>
      <p:sp>
        <p:nvSpPr>
          <p:cNvPr id="6" name="Rectangle 5"/>
          <p:cNvSpPr/>
          <p:nvPr/>
        </p:nvSpPr>
        <p:spPr bwMode="auto">
          <a:xfrm>
            <a:off x="460362" y="3429000"/>
            <a:ext cx="2699483" cy="2052000"/>
          </a:xfrm>
          <a:prstGeom prst="rect">
            <a:avLst/>
          </a:prstGeom>
          <a:solidFill>
            <a:schemeClr val="accent1">
              <a:lumMod val="20000"/>
              <a:lumOff val="80000"/>
              <a:alpha val="25000"/>
            </a:schemeClr>
          </a:solidFill>
          <a:ln w="31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ts val="200"/>
              </a:spcBef>
              <a:spcAft>
                <a:spcPct val="0"/>
              </a:spcAft>
            </a:pPr>
            <a:endParaRPr lang="de-CH" dirty="0">
              <a:solidFill>
                <a:srgbClr val="000000"/>
              </a:solidFill>
              <a:ea typeface="ＭＳ Ｐゴシック" pitchFamily="1" charset="-128"/>
            </a:endParaRPr>
          </a:p>
        </p:txBody>
      </p:sp>
      <p:cxnSp>
        <p:nvCxnSpPr>
          <p:cNvPr id="7" name="Straight Connector 6"/>
          <p:cNvCxnSpPr/>
          <p:nvPr/>
        </p:nvCxnSpPr>
        <p:spPr>
          <a:xfrm flipH="1">
            <a:off x="1795492" y="3429000"/>
            <a:ext cx="10638" cy="2059200"/>
          </a:xfrm>
          <a:prstGeom prst="line">
            <a:avLst/>
          </a:prstGeom>
          <a:ln w="1905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3227701" y="3429000"/>
            <a:ext cx="1332000" cy="2052000"/>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ts val="200"/>
              </a:spcBef>
              <a:spcAft>
                <a:spcPct val="0"/>
              </a:spcAft>
            </a:pPr>
            <a:endParaRPr lang="de-CH" dirty="0">
              <a:solidFill>
                <a:srgbClr val="000000"/>
              </a:solidFill>
              <a:ea typeface="ＭＳ Ｐゴシック" pitchFamily="1" charset="-128"/>
            </a:endParaRPr>
          </a:p>
        </p:txBody>
      </p:sp>
      <p:sp>
        <p:nvSpPr>
          <p:cNvPr id="9" name="Rectangle 8"/>
          <p:cNvSpPr/>
          <p:nvPr/>
        </p:nvSpPr>
        <p:spPr bwMode="auto">
          <a:xfrm>
            <a:off x="4585960" y="3429000"/>
            <a:ext cx="1332000" cy="2052000"/>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CH" dirty="0">
              <a:solidFill>
                <a:srgbClr val="000000"/>
              </a:solidFill>
              <a:ea typeface="ＭＳ Ｐゴシック" pitchFamily="1" charset="-128"/>
            </a:endParaRPr>
          </a:p>
        </p:txBody>
      </p:sp>
      <p:pic>
        <p:nvPicPr>
          <p:cNvPr id="10" name="Picture 2" descr="http://media9.news.ch/img/markenregister/detail/Jelmoli-logo-Jelmoli-AG-54548-2010.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86104" y="3547615"/>
            <a:ext cx="861803" cy="297676"/>
          </a:xfrm>
          <a:prstGeom prst="rect">
            <a:avLst/>
          </a:prstGeom>
          <a:noFill/>
          <a:ln w="9525">
            <a:noFill/>
            <a:miter lim="800000"/>
            <a:headEnd/>
            <a:tailEnd/>
          </a:ln>
        </p:spPr>
      </p:pic>
      <p:pic>
        <p:nvPicPr>
          <p:cNvPr id="12" name="Picture 2" descr="http://www.google.de/url?source=imgres&amp;ct=tbn&amp;q=https://www.wincasa.ch/WINC/img/logo.png&amp;sa=X&amp;ei=jHhDVYWqC5PkatfkgLAI&amp;ved=0CAUQ8wc&amp;usg=AFQjCNHF_OpsSK8adOqlUt0bROjTMU-46Q"/>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3812893"/>
            <a:ext cx="1048826" cy="205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google.de/url?source=imgres&amp;ct=tbn&amp;q=http://www.swiss-prime-site.ch/website/app/public/style/pix/assets/segmente/segments_logos3.png&amp;sa=X&amp;ei=0XhDVdi-Fsmvad7WgOAB&amp;ved=0CAUQ8wc&amp;usg=AFQjCNGL4V3m8RaDQoY_rDECJlCBuJ6GlQ"/>
          <p:cNvPicPr>
            <a:picLocks noChangeAspect="1" noChangeArrowheads="1"/>
          </p:cNvPicPr>
          <p:nvPr/>
        </p:nvPicPr>
        <p:blipFill rotWithShape="1">
          <a:blip r:embed="rId4">
            <a:extLst>
              <a:ext uri="{28A0092B-C50C-407E-A947-70E740481C1C}">
                <a14:useLocalDpi xmlns:a14="http://schemas.microsoft.com/office/drawing/2010/main" val="0"/>
              </a:ext>
            </a:extLst>
          </a:blip>
          <a:srcRect b="55487"/>
          <a:stretch/>
        </p:blipFill>
        <p:spPr bwMode="auto">
          <a:xfrm>
            <a:off x="4573495" y="3476981"/>
            <a:ext cx="1344465" cy="34086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4585960" y="2708920"/>
            <a:ext cx="1332000" cy="648000"/>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lnSpc>
                <a:spcPct val="100000"/>
              </a:lnSpc>
              <a:buNone/>
            </a:pPr>
            <a:r>
              <a:rPr lang="de-CH" sz="1100" b="1" dirty="0" smtClean="0">
                <a:solidFill>
                  <a:srgbClr val="000000"/>
                </a:solidFill>
                <a:cs typeface="Arial" charset="0"/>
              </a:rPr>
              <a:t>LEBEN UND WOHNEN IM ALTER</a:t>
            </a:r>
            <a:endParaRPr lang="de-CH" sz="1100" b="1" dirty="0">
              <a:solidFill>
                <a:srgbClr val="000000"/>
              </a:solidFill>
              <a:cs typeface="Arial" charset="0"/>
            </a:endParaRPr>
          </a:p>
        </p:txBody>
      </p:sp>
      <p:sp>
        <p:nvSpPr>
          <p:cNvPr id="15" name="Rectangle 14"/>
          <p:cNvSpPr/>
          <p:nvPr/>
        </p:nvSpPr>
        <p:spPr bwMode="auto">
          <a:xfrm>
            <a:off x="3227701" y="2708920"/>
            <a:ext cx="1332000" cy="648000"/>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lnSpc>
                <a:spcPct val="100000"/>
              </a:lnSpc>
              <a:buNone/>
            </a:pPr>
            <a:r>
              <a:rPr lang="de-CH" sz="1100" b="1" dirty="0" smtClean="0">
                <a:solidFill>
                  <a:srgbClr val="000000"/>
                </a:solidFill>
                <a:cs typeface="Arial" charset="0"/>
              </a:rPr>
              <a:t>RETAIL</a:t>
            </a:r>
            <a:endParaRPr lang="de-CH" sz="1100" b="1" dirty="0">
              <a:solidFill>
                <a:srgbClr val="000000"/>
              </a:solidFill>
              <a:cs typeface="Arial" charset="0"/>
            </a:endParaRPr>
          </a:p>
        </p:txBody>
      </p:sp>
      <p:sp>
        <p:nvSpPr>
          <p:cNvPr id="16" name="Rectangle 15"/>
          <p:cNvSpPr/>
          <p:nvPr/>
        </p:nvSpPr>
        <p:spPr bwMode="auto">
          <a:xfrm>
            <a:off x="460362" y="2708920"/>
            <a:ext cx="2699870" cy="648000"/>
          </a:xfrm>
          <a:prstGeom prst="rect">
            <a:avLst/>
          </a:prstGeom>
          <a:solidFill>
            <a:schemeClr val="tx2">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eaLnBrk="0" fontAlgn="base" hangingPunct="0">
              <a:spcBef>
                <a:spcPct val="0"/>
              </a:spcBef>
              <a:spcAft>
                <a:spcPct val="0"/>
              </a:spcAft>
              <a:buNone/>
            </a:pPr>
            <a:r>
              <a:rPr lang="de-CH" sz="1100" b="1" dirty="0" smtClean="0">
                <a:solidFill>
                  <a:srgbClr val="000000"/>
                </a:solidFill>
                <a:ea typeface="ＭＳ Ｐゴシック" pitchFamily="1" charset="-128"/>
              </a:rPr>
              <a:t>IMMOBILIEN</a:t>
            </a:r>
            <a:endParaRPr lang="de-CH" sz="1100" b="1" dirty="0">
              <a:solidFill>
                <a:srgbClr val="000000"/>
              </a:solidFill>
              <a:ea typeface="ＭＳ Ｐゴシック" pitchFamily="1" charset="-128"/>
            </a:endParaRPr>
          </a:p>
        </p:txBody>
      </p:sp>
      <p:sp>
        <p:nvSpPr>
          <p:cNvPr id="27" name="Cross 26"/>
          <p:cNvSpPr/>
          <p:nvPr/>
        </p:nvSpPr>
        <p:spPr bwMode="auto">
          <a:xfrm>
            <a:off x="1683729" y="4981396"/>
            <a:ext cx="241243" cy="216000"/>
          </a:xfrm>
          <a:prstGeom prst="plus">
            <a:avLst>
              <a:gd name="adj" fmla="val 35183"/>
            </a:avLst>
          </a:prstGeom>
          <a:solidFill>
            <a:schemeClr val="tx2"/>
          </a:solid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bodyPr>
          <a:lstStyle/>
          <a:p>
            <a:pPr eaLnBrk="0" fontAlgn="base" hangingPunct="0">
              <a:spcBef>
                <a:spcPct val="0"/>
              </a:spcBef>
              <a:spcAft>
                <a:spcPct val="0"/>
              </a:spcAft>
            </a:pPr>
            <a:endParaRPr lang="de-CH" dirty="0">
              <a:solidFill>
                <a:srgbClr val="000000"/>
              </a:solidFill>
              <a:ea typeface="ＭＳ Ｐゴシック" pitchFamily="1" charset="-128"/>
            </a:endParaRPr>
          </a:p>
        </p:txBody>
      </p:sp>
      <p:sp>
        <p:nvSpPr>
          <p:cNvPr id="28" name="Pentagon 27"/>
          <p:cNvSpPr/>
          <p:nvPr/>
        </p:nvSpPr>
        <p:spPr bwMode="auto">
          <a:xfrm>
            <a:off x="467544" y="4869208"/>
            <a:ext cx="1224731" cy="432000"/>
          </a:xfrm>
          <a:prstGeom prst="homePlate">
            <a:avLst/>
          </a:prstGeom>
          <a:solidFill>
            <a:schemeClr val="tx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lIns="36000" tIns="0" rIns="36000" bIns="0" anchor="ctr"/>
          <a:lstStyle/>
          <a:p>
            <a:pPr marL="0" indent="0" algn="ctr" defTabSz="728663" eaLnBrk="0" hangingPunct="0">
              <a:buNone/>
              <a:tabLst>
                <a:tab pos="4286250" algn="l"/>
              </a:tabLst>
              <a:defRPr/>
            </a:pPr>
            <a:r>
              <a:rPr lang="de-CH" sz="1100" b="1" dirty="0" smtClean="0">
                <a:solidFill>
                  <a:srgbClr val="000000"/>
                </a:solidFill>
                <a:ea typeface="MS PGothic" pitchFamily="34" charset="-128"/>
              </a:rPr>
              <a:t>REAL ESTATE ERTRÄGE</a:t>
            </a:r>
            <a:endParaRPr lang="de-CH" sz="1100" b="1" dirty="0">
              <a:solidFill>
                <a:srgbClr val="000000"/>
              </a:solidFill>
              <a:ea typeface="MS PGothic" pitchFamily="34" charset="-128"/>
            </a:endParaRPr>
          </a:p>
        </p:txBody>
      </p:sp>
      <p:sp>
        <p:nvSpPr>
          <p:cNvPr id="31" name="Pentagon 30"/>
          <p:cNvSpPr/>
          <p:nvPr/>
        </p:nvSpPr>
        <p:spPr bwMode="auto">
          <a:xfrm flipH="1">
            <a:off x="1924971" y="4869208"/>
            <a:ext cx="6746109" cy="432000"/>
          </a:xfrm>
          <a:prstGeom prst="homePlate">
            <a:avLst/>
          </a:prstGeom>
          <a:solidFill>
            <a:schemeClr val="accent3">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lIns="36000" tIns="0" rIns="36000" bIns="0" anchor="ctr"/>
          <a:lstStyle/>
          <a:p>
            <a:pPr marL="0" indent="0" algn="ctr" defTabSz="728663" eaLnBrk="0" hangingPunct="0">
              <a:buNone/>
              <a:tabLst>
                <a:tab pos="4286250" algn="l"/>
              </a:tabLst>
              <a:defRPr/>
            </a:pPr>
            <a:r>
              <a:rPr lang="de-CH" sz="1100" b="1" dirty="0" smtClean="0">
                <a:solidFill>
                  <a:srgbClr val="000000"/>
                </a:solidFill>
                <a:ea typeface="MS PGothic" pitchFamily="34" charset="-128"/>
              </a:rPr>
              <a:t>ZUSATZERTRÄGE</a:t>
            </a:r>
            <a:endParaRPr lang="de-CH" sz="1100" b="1" dirty="0">
              <a:solidFill>
                <a:srgbClr val="000000"/>
              </a:solidFill>
              <a:ea typeface="MS PGothic" pitchFamily="34" charset="-128"/>
            </a:endParaRPr>
          </a:p>
        </p:txBody>
      </p:sp>
      <p:sp>
        <p:nvSpPr>
          <p:cNvPr id="37" name="Isosceles Triangle 36"/>
          <p:cNvSpPr/>
          <p:nvPr/>
        </p:nvSpPr>
        <p:spPr>
          <a:xfrm>
            <a:off x="460362" y="1916832"/>
            <a:ext cx="2700000" cy="360040"/>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CH" sz="1500" dirty="0">
              <a:solidFill>
                <a:srgbClr val="5D7677"/>
              </a:solidFill>
            </a:endParaRPr>
          </a:p>
        </p:txBody>
      </p:sp>
      <p:sp>
        <p:nvSpPr>
          <p:cNvPr id="38" name="Isosceles Triangle 37"/>
          <p:cNvSpPr/>
          <p:nvPr/>
        </p:nvSpPr>
        <p:spPr>
          <a:xfrm>
            <a:off x="3217960" y="1916832"/>
            <a:ext cx="2700000" cy="360040"/>
          </a:xfrm>
          <a:prstGeom prst="triangle">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CH" sz="1500" dirty="0">
              <a:solidFill>
                <a:srgbClr val="FFFFFF"/>
              </a:solidFill>
            </a:endParaRPr>
          </a:p>
        </p:txBody>
      </p:sp>
      <p:sp>
        <p:nvSpPr>
          <p:cNvPr id="45" name="Rectangle 44"/>
          <p:cNvSpPr/>
          <p:nvPr/>
        </p:nvSpPr>
        <p:spPr bwMode="auto">
          <a:xfrm>
            <a:off x="5971080" y="2708920"/>
            <a:ext cx="2700000" cy="648000"/>
          </a:xfrm>
          <a:prstGeom prst="rect">
            <a:avLst/>
          </a:prstGeom>
          <a:solidFill>
            <a:srgbClr val="DCA2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lnSpc>
                <a:spcPct val="100000"/>
              </a:lnSpc>
              <a:buNone/>
            </a:pPr>
            <a:r>
              <a:rPr lang="de-CH" sz="1100" b="1" dirty="0" smtClean="0">
                <a:solidFill>
                  <a:srgbClr val="000000"/>
                </a:solidFill>
                <a:cs typeface="Arial" charset="0"/>
              </a:rPr>
              <a:t>SWISS PRIME ANLAGESTIFTUNG</a:t>
            </a:r>
            <a:endParaRPr lang="de-CH" sz="1100" b="1" dirty="0">
              <a:solidFill>
                <a:srgbClr val="000000"/>
              </a:solidFill>
              <a:cs typeface="Arial" charset="0"/>
            </a:endParaRPr>
          </a:p>
        </p:txBody>
      </p:sp>
      <p:sp>
        <p:nvSpPr>
          <p:cNvPr id="4" name="Rectangle 3"/>
          <p:cNvSpPr/>
          <p:nvPr/>
        </p:nvSpPr>
        <p:spPr>
          <a:xfrm>
            <a:off x="460362" y="2277210"/>
            <a:ext cx="2700000" cy="32763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de-CH" sz="1100" b="1" dirty="0" smtClean="0">
                <a:solidFill>
                  <a:schemeClr val="accent1"/>
                </a:solidFill>
              </a:rPr>
              <a:t>KLASSISCHES IMMOBILIENSEGMENT</a:t>
            </a:r>
            <a:endParaRPr lang="de-CH" sz="1100" b="1" dirty="0">
              <a:solidFill>
                <a:schemeClr val="accent1"/>
              </a:solidFill>
            </a:endParaRPr>
          </a:p>
        </p:txBody>
      </p:sp>
      <p:sp>
        <p:nvSpPr>
          <p:cNvPr id="39" name="Rectangle 38"/>
          <p:cNvSpPr/>
          <p:nvPr/>
        </p:nvSpPr>
        <p:spPr>
          <a:xfrm>
            <a:off x="3217960" y="2277210"/>
            <a:ext cx="2700000" cy="32763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0" indent="0" algn="ctr">
              <a:lnSpc>
                <a:spcPct val="100000"/>
              </a:lnSpc>
              <a:buClr>
                <a:srgbClr val="296799"/>
              </a:buClr>
              <a:buNone/>
            </a:pPr>
            <a:r>
              <a:rPr lang="de-CH" sz="1100" b="1" dirty="0" smtClean="0">
                <a:solidFill>
                  <a:srgbClr val="296799"/>
                </a:solidFill>
                <a:cs typeface="Arial" charset="0"/>
              </a:rPr>
              <a:t>SEGMENTE MIT IMMOBILIENBEZUG</a:t>
            </a:r>
            <a:endParaRPr lang="de-CH" sz="1100" b="1" dirty="0">
              <a:solidFill>
                <a:srgbClr val="296799"/>
              </a:solidFill>
              <a:cs typeface="Arial" charset="0"/>
            </a:endParaRPr>
          </a:p>
        </p:txBody>
      </p:sp>
      <p:sp>
        <p:nvSpPr>
          <p:cNvPr id="44" name="Isosceles Triangle 43"/>
          <p:cNvSpPr/>
          <p:nvPr/>
        </p:nvSpPr>
        <p:spPr>
          <a:xfrm>
            <a:off x="5971080" y="1916832"/>
            <a:ext cx="2700000" cy="360040"/>
          </a:xfrm>
          <a:prstGeom prst="triangl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CH" sz="1500" dirty="0">
              <a:solidFill>
                <a:srgbClr val="FFFFFF"/>
              </a:solidFill>
            </a:endParaRPr>
          </a:p>
        </p:txBody>
      </p:sp>
      <p:sp>
        <p:nvSpPr>
          <p:cNvPr id="48" name="Rectangle 47"/>
          <p:cNvSpPr/>
          <p:nvPr/>
        </p:nvSpPr>
        <p:spPr>
          <a:xfrm>
            <a:off x="5971080" y="2277210"/>
            <a:ext cx="2700000" cy="32763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0" indent="0" algn="ctr">
              <a:lnSpc>
                <a:spcPct val="100000"/>
              </a:lnSpc>
              <a:buClr>
                <a:srgbClr val="296799"/>
              </a:buClr>
              <a:buNone/>
            </a:pPr>
            <a:r>
              <a:rPr lang="de-CH" sz="1100" b="1" dirty="0" smtClean="0">
                <a:solidFill>
                  <a:srgbClr val="296799"/>
                </a:solidFill>
                <a:cs typeface="Arial" charset="0"/>
              </a:rPr>
              <a:t>ASSET MANAGEMENT</a:t>
            </a:r>
            <a:endParaRPr lang="de-CH" sz="1100" b="1" dirty="0">
              <a:solidFill>
                <a:srgbClr val="296799"/>
              </a:solidFill>
              <a:cs typeface="Arial" charset="0"/>
            </a:endParaRPr>
          </a:p>
        </p:txBody>
      </p:sp>
      <p:pic>
        <p:nvPicPr>
          <p:cNvPr id="29" name="Picture 2" descr="http://upload.wikimedia.org/wikipedia/de/thumb/5/56/Logo_Swiss_Prime_Site.svg/458px-Logo_Swiss_Prime_Site.svg.png"/>
          <p:cNvPicPr>
            <a:picLocks noChangeAspect="1" noChangeArrowheads="1"/>
          </p:cNvPicPr>
          <p:nvPr/>
        </p:nvPicPr>
        <p:blipFill>
          <a:blip r:embed="rId5">
            <a:clrChange>
              <a:clrFrom>
                <a:srgbClr val="000000">
                  <a:alpha val="0"/>
                </a:srgbClr>
              </a:clrFrom>
              <a:clrTo>
                <a:srgbClr val="000000">
                  <a:alpha val="0"/>
                </a:srgbClr>
              </a:clrTo>
            </a:clrChange>
          </a:blip>
          <a:srcRect b="12228"/>
          <a:stretch>
            <a:fillRect/>
          </a:stretch>
        </p:blipFill>
        <p:spPr bwMode="auto">
          <a:xfrm>
            <a:off x="549931" y="3587728"/>
            <a:ext cx="1141749" cy="777376"/>
          </a:xfrm>
          <a:prstGeom prst="rect">
            <a:avLst/>
          </a:prstGeom>
          <a:noFill/>
          <a:ln w="9525">
            <a:noFill/>
            <a:miter lim="800000"/>
            <a:headEnd/>
            <a:tailEnd/>
          </a:ln>
        </p:spPr>
      </p:pic>
      <p:pic>
        <p:nvPicPr>
          <p:cNvPr id="30" name="Picture 2" descr="K:\Sales\03 SPA\Auftritt\Logo\HQ_SPA_Logo_D_wei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647035"/>
            <a:ext cx="864096" cy="71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31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s_powerpoint_full">
  <a:themeElements>
    <a:clrScheme name="SPS">
      <a:dk1>
        <a:srgbClr val="000000"/>
      </a:dk1>
      <a:lt1>
        <a:srgbClr val="FFFFFF"/>
      </a:lt1>
      <a:dk2>
        <a:srgbClr val="404040"/>
      </a:dk2>
      <a:lt2>
        <a:srgbClr val="86857E"/>
      </a:lt2>
      <a:accent1>
        <a:srgbClr val="296799"/>
      </a:accent1>
      <a:accent2>
        <a:srgbClr val="94B3CC"/>
      </a:accent2>
      <a:accent3>
        <a:srgbClr val="CAD9E6"/>
      </a:accent3>
      <a:accent4>
        <a:srgbClr val="DCA21E"/>
      </a:accent4>
      <a:accent5>
        <a:srgbClr val="EED18F"/>
      </a:accent5>
      <a:accent6>
        <a:srgbClr val="F6E8C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lIns="36000" tIns="36000" rIns="36000" bIns="36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raClrScheme>
      <a:clrScheme name="SPS">
        <a:dk1>
          <a:srgbClr val="000000"/>
        </a:dk1>
        <a:lt1>
          <a:srgbClr val="FFFFFF"/>
        </a:lt1>
        <a:dk2>
          <a:srgbClr val="404040"/>
        </a:dk2>
        <a:lt2>
          <a:srgbClr val="86857E"/>
        </a:lt2>
        <a:accent1>
          <a:srgbClr val="296799"/>
        </a:accent1>
        <a:accent2>
          <a:srgbClr val="94B3CC"/>
        </a:accent2>
        <a:accent3>
          <a:srgbClr val="CAD9E6"/>
        </a:accent3>
        <a:accent4>
          <a:srgbClr val="DCA21E"/>
        </a:accent4>
        <a:accent5>
          <a:srgbClr val="EED18F"/>
        </a:accent5>
        <a:accent6>
          <a:srgbClr val="F6E8C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Schwarz 100%">
      <a:srgbClr val="000000"/>
    </a:custClr>
    <a:custClr name="Grau 100%">
      <a:srgbClr val="86857E"/>
    </a:custClr>
    <a:custClr name="Blau 100%">
      <a:srgbClr val="296799"/>
    </a:custClr>
    <a:custClr name="Gelb 100%">
      <a:srgbClr val="DCA21E"/>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Schwarz 75%">
      <a:srgbClr val="404040"/>
    </a:custClr>
    <a:custClr name="Grau 75%">
      <a:srgbClr val="A4A49E"/>
    </a:custClr>
    <a:custClr name="Blau 75%">
      <a:srgbClr val="5F8DB3"/>
    </a:custClr>
    <a:custClr name="Gelb 75%">
      <a:srgbClr val="E5B956"/>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Schwarz 50%">
      <a:srgbClr val="808080"/>
    </a:custClr>
    <a:custClr name="Grau 50%">
      <a:srgbClr val="C3C2BF"/>
    </a:custClr>
    <a:custClr name="Blau 50%">
      <a:srgbClr val="94B3CC"/>
    </a:custClr>
    <a:custClr name="Gelb 50%">
      <a:srgbClr val="EED18F"/>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Schwarz 25%">
      <a:srgbClr val="C0C0C0"/>
    </a:custClr>
    <a:custClr name="Grau 25%">
      <a:srgbClr val="E1E1DF"/>
    </a:custClr>
    <a:custClr name="Blau 25%">
      <a:srgbClr val="CAD9E6"/>
    </a:custClr>
    <a:custClr name="Gelb 25%">
      <a:srgbClr val="F6E8C7"/>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PS">
    <a:dk1>
      <a:srgbClr val="000000"/>
    </a:dk1>
    <a:lt1>
      <a:srgbClr val="FFFFFF"/>
    </a:lt1>
    <a:dk2>
      <a:srgbClr val="404040"/>
    </a:dk2>
    <a:lt2>
      <a:srgbClr val="86857E"/>
    </a:lt2>
    <a:accent1>
      <a:srgbClr val="296799"/>
    </a:accent1>
    <a:accent2>
      <a:srgbClr val="94B3CC"/>
    </a:accent2>
    <a:accent3>
      <a:srgbClr val="CAD9E6"/>
    </a:accent3>
    <a:accent4>
      <a:srgbClr val="DCA21E"/>
    </a:accent4>
    <a:accent5>
      <a:srgbClr val="EED18F"/>
    </a:accent5>
    <a:accent6>
      <a:srgbClr val="F6E8C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PS">
    <a:dk1>
      <a:srgbClr val="000000"/>
    </a:dk1>
    <a:lt1>
      <a:srgbClr val="FFFFFF"/>
    </a:lt1>
    <a:dk2>
      <a:srgbClr val="404040"/>
    </a:dk2>
    <a:lt2>
      <a:srgbClr val="86857E"/>
    </a:lt2>
    <a:accent1>
      <a:srgbClr val="296799"/>
    </a:accent1>
    <a:accent2>
      <a:srgbClr val="94B3CC"/>
    </a:accent2>
    <a:accent3>
      <a:srgbClr val="CAD9E6"/>
    </a:accent3>
    <a:accent4>
      <a:srgbClr val="DCA21E"/>
    </a:accent4>
    <a:accent5>
      <a:srgbClr val="EED18F"/>
    </a:accent5>
    <a:accent6>
      <a:srgbClr val="F6E8C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sps_powerpoint_full</Template>
  <TotalTime>0</TotalTime>
  <Words>1301</Words>
  <Application>Microsoft Macintosh PowerPoint</Application>
  <PresentationFormat>Bildschirmpräsentation (4:3)</PresentationFormat>
  <Paragraphs>261</Paragraphs>
  <Slides>25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Calibri</vt:lpstr>
      <vt:lpstr>MS PGothic</vt:lpstr>
      <vt:lpstr>ＭＳ Ｐゴシック</vt:lpstr>
      <vt:lpstr>Wingdings</vt:lpstr>
      <vt:lpstr>Arial</vt:lpstr>
      <vt:lpstr>sps_powerpoint_full</vt:lpstr>
      <vt:lpstr>KGAST-Arbeitsgruppe immobilien</vt:lpstr>
      <vt:lpstr>PowerPoint-Präsentation</vt:lpstr>
      <vt:lpstr>inhaltsverzeichnis</vt:lpstr>
      <vt:lpstr>Warum eine anlagestiftung?</vt:lpstr>
      <vt:lpstr>Warum eine anlagestiftung?</vt:lpstr>
      <vt:lpstr>Warum eine anlagestiftung?</vt:lpstr>
      <vt:lpstr>Warum eine anlagestiftung?</vt:lpstr>
      <vt:lpstr>inhaltsverzeichnis</vt:lpstr>
      <vt:lpstr>organisation</vt:lpstr>
      <vt:lpstr>organisation</vt:lpstr>
      <vt:lpstr>inhaltsverzeichnis</vt:lpstr>
      <vt:lpstr>Investitionsstrategie</vt:lpstr>
      <vt:lpstr>Investitionsstrategie</vt:lpstr>
      <vt:lpstr>Investitionsstrategie</vt:lpstr>
      <vt:lpstr>Investitionsstrategie</vt:lpstr>
      <vt:lpstr>inhaltsverzeichnis</vt:lpstr>
      <vt:lpstr>«HECHT» TRADITIONSHAUS IM HERZEN VON ST. GALLEN</vt:lpstr>
      <vt:lpstr>TROPHY-LIEGENSCHAFT MIT POTENZIAL</vt:lpstr>
      <vt:lpstr>Wohnpotenzial mit neubauten</vt:lpstr>
      <vt:lpstr>Potenzial an top-lage in genf</vt:lpstr>
      <vt:lpstr>Genf, wohnen an der rhone</vt:lpstr>
      <vt:lpstr>Urbanes wohnen in zürich-west</vt:lpstr>
      <vt:lpstr>inhaltsverzeichnis</vt:lpstr>
      <vt:lpstr>zusammenfassung</vt:lpstr>
      <vt:lpstr>disclaimer</vt:lpstr>
    </vt:vector>
  </TitlesOfParts>
  <Company>Swiss Prime Site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VORLAGE  DER SWISS PRIME SITE LOREM IPSUM DIAZ</dc:title>
  <dc:creator>Linke Fabian</dc:creator>
  <cp:lastModifiedBy>Roland Kriemler</cp:lastModifiedBy>
  <cp:revision>37</cp:revision>
  <cp:lastPrinted>2016-01-12T14:02:34Z</cp:lastPrinted>
  <dcterms:created xsi:type="dcterms:W3CDTF">2015-08-19T16:30:54Z</dcterms:created>
  <dcterms:modified xsi:type="dcterms:W3CDTF">2016-04-08T09:11:41Z</dcterms:modified>
</cp:coreProperties>
</file>