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
  </p:notesMasterIdLst>
  <p:handoutMasterIdLst>
    <p:handoutMasterId r:id="rId10"/>
  </p:handoutMasterIdLst>
  <p:sldIdLst>
    <p:sldId id="531" r:id="rId2"/>
    <p:sldId id="540" r:id="rId3"/>
    <p:sldId id="542" r:id="rId4"/>
    <p:sldId id="544" r:id="rId5"/>
    <p:sldId id="543" r:id="rId6"/>
    <p:sldId id="547" r:id="rId7"/>
    <p:sldId id="545" r:id="rId8"/>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9F9B4ED-BD61-48D3-81DB-81136DA69603}">
          <p14:sldIdLst/>
        </p14:section>
        <p14:section name="Makro / Konjunktur" id="{57861236-7983-4614-A38C-1420A67E466A}">
          <p14:sldIdLst>
            <p14:sldId id="531"/>
            <p14:sldId id="540"/>
            <p14:sldId id="542"/>
            <p14:sldId id="544"/>
            <p14:sldId id="543"/>
            <p14:sldId id="547"/>
            <p14:sldId id="545"/>
          </p14:sldIdLst>
        </p14:section>
      </p14:sectionLst>
    </p:ext>
    <p:ext uri="{EFAFB233-063F-42B5-8137-9DF3F51BA10A}">
      <p15:sldGuideLst xmlns:p15="http://schemas.microsoft.com/office/powerpoint/2012/main" xmlns="">
        <p15:guide id="1" orient="horz" pos="4247">
          <p15:clr>
            <a:srgbClr val="A4A3A4"/>
          </p15:clr>
        </p15:guide>
        <p15:guide id="2" orient="horz" pos="2614">
          <p15:clr>
            <a:srgbClr val="A4A3A4"/>
          </p15:clr>
        </p15:guide>
        <p15:guide id="3" orient="horz" pos="28">
          <p15:clr>
            <a:srgbClr val="A4A3A4"/>
          </p15:clr>
        </p15:guide>
        <p15:guide id="4" pos="5602">
          <p15:clr>
            <a:srgbClr val="A4A3A4"/>
          </p15:clr>
        </p15:guide>
        <p15:guide id="5" pos="158">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99527" autoAdjust="0"/>
  </p:normalViewPr>
  <p:slideViewPr>
    <p:cSldViewPr showGuides="1">
      <p:cViewPr>
        <p:scale>
          <a:sx n="120" d="100"/>
          <a:sy n="120" d="100"/>
        </p:scale>
        <p:origin x="-1746" y="-384"/>
      </p:cViewPr>
      <p:guideLst>
        <p:guide orient="horz" pos="2840"/>
        <p:guide orient="horz" pos="3884"/>
        <p:guide orient="horz" pos="436"/>
        <p:guide orient="horz" pos="754"/>
        <p:guide orient="horz" pos="4110"/>
        <p:guide orient="horz" pos="1071"/>
        <p:guide pos="5556"/>
        <p:guide pos="158"/>
        <p:guide pos="295"/>
        <p:guide pos="2880"/>
        <p:guide pos="1519"/>
        <p:guide pos="42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
    </p:cViewPr>
  </p:sorterViewPr>
  <p:notesViewPr>
    <p:cSldViewPr showGuides="1">
      <p:cViewPr varScale="1">
        <p:scale>
          <a:sx n="78" d="100"/>
          <a:sy n="78" d="100"/>
        </p:scale>
        <p:origin x="-4002"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575" cy="496888"/>
          </a:xfrm>
          <a:prstGeom prst="rect">
            <a:avLst/>
          </a:prstGeom>
        </p:spPr>
        <p:txBody>
          <a:bodyPr vert="horz" lIns="91431" tIns="45715" rIns="91431" bIns="45715" rtlCol="0"/>
          <a:lstStyle>
            <a:lvl1pPr algn="l">
              <a:defRPr sz="1200"/>
            </a:lvl1pPr>
          </a:lstStyle>
          <a:p>
            <a:endParaRPr lang="de-CH"/>
          </a:p>
        </p:txBody>
      </p:sp>
      <p:sp>
        <p:nvSpPr>
          <p:cNvPr id="3" name="Date Placeholder 2"/>
          <p:cNvSpPr>
            <a:spLocks noGrp="1"/>
          </p:cNvSpPr>
          <p:nvPr>
            <p:ph type="dt" sz="quarter" idx="1"/>
          </p:nvPr>
        </p:nvSpPr>
        <p:spPr>
          <a:xfrm>
            <a:off x="3854451" y="1"/>
            <a:ext cx="2949575" cy="496888"/>
          </a:xfrm>
          <a:prstGeom prst="rect">
            <a:avLst/>
          </a:prstGeom>
        </p:spPr>
        <p:txBody>
          <a:bodyPr vert="horz" lIns="91431" tIns="45715" rIns="91431" bIns="45715" rtlCol="0"/>
          <a:lstStyle>
            <a:lvl1pPr algn="r">
              <a:defRPr sz="1200"/>
            </a:lvl1pPr>
          </a:lstStyle>
          <a:p>
            <a:fld id="{CA6234E2-562D-4C57-97D9-B0F3B73FDD7C}" type="datetimeFigureOut">
              <a:rPr lang="de-CH" smtClean="0"/>
              <a:t>29.08.2015</a:t>
            </a:fld>
            <a:endParaRPr lang="de-CH"/>
          </a:p>
        </p:txBody>
      </p:sp>
      <p:sp>
        <p:nvSpPr>
          <p:cNvPr id="4" name="Footer Placeholder 3"/>
          <p:cNvSpPr>
            <a:spLocks noGrp="1"/>
          </p:cNvSpPr>
          <p:nvPr>
            <p:ph type="ftr" sz="quarter" idx="2"/>
          </p:nvPr>
        </p:nvSpPr>
        <p:spPr>
          <a:xfrm>
            <a:off x="1" y="9445626"/>
            <a:ext cx="2949575" cy="496888"/>
          </a:xfrm>
          <a:prstGeom prst="rect">
            <a:avLst/>
          </a:prstGeom>
        </p:spPr>
        <p:txBody>
          <a:bodyPr vert="horz" lIns="91431" tIns="45715" rIns="91431" bIns="45715" rtlCol="0" anchor="b"/>
          <a:lstStyle>
            <a:lvl1pPr algn="l">
              <a:defRPr sz="1200"/>
            </a:lvl1pPr>
          </a:lstStyle>
          <a:p>
            <a:r>
              <a:rPr lang="de-CH" smtClean="0"/>
              <a:t>Swiss Prime Anlagestiftung</a:t>
            </a:r>
            <a:endParaRPr lang="de-CH"/>
          </a:p>
        </p:txBody>
      </p:sp>
      <p:sp>
        <p:nvSpPr>
          <p:cNvPr id="5" name="Slide Number Placeholder 4"/>
          <p:cNvSpPr>
            <a:spLocks noGrp="1"/>
          </p:cNvSpPr>
          <p:nvPr>
            <p:ph type="sldNum" sz="quarter" idx="3"/>
          </p:nvPr>
        </p:nvSpPr>
        <p:spPr>
          <a:xfrm>
            <a:off x="3854451" y="9445626"/>
            <a:ext cx="2949575" cy="496888"/>
          </a:xfrm>
          <a:prstGeom prst="rect">
            <a:avLst/>
          </a:prstGeom>
        </p:spPr>
        <p:txBody>
          <a:bodyPr vert="horz" lIns="91431" tIns="45715" rIns="91431" bIns="45715" rtlCol="0" anchor="b"/>
          <a:lstStyle>
            <a:lvl1pPr algn="r">
              <a:defRPr sz="1200"/>
            </a:lvl1pPr>
          </a:lstStyle>
          <a:p>
            <a:fld id="{0864DB33-DCC9-4EF1-A3E0-333EBF409335}" type="slidenum">
              <a:rPr lang="de-CH" smtClean="0"/>
              <a:t>‹#›</a:t>
            </a:fld>
            <a:endParaRPr lang="de-CH"/>
          </a:p>
        </p:txBody>
      </p:sp>
    </p:spTree>
    <p:extLst>
      <p:ext uri="{BB962C8B-B14F-4D97-AF65-F5344CB8AC3E}">
        <p14:creationId xmlns:p14="http://schemas.microsoft.com/office/powerpoint/2010/main" val="35993498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575" cy="496888"/>
          </a:xfrm>
          <a:prstGeom prst="rect">
            <a:avLst/>
          </a:prstGeom>
        </p:spPr>
        <p:txBody>
          <a:bodyPr vert="horz" lIns="91372" tIns="45685" rIns="91372" bIns="45685" rtlCol="0"/>
          <a:lstStyle>
            <a:lvl1pPr algn="l">
              <a:defRPr sz="1200"/>
            </a:lvl1pPr>
          </a:lstStyle>
          <a:p>
            <a:endParaRPr lang="de-CH"/>
          </a:p>
        </p:txBody>
      </p:sp>
      <p:sp>
        <p:nvSpPr>
          <p:cNvPr id="3" name="Date Placeholder 2"/>
          <p:cNvSpPr>
            <a:spLocks noGrp="1"/>
          </p:cNvSpPr>
          <p:nvPr>
            <p:ph type="dt" idx="1"/>
          </p:nvPr>
        </p:nvSpPr>
        <p:spPr>
          <a:xfrm>
            <a:off x="3854452" y="1"/>
            <a:ext cx="2949575" cy="496888"/>
          </a:xfrm>
          <a:prstGeom prst="rect">
            <a:avLst/>
          </a:prstGeom>
        </p:spPr>
        <p:txBody>
          <a:bodyPr vert="horz" lIns="91372" tIns="45685" rIns="91372" bIns="45685" rtlCol="0"/>
          <a:lstStyle>
            <a:lvl1pPr algn="r">
              <a:defRPr sz="1200"/>
            </a:lvl1pPr>
          </a:lstStyle>
          <a:p>
            <a:fld id="{CF496D2C-5E35-404D-A6DA-CB321F6808E5}" type="datetimeFigureOut">
              <a:rPr lang="de-CH" smtClean="0"/>
              <a:t>29.08.2015</a:t>
            </a:fld>
            <a:endParaRPr lang="de-CH"/>
          </a:p>
        </p:txBody>
      </p:sp>
      <p:sp>
        <p:nvSpPr>
          <p:cNvPr id="4" name="Slide Image Placeholder 3"/>
          <p:cNvSpPr>
            <a:spLocks noGrp="1" noRot="1" noChangeAspect="1"/>
          </p:cNvSpPr>
          <p:nvPr>
            <p:ph type="sldImg" idx="2"/>
          </p:nvPr>
        </p:nvSpPr>
        <p:spPr>
          <a:xfrm>
            <a:off x="917575" y="746125"/>
            <a:ext cx="4972050" cy="3730625"/>
          </a:xfrm>
          <a:prstGeom prst="rect">
            <a:avLst/>
          </a:prstGeom>
          <a:noFill/>
          <a:ln w="12700">
            <a:solidFill>
              <a:prstClr val="black"/>
            </a:solidFill>
          </a:ln>
        </p:spPr>
        <p:txBody>
          <a:bodyPr vert="horz" lIns="91372" tIns="45685" rIns="91372" bIns="45685" rtlCol="0" anchor="ctr"/>
          <a:lstStyle/>
          <a:p>
            <a:endParaRPr lang="de-CH"/>
          </a:p>
        </p:txBody>
      </p:sp>
      <p:sp>
        <p:nvSpPr>
          <p:cNvPr id="5" name="Notes Placeholder 4"/>
          <p:cNvSpPr>
            <a:spLocks noGrp="1"/>
          </p:cNvSpPr>
          <p:nvPr>
            <p:ph type="body" sz="quarter" idx="3"/>
          </p:nvPr>
        </p:nvSpPr>
        <p:spPr>
          <a:xfrm>
            <a:off x="681043" y="4722813"/>
            <a:ext cx="5443537" cy="4475162"/>
          </a:xfrm>
          <a:prstGeom prst="rect">
            <a:avLst/>
          </a:prstGeom>
        </p:spPr>
        <p:txBody>
          <a:bodyPr vert="horz" lIns="91372" tIns="45685" rIns="91372" bIns="456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2" y="9445626"/>
            <a:ext cx="2949575" cy="496888"/>
          </a:xfrm>
          <a:prstGeom prst="rect">
            <a:avLst/>
          </a:prstGeom>
        </p:spPr>
        <p:txBody>
          <a:bodyPr vert="horz" lIns="91372" tIns="45685" rIns="91372" bIns="45685" rtlCol="0" anchor="b"/>
          <a:lstStyle>
            <a:lvl1pPr algn="l">
              <a:defRPr sz="1200"/>
            </a:lvl1pPr>
          </a:lstStyle>
          <a:p>
            <a:r>
              <a:rPr lang="de-CH" smtClean="0"/>
              <a:t>Swiss Prime Anlagestiftung</a:t>
            </a:r>
            <a:endParaRPr lang="de-CH"/>
          </a:p>
        </p:txBody>
      </p:sp>
      <p:sp>
        <p:nvSpPr>
          <p:cNvPr id="7" name="Slide Number Placeholder 6"/>
          <p:cNvSpPr>
            <a:spLocks noGrp="1"/>
          </p:cNvSpPr>
          <p:nvPr>
            <p:ph type="sldNum" sz="quarter" idx="5"/>
          </p:nvPr>
        </p:nvSpPr>
        <p:spPr>
          <a:xfrm>
            <a:off x="3854452" y="9445626"/>
            <a:ext cx="2949575" cy="496888"/>
          </a:xfrm>
          <a:prstGeom prst="rect">
            <a:avLst/>
          </a:prstGeom>
        </p:spPr>
        <p:txBody>
          <a:bodyPr vert="horz" lIns="91372" tIns="45685" rIns="91372" bIns="45685" rtlCol="0" anchor="b"/>
          <a:lstStyle>
            <a:lvl1pPr algn="r">
              <a:defRPr sz="1200"/>
            </a:lvl1pPr>
          </a:lstStyle>
          <a:p>
            <a:fld id="{2FB50187-CD6B-4638-8947-78C457115089}" type="slidenum">
              <a:rPr lang="de-CH" smtClean="0"/>
              <a:t>‹#›</a:t>
            </a:fld>
            <a:endParaRPr lang="de-CH"/>
          </a:p>
        </p:txBody>
      </p:sp>
    </p:spTree>
    <p:extLst>
      <p:ext uri="{BB962C8B-B14F-4D97-AF65-F5344CB8AC3E}">
        <p14:creationId xmlns:p14="http://schemas.microsoft.com/office/powerpoint/2010/main" val="2843353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11" name="Straight Connector 10"/>
          <p:cNvCxnSpPr/>
          <p:nvPr userDrawn="1"/>
        </p:nvCxnSpPr>
        <p:spPr bwMode="auto">
          <a:xfrm>
            <a:off x="251520" y="6482914"/>
            <a:ext cx="864096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58"/>
          <p:cNvSpPr/>
          <p:nvPr userDrawn="1"/>
        </p:nvSpPr>
        <p:spPr bwMode="auto">
          <a:xfrm>
            <a:off x="0" y="-2"/>
            <a:ext cx="9144000" cy="116633"/>
          </a:xfrm>
          <a:prstGeom prst="rect">
            <a:avLst/>
          </a:prstGeom>
          <a:solidFill>
            <a:schemeClr val="bg1"/>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de-CH" sz="1000" dirty="0" err="1" smtClean="0">
              <a:solidFill>
                <a:srgbClr val="000000"/>
              </a:solidFill>
              <a:ea typeface="ＭＳ Ｐゴシック" pitchFamily="1" charset="-128"/>
            </a:endParaRPr>
          </a:p>
        </p:txBody>
      </p:sp>
      <p:sp>
        <p:nvSpPr>
          <p:cNvPr id="2"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4" name="Rectangle 6"/>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9" name="TextBox 8"/>
          <p:cNvSpPr txBox="1"/>
          <p:nvPr userDrawn="1"/>
        </p:nvSpPr>
        <p:spPr>
          <a:xfrm>
            <a:off x="226368" y="6525344"/>
            <a:ext cx="1465312" cy="332656"/>
          </a:xfrm>
          <a:prstGeom prst="rect">
            <a:avLst/>
          </a:prstGeom>
          <a:noFill/>
        </p:spPr>
        <p:txBody>
          <a:bodyPr wrap="none" lIns="0" tIns="0" rIns="0" bIns="0" rtlCol="0">
            <a:noAutofit/>
          </a:bodyPr>
          <a:lstStyle/>
          <a:p>
            <a:r>
              <a:rPr lang="de-CH" sz="800" dirty="0" smtClean="0"/>
              <a:t>Swiss</a:t>
            </a:r>
            <a:r>
              <a:rPr lang="de-CH" sz="800" baseline="0" dirty="0" smtClean="0"/>
              <a:t> Prime Anlagestiftung</a:t>
            </a:r>
            <a:endParaRPr lang="de-CH" sz="800" dirty="0" smtClean="0"/>
          </a:p>
        </p:txBody>
      </p:sp>
      <p:sp>
        <p:nvSpPr>
          <p:cNvPr id="10" name="TextBox 9"/>
          <p:cNvSpPr txBox="1"/>
          <p:nvPr userDrawn="1"/>
        </p:nvSpPr>
        <p:spPr>
          <a:xfrm>
            <a:off x="8723312" y="6525344"/>
            <a:ext cx="457200" cy="332656"/>
          </a:xfrm>
          <a:prstGeom prst="rect">
            <a:avLst/>
          </a:prstGeom>
          <a:noFill/>
        </p:spPr>
        <p:txBody>
          <a:bodyPr wrap="none" lIns="0" tIns="0" rIns="0" bIns="0" rtlCol="0">
            <a:noAutofit/>
          </a:bodyPr>
          <a:lstStyle/>
          <a:p>
            <a:fld id="{CCE7DD58-68BD-4E37-BBC1-BD17C0F5E316}" type="slidenum">
              <a:rPr lang="de-CH" sz="800" smtClean="0"/>
              <a:t>‹#›</a:t>
            </a:fld>
            <a:endParaRPr lang="de-CH" sz="800" dirty="0" err="1" smtClean="0"/>
          </a:p>
        </p:txBody>
      </p:sp>
      <p:pic>
        <p:nvPicPr>
          <p:cNvPr id="5" name="Bild 4" descr="E_SPA_Powerpoint_Startse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87979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6" name="Titel 10"/>
          <p:cNvSpPr>
            <a:spLocks noGrp="1"/>
          </p:cNvSpPr>
          <p:nvPr>
            <p:ph type="title" hasCustomPrompt="1"/>
          </p:nvPr>
        </p:nvSpPr>
        <p:spPr>
          <a:xfrm>
            <a:off x="250824" y="1244472"/>
            <a:ext cx="8642351" cy="456336"/>
          </a:xfrm>
          <a:prstGeom prst="rect">
            <a:avLst/>
          </a:prstGeom>
        </p:spPr>
        <p:txBody>
          <a:bodyPr/>
          <a:lstStyle>
            <a:lvl1pPr marL="0" indent="0">
              <a:defRPr/>
            </a:lvl1pPr>
          </a:lstStyle>
          <a:p>
            <a:r>
              <a:rPr lang="en-US" dirty="0" smtClean="0"/>
              <a:t>Click to edit Master title style</a:t>
            </a:r>
            <a:endParaRPr lang="de-CH" dirty="0"/>
          </a:p>
        </p:txBody>
      </p:sp>
      <p:sp>
        <p:nvSpPr>
          <p:cNvPr id="13" name="Inhaltsplatzhalter 12"/>
          <p:cNvSpPr>
            <a:spLocks noGrp="1"/>
          </p:cNvSpPr>
          <p:nvPr>
            <p:ph sz="quarter" idx="12"/>
          </p:nvPr>
        </p:nvSpPr>
        <p:spPr>
          <a:xfrm>
            <a:off x="250825" y="1690777"/>
            <a:ext cx="8642349" cy="4617948"/>
          </a:xfrm>
        </p:spPr>
        <p:txBody>
          <a:bodyPr/>
          <a:lstStyle>
            <a:lvl1pPr>
              <a:buClrTx/>
              <a:buFont typeface="+mj-lt"/>
              <a:buAutoNum type="arabicPeriod"/>
              <a:defRPr b="0"/>
            </a:lvl1pPr>
            <a:lvl2pPr marL="631224" indent="-315612">
              <a:buClrTx/>
              <a:buFont typeface="+mj-lt"/>
              <a:buAutoNum type="arabicPeriod"/>
              <a:defRPr b="0"/>
            </a:lvl2pPr>
            <a:lvl3pPr marL="946836" indent="-315612">
              <a:buClrTx/>
              <a:buFont typeface="+mj-lt"/>
              <a:buAutoNum type="arabicPeriod"/>
              <a:defRPr b="0"/>
            </a:lvl3pPr>
            <a:lvl4pPr marL="1262448" indent="-315612">
              <a:buClrTx/>
              <a:buFont typeface="+mj-lt"/>
              <a:buAutoNum type="arabicPeriod"/>
              <a:defRPr b="0"/>
            </a:lvl4pPr>
            <a:lvl5pPr marL="1578060" indent="-315612">
              <a:buClrTx/>
              <a:buFont typeface="+mj-lt"/>
              <a:buAutoNum type="arabicPeriod"/>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2" name="Textfeld 1"/>
          <p:cNvSpPr txBox="1"/>
          <p:nvPr userDrawn="1"/>
        </p:nvSpPr>
        <p:spPr>
          <a:xfrm>
            <a:off x="2240592" y="366019"/>
            <a:ext cx="914400" cy="914400"/>
          </a:xfrm>
          <a:prstGeom prst="rect">
            <a:avLst/>
          </a:prstGeom>
          <a:noFill/>
        </p:spPr>
        <p:txBody>
          <a:bodyPr wrap="none" lIns="0" tIns="0" rIns="0" bIns="0" rtlCol="0">
            <a:noAutofit/>
          </a:bodyPr>
          <a:lstStyle/>
          <a:p>
            <a:endParaRPr lang="de-DE" sz="1800" dirty="0" err="1" smtClean="0"/>
          </a:p>
        </p:txBody>
      </p:sp>
      <p:sp>
        <p:nvSpPr>
          <p:cNvPr id="8" name="Foliennummernplatzhalter 7"/>
          <p:cNvSpPr>
            <a:spLocks noGrp="1"/>
          </p:cNvSpPr>
          <p:nvPr>
            <p:ph type="sldNum" sz="quarter" idx="13"/>
          </p:nvPr>
        </p:nvSpPr>
        <p:spPr>
          <a:xfrm>
            <a:off x="8389054" y="6345238"/>
            <a:ext cx="719450" cy="180107"/>
          </a:xfrm>
          <a:prstGeom prst="rect">
            <a:avLst/>
          </a:prstGeom>
        </p:spPr>
        <p:txBody>
          <a:bodyPr/>
          <a:lstStyle>
            <a:lvl1pPr algn="l">
              <a:defRPr sz="1000"/>
            </a:lvl1pPr>
          </a:lstStyle>
          <a:p>
            <a:r>
              <a:rPr lang="de-CH" smtClean="0">
                <a:solidFill>
                  <a:srgbClr val="000000"/>
                </a:solidFill>
              </a:rPr>
              <a:t>S | </a:t>
            </a:r>
            <a:fld id="{A3A57A77-0010-406C-8AD5-AC91D37A4A00}" type="slidenum">
              <a:rPr lang="de-CH" smtClean="0">
                <a:solidFill>
                  <a:srgbClr val="000000"/>
                </a:solidFill>
              </a:rPr>
              <a:pPr/>
              <a:t>‹#›</a:t>
            </a:fld>
            <a:endParaRPr lang="de-CH" dirty="0">
              <a:solidFill>
                <a:srgbClr val="000000"/>
              </a:solidFill>
            </a:endParaRPr>
          </a:p>
        </p:txBody>
      </p:sp>
    </p:spTree>
    <p:extLst>
      <p:ext uri="{BB962C8B-B14F-4D97-AF65-F5344CB8AC3E}">
        <p14:creationId xmlns:p14="http://schemas.microsoft.com/office/powerpoint/2010/main" val="3608808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1026" name="Picture 2" descr="K:\Sales\03 SPA\Auftritt\PPT-Vorlage\PPT_Titelseite_Anlagegruppestufe_300dpi.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0" y="6980"/>
            <a:ext cx="9144000" cy="686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251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Kapitel">
    <p:spTree>
      <p:nvGrpSpPr>
        <p:cNvPr id="1" name=""/>
        <p:cNvGrpSpPr/>
        <p:nvPr/>
      </p:nvGrpSpPr>
      <p:grpSpPr>
        <a:xfrm>
          <a:off x="0" y="0"/>
          <a:ext cx="0" cy="0"/>
          <a:chOff x="0" y="0"/>
          <a:chExt cx="0" cy="0"/>
        </a:xfrm>
      </p:grpSpPr>
      <p:pic>
        <p:nvPicPr>
          <p:cNvPr id="8" name="Picture 2" descr="K:\Sales\03 SPA\Auftritt\PPT-Vorlage\PPT_Kapitelstartseite_Anlagegruppe_300dpi.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065"/>
            <a:ext cx="9144000" cy="686306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468313" y="1196467"/>
            <a:ext cx="6803999" cy="396329"/>
          </a:xfrm>
          <a:prstGeom prst="rect">
            <a:avLst/>
          </a:prstGeom>
        </p:spPr>
        <p:txBody>
          <a:bodyPr tIns="18000"/>
          <a:lstStyle>
            <a:lvl1pPr>
              <a:defRPr>
                <a:solidFill>
                  <a:schemeClr val="tx1"/>
                </a:solidFill>
              </a:defRPr>
            </a:lvl1pPr>
          </a:lstStyle>
          <a:p>
            <a:r>
              <a:rPr lang="de-CH" dirty="0" smtClean="0"/>
              <a:t>[</a:t>
            </a:r>
            <a:r>
              <a:rPr lang="de-CH" dirty="0" err="1" smtClean="0"/>
              <a:t>Kapitelslide</a:t>
            </a:r>
            <a:r>
              <a:rPr lang="de-CH" dirty="0" smtClean="0"/>
              <a:t>]</a:t>
            </a:r>
            <a:endParaRPr lang="de-CH" dirty="0"/>
          </a:p>
        </p:txBody>
      </p:sp>
      <p:cxnSp>
        <p:nvCxnSpPr>
          <p:cNvPr id="10" name="Gerade Verbindung 9"/>
          <p:cNvCxnSpPr/>
          <p:nvPr userDrawn="1"/>
        </p:nvCxnSpPr>
        <p:spPr>
          <a:xfrm>
            <a:off x="468313" y="1115220"/>
            <a:ext cx="6804000" cy="0"/>
          </a:xfrm>
          <a:prstGeom prst="line">
            <a:avLst/>
          </a:prstGeom>
          <a:ln w="355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0"/>
          </p:nvPr>
        </p:nvSpPr>
        <p:spPr>
          <a:xfrm>
            <a:off x="468313" y="2241550"/>
            <a:ext cx="6804025" cy="2232025"/>
          </a:xfrm>
        </p:spPr>
        <p:txBody>
          <a:bodyPr/>
          <a:lstStyle>
            <a:lvl1pPr marL="216000" indent="-216000">
              <a:lnSpc>
                <a:spcPct val="106000"/>
              </a:lnSpc>
              <a:spcBef>
                <a:spcPts val="1134"/>
              </a:spcBef>
              <a:buFont typeface="Arial" panose="020B0604020202020204" pitchFamily="34" charset="0"/>
              <a:buChar char="&gt;"/>
              <a:defRPr b="0" baseline="0">
                <a:solidFill>
                  <a:schemeClr val="tx1"/>
                </a:solidFill>
              </a:defRPr>
            </a:lvl1pPr>
          </a:lstStyle>
          <a:p>
            <a:pPr lvl="0"/>
            <a:r>
              <a:rPr lang="en-US" smtClean="0"/>
              <a:t>Click to edit Master text styles</a:t>
            </a:r>
          </a:p>
        </p:txBody>
      </p:sp>
      <p:sp>
        <p:nvSpPr>
          <p:cNvPr id="6" name="Fußzeilenplatzhalter 5"/>
          <p:cNvSpPr>
            <a:spLocks noGrp="1"/>
          </p:cNvSpPr>
          <p:nvPr>
            <p:ph type="ftr" sz="quarter" idx="12"/>
          </p:nvPr>
        </p:nvSpPr>
        <p:spPr>
          <a:xfrm>
            <a:off x="468314" y="512763"/>
            <a:ext cx="6804000" cy="503969"/>
          </a:xfrm>
          <a:prstGeom prst="rect">
            <a:avLst/>
          </a:prstGeom>
        </p:spPr>
        <p:txBody>
          <a:bodyPr bIns="25200" anchor="b" anchorCtr="0"/>
          <a:lstStyle>
            <a:lvl1pPr>
              <a:lnSpc>
                <a:spcPts val="2200"/>
              </a:lnSpc>
              <a:defRPr sz="1800">
                <a:solidFill>
                  <a:schemeClr val="tx1"/>
                </a:solidFill>
              </a:defRPr>
            </a:lvl1pPr>
          </a:lstStyle>
          <a:p>
            <a:pPr marL="0" indent="0">
              <a:buFont typeface="Arial" panose="020B0604020202020204" pitchFamily="34" charset="0"/>
              <a:buNone/>
            </a:pPr>
            <a:r>
              <a:rPr lang="de-CH" dirty="0" smtClean="0"/>
              <a:t>Swiss Prime Anlagestiftung | 26. Mai 2015</a:t>
            </a:r>
            <a:endParaRPr lang="de-CH" dirty="0"/>
          </a:p>
        </p:txBody>
      </p:sp>
      <p:cxnSp>
        <p:nvCxnSpPr>
          <p:cNvPr id="12" name="Gerade Verbindung 11"/>
          <p:cNvCxnSpPr/>
          <p:nvPr userDrawn="1"/>
        </p:nvCxnSpPr>
        <p:spPr>
          <a:xfrm>
            <a:off x="468313" y="1635943"/>
            <a:ext cx="6804000" cy="0"/>
          </a:xfrm>
          <a:prstGeom prst="line">
            <a:avLst/>
          </a:prstGeom>
          <a:ln w="355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4352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52"/>
          <p:cNvSpPr>
            <a:spLocks noGrp="1" noChangeArrowheads="1"/>
          </p:cNvSpPr>
          <p:nvPr>
            <p:ph type="body" idx="1"/>
          </p:nvPr>
        </p:nvSpPr>
        <p:spPr bwMode="auto">
          <a:xfrm>
            <a:off x="684213" y="1700808"/>
            <a:ext cx="820896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30" name="Title 3"/>
          <p:cNvSpPr txBox="1">
            <a:spLocks/>
          </p:cNvSpPr>
          <p:nvPr userDrawn="1"/>
        </p:nvSpPr>
        <p:spPr>
          <a:xfrm>
            <a:off x="250824" y="1098866"/>
            <a:ext cx="8642351" cy="601942"/>
          </a:xfrm>
          <a:prstGeom prst="rect">
            <a:avLst/>
          </a:prstGeom>
        </p:spPr>
        <p:txBody>
          <a:bodyPr lIns="36000" tIns="36000" rIns="36000" bIns="36000" anchor="ctr" anchorCtr="0"/>
          <a:lstStyle>
            <a:lvl1pPr algn="l" defTabSz="914388" rtl="0" eaLnBrk="1" fontAlgn="base" hangingPunct="1">
              <a:spcBef>
                <a:spcPct val="0"/>
              </a:spcBef>
              <a:spcAft>
                <a:spcPct val="0"/>
              </a:spcAft>
              <a:defRPr sz="2100" b="1">
                <a:solidFill>
                  <a:srgbClr val="000000"/>
                </a:solidFill>
                <a:latin typeface="Arial" pitchFamily="34" charset="0"/>
                <a:ea typeface="+mj-ea"/>
                <a:cs typeface="Arial" pitchFamily="34" charset="0"/>
              </a:defRPr>
            </a:lvl1pPr>
            <a:lvl2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2pPr>
            <a:lvl3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3pPr>
            <a:lvl4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4pPr>
            <a:lvl5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5pPr>
            <a:lvl6pPr marL="400827"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6pPr>
            <a:lvl7pPr marL="801654"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7pPr>
            <a:lvl8pPr marL="1202482"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8pPr>
            <a:lvl9pPr marL="1603309"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9pPr>
          </a:lstStyle>
          <a:p>
            <a:endParaRPr lang="de-CH" kern="0" dirty="0"/>
          </a:p>
        </p:txBody>
      </p:sp>
      <p:sp>
        <p:nvSpPr>
          <p:cNvPr id="31" name="Title 3"/>
          <p:cNvSpPr txBox="1">
            <a:spLocks/>
          </p:cNvSpPr>
          <p:nvPr userDrawn="1"/>
        </p:nvSpPr>
        <p:spPr>
          <a:xfrm>
            <a:off x="250824" y="1244472"/>
            <a:ext cx="8642351" cy="456336"/>
          </a:xfrm>
          <a:prstGeom prst="rect">
            <a:avLst/>
          </a:prstGeom>
        </p:spPr>
        <p:txBody>
          <a:bodyPr lIns="36000" tIns="36000" rIns="36000" bIns="36000" anchor="ctr" anchorCtr="0"/>
          <a:lstStyle>
            <a:lvl1pPr algn="l" defTabSz="914388" rtl="0" eaLnBrk="1" fontAlgn="base" hangingPunct="1">
              <a:spcBef>
                <a:spcPct val="0"/>
              </a:spcBef>
              <a:spcAft>
                <a:spcPct val="0"/>
              </a:spcAft>
              <a:defRPr sz="2100" b="1">
                <a:solidFill>
                  <a:srgbClr val="000000"/>
                </a:solidFill>
                <a:latin typeface="Arial" pitchFamily="34" charset="0"/>
                <a:ea typeface="+mj-ea"/>
                <a:cs typeface="Arial" pitchFamily="34" charset="0"/>
              </a:defRPr>
            </a:lvl1pPr>
            <a:lvl2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2pPr>
            <a:lvl3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3pPr>
            <a:lvl4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4pPr>
            <a:lvl5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5pPr>
            <a:lvl6pPr marL="400827"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6pPr>
            <a:lvl7pPr marL="801654"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7pPr>
            <a:lvl8pPr marL="1202482"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8pPr>
            <a:lvl9pPr marL="1603309"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9pPr>
          </a:lstStyle>
          <a:p>
            <a:endParaRPr lang="de-CH" kern="0" dirty="0"/>
          </a:p>
        </p:txBody>
      </p:sp>
      <p:sp>
        <p:nvSpPr>
          <p:cNvPr id="49" name="Rectangle 48"/>
          <p:cNvSpPr/>
          <p:nvPr userDrawn="1"/>
        </p:nvSpPr>
        <p:spPr bwMode="auto">
          <a:xfrm>
            <a:off x="0" y="-2"/>
            <a:ext cx="9144000" cy="116633"/>
          </a:xfrm>
          <a:prstGeom prst="rect">
            <a:avLst/>
          </a:prstGeom>
          <a:solidFill>
            <a:schemeClr val="bg1"/>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de-CH" sz="1000" dirty="0" err="1" smtClean="0">
              <a:solidFill>
                <a:srgbClr val="000000"/>
              </a:solidFill>
              <a:ea typeface="ＭＳ Ｐゴシック" pitchFamily="1" charset="-128"/>
            </a:endParaRPr>
          </a:p>
        </p:txBody>
      </p:sp>
      <p:sp>
        <p:nvSpPr>
          <p:cNvPr id="2"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pic>
        <p:nvPicPr>
          <p:cNvPr id="13" name="Grafik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64" y="2860"/>
            <a:ext cx="9144000" cy="922713"/>
          </a:xfrm>
          <a:prstGeom prst="rect">
            <a:avLst/>
          </a:prstGeom>
        </p:spPr>
      </p:pic>
      <p:pic>
        <p:nvPicPr>
          <p:cNvPr id="14" name="Grafik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2396" y="61200"/>
            <a:ext cx="1401775" cy="754380"/>
          </a:xfrm>
          <a:prstGeom prst="rect">
            <a:avLst/>
          </a:prstGeom>
        </p:spPr>
      </p:pic>
      <p:sp>
        <p:nvSpPr>
          <p:cNvPr id="15" name="Rectangle 14"/>
          <p:cNvSpPr/>
          <p:nvPr userDrawn="1"/>
        </p:nvSpPr>
        <p:spPr>
          <a:xfrm>
            <a:off x="3491880" y="0"/>
            <a:ext cx="1487907" cy="553998"/>
          </a:xfrm>
          <a:prstGeom prst="rect">
            <a:avLst/>
          </a:prstGeom>
          <a:noFill/>
        </p:spPr>
        <p:txBody>
          <a:bodyPr wrap="none" lIns="91440" tIns="45720" rIns="91440" bIns="45720">
            <a:spAutoFit/>
          </a:bodyPr>
          <a:lstStyle/>
          <a:p>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DRAFT</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179329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8" r:id="rId3"/>
    <p:sldLayoutId id="2147483669" r:id="rId4"/>
  </p:sldLayoutIdLst>
  <p:timing>
    <p:tnLst>
      <p:par>
        <p:cTn id="1" dur="indefinite" restart="never" nodeType="tmRoot"/>
      </p:par>
    </p:tnLst>
  </p:timing>
  <p:hf hdr="0" ftr="0" dt="0"/>
  <p:txStyles>
    <p:titleStyle>
      <a:lvl1pPr algn="l" defTabSz="914388" rtl="0" eaLnBrk="1" fontAlgn="base" hangingPunct="1">
        <a:spcBef>
          <a:spcPct val="0"/>
        </a:spcBef>
        <a:spcAft>
          <a:spcPct val="0"/>
        </a:spcAft>
        <a:defRPr sz="2100" b="1">
          <a:solidFill>
            <a:srgbClr val="000000"/>
          </a:solidFill>
          <a:latin typeface="Arial" pitchFamily="34" charset="0"/>
          <a:ea typeface="+mj-ea"/>
          <a:cs typeface="Arial" pitchFamily="34" charset="0"/>
        </a:defRPr>
      </a:lvl1pPr>
      <a:lvl2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2pPr>
      <a:lvl3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3pPr>
      <a:lvl4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4pPr>
      <a:lvl5pPr algn="l" defTabSz="914388" rtl="0" eaLnBrk="1" fontAlgn="base" hangingPunct="1">
        <a:spcBef>
          <a:spcPct val="0"/>
        </a:spcBef>
        <a:spcAft>
          <a:spcPct val="0"/>
        </a:spcAft>
        <a:defRPr sz="2100" b="1">
          <a:solidFill>
            <a:schemeClr val="tx2"/>
          </a:solidFill>
          <a:latin typeface="Arial" charset="0"/>
          <a:ea typeface="ＭＳ Ｐゴシック" pitchFamily="1" charset="-128"/>
          <a:cs typeface="ＭＳ Ｐゴシック" charset="0"/>
        </a:defRPr>
      </a:lvl5pPr>
      <a:lvl6pPr marL="400827"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6pPr>
      <a:lvl7pPr marL="801654"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7pPr>
      <a:lvl8pPr marL="1202482"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8pPr>
      <a:lvl9pPr marL="1603309" algn="l" defTabSz="914388" rtl="0" eaLnBrk="1" fontAlgn="base" hangingPunct="1">
        <a:spcBef>
          <a:spcPct val="0"/>
        </a:spcBef>
        <a:spcAft>
          <a:spcPct val="0"/>
        </a:spcAft>
        <a:defRPr sz="2100" b="1">
          <a:solidFill>
            <a:schemeClr val="tx2"/>
          </a:solidFill>
          <a:latin typeface="Arial" charset="0"/>
          <a:ea typeface="ＭＳ Ｐゴシック" pitchFamily="1" charset="-128"/>
        </a:defRPr>
      </a:lvl9pPr>
    </p:titleStyle>
    <p:bodyStyle>
      <a:lvl1pPr marL="315612" indent="-315612" algn="l" defTabSz="914388" rtl="0" eaLnBrk="1" fontAlgn="base" hangingPunct="1">
        <a:spcBef>
          <a:spcPct val="0"/>
        </a:spcBef>
        <a:spcAft>
          <a:spcPct val="0"/>
        </a:spcAft>
        <a:buClrTx/>
        <a:buFont typeface="Wingdings" pitchFamily="2" charset="2"/>
        <a:buChar char="§"/>
        <a:defRPr b="0">
          <a:solidFill>
            <a:srgbClr val="000000"/>
          </a:solidFill>
          <a:latin typeface="Arial" pitchFamily="34" charset="0"/>
          <a:ea typeface="+mn-ea"/>
          <a:cs typeface="Arial" pitchFamily="34" charset="0"/>
        </a:defRPr>
      </a:lvl1pPr>
      <a:lvl2pPr marL="631224" indent="-315612" algn="l" defTabSz="914388" rtl="0" eaLnBrk="1" fontAlgn="base" hangingPunct="1">
        <a:spcBef>
          <a:spcPct val="0"/>
        </a:spcBef>
        <a:spcAft>
          <a:spcPct val="0"/>
        </a:spcAft>
        <a:buClrTx/>
        <a:buFont typeface="Wingdings" pitchFamily="2" charset="2"/>
        <a:buChar char="§"/>
        <a:defRPr b="0">
          <a:solidFill>
            <a:srgbClr val="000000"/>
          </a:solidFill>
          <a:latin typeface="Arial" pitchFamily="34" charset="0"/>
          <a:ea typeface="+mn-ea"/>
          <a:cs typeface="Arial" pitchFamily="34" charset="0"/>
        </a:defRPr>
      </a:lvl2pPr>
      <a:lvl3pPr marL="946836" indent="-315612" algn="l" defTabSz="914388" rtl="0" eaLnBrk="1" fontAlgn="base" hangingPunct="1">
        <a:spcBef>
          <a:spcPct val="20000"/>
        </a:spcBef>
        <a:spcAft>
          <a:spcPct val="0"/>
        </a:spcAft>
        <a:buClrTx/>
        <a:buFont typeface="Wingdings" pitchFamily="2" charset="2"/>
        <a:buChar char="§"/>
        <a:defRPr b="0">
          <a:solidFill>
            <a:srgbClr val="000000"/>
          </a:solidFill>
          <a:latin typeface="Arial" pitchFamily="34" charset="0"/>
          <a:ea typeface="+mn-ea"/>
          <a:cs typeface="Arial" pitchFamily="34" charset="0"/>
        </a:defRPr>
      </a:lvl3pPr>
      <a:lvl4pPr marL="1262448" indent="-315612" algn="l" defTabSz="914388" rtl="0" eaLnBrk="1" fontAlgn="base" hangingPunct="1">
        <a:spcBef>
          <a:spcPct val="20000"/>
        </a:spcBef>
        <a:spcAft>
          <a:spcPct val="0"/>
        </a:spcAft>
        <a:buClrTx/>
        <a:buFont typeface="Wingdings" pitchFamily="2" charset="2"/>
        <a:buChar char="§"/>
        <a:defRPr b="0">
          <a:solidFill>
            <a:srgbClr val="000000"/>
          </a:solidFill>
          <a:latin typeface="Arial" pitchFamily="34" charset="0"/>
          <a:ea typeface="+mn-ea"/>
          <a:cs typeface="Arial" pitchFamily="34" charset="0"/>
        </a:defRPr>
      </a:lvl4pPr>
      <a:lvl5pPr marL="1578060" indent="-315612" algn="l" defTabSz="914388" rtl="0" eaLnBrk="1" fontAlgn="base" hangingPunct="1">
        <a:spcBef>
          <a:spcPct val="20000"/>
        </a:spcBef>
        <a:spcAft>
          <a:spcPct val="0"/>
        </a:spcAft>
        <a:buClrTx/>
        <a:buFont typeface="Wingdings" pitchFamily="2" charset="2"/>
        <a:buChar char="§"/>
        <a:defRPr b="0">
          <a:solidFill>
            <a:srgbClr val="000000"/>
          </a:solidFill>
          <a:latin typeface="Arial" pitchFamily="34" charset="0"/>
          <a:ea typeface="+mn-ea"/>
          <a:cs typeface="Arial" pitchFamily="34" charset="0"/>
        </a:defRPr>
      </a:lvl5pPr>
      <a:lvl6pPr marL="2457850" indent="-228249" algn="l" defTabSz="914388" rtl="0" eaLnBrk="1" fontAlgn="base" hangingPunct="1">
        <a:spcBef>
          <a:spcPct val="20000"/>
        </a:spcBef>
        <a:spcAft>
          <a:spcPct val="0"/>
        </a:spcAft>
        <a:buClr>
          <a:schemeClr val="bg1"/>
        </a:buClr>
        <a:buFont typeface="Wingdings" pitchFamily="1" charset="2"/>
        <a:buChar char="n"/>
        <a:defRPr>
          <a:solidFill>
            <a:schemeClr val="tx1"/>
          </a:solidFill>
          <a:latin typeface="+mn-lt"/>
          <a:ea typeface="+mn-ea"/>
        </a:defRPr>
      </a:lvl6pPr>
      <a:lvl7pPr marL="2858678" indent="-228249" algn="l" defTabSz="914388" rtl="0" eaLnBrk="1" fontAlgn="base" hangingPunct="1">
        <a:spcBef>
          <a:spcPct val="20000"/>
        </a:spcBef>
        <a:spcAft>
          <a:spcPct val="0"/>
        </a:spcAft>
        <a:buClr>
          <a:schemeClr val="bg1"/>
        </a:buClr>
        <a:buFont typeface="Wingdings" pitchFamily="1" charset="2"/>
        <a:buChar char="n"/>
        <a:defRPr>
          <a:solidFill>
            <a:schemeClr val="tx1"/>
          </a:solidFill>
          <a:latin typeface="+mn-lt"/>
          <a:ea typeface="+mn-ea"/>
        </a:defRPr>
      </a:lvl7pPr>
      <a:lvl8pPr marL="3259505" indent="-228249" algn="l" defTabSz="914388" rtl="0" eaLnBrk="1" fontAlgn="base" hangingPunct="1">
        <a:spcBef>
          <a:spcPct val="20000"/>
        </a:spcBef>
        <a:spcAft>
          <a:spcPct val="0"/>
        </a:spcAft>
        <a:buClr>
          <a:schemeClr val="bg1"/>
        </a:buClr>
        <a:buFont typeface="Wingdings" pitchFamily="1" charset="2"/>
        <a:buChar char="n"/>
        <a:defRPr>
          <a:solidFill>
            <a:schemeClr val="tx1"/>
          </a:solidFill>
          <a:latin typeface="+mn-lt"/>
          <a:ea typeface="+mn-ea"/>
        </a:defRPr>
      </a:lvl8pPr>
      <a:lvl9pPr marL="3660332" indent="-228249" algn="l" defTabSz="914388" rtl="0" eaLnBrk="1" fontAlgn="base" hangingPunct="1">
        <a:spcBef>
          <a:spcPct val="20000"/>
        </a:spcBef>
        <a:spcAft>
          <a:spcPct val="0"/>
        </a:spcAft>
        <a:buClr>
          <a:schemeClr val="bg1"/>
        </a:buClr>
        <a:buFont typeface="Wingdings" pitchFamily="1" charset="2"/>
        <a:buChar char="n"/>
        <a:defRPr>
          <a:solidFill>
            <a:schemeClr val="tx1"/>
          </a:solidFill>
          <a:latin typeface="+mn-lt"/>
          <a:ea typeface="+mn-ea"/>
        </a:defRPr>
      </a:lvl9pPr>
    </p:bodyStyle>
    <p:otherStyle>
      <a:defPPr>
        <a:defRPr lang="de-DE"/>
      </a:defPPr>
      <a:lvl1pPr marL="0" algn="l" defTabSz="801654" rtl="0" eaLnBrk="1" latinLnBrk="0" hangingPunct="1">
        <a:defRPr sz="1600" kern="1200">
          <a:solidFill>
            <a:schemeClr val="tx1"/>
          </a:solidFill>
          <a:latin typeface="+mn-lt"/>
          <a:ea typeface="+mn-ea"/>
          <a:cs typeface="+mn-cs"/>
        </a:defRPr>
      </a:lvl1pPr>
      <a:lvl2pPr marL="400827" algn="l" defTabSz="801654" rtl="0" eaLnBrk="1" latinLnBrk="0" hangingPunct="1">
        <a:defRPr sz="1600" kern="1200">
          <a:solidFill>
            <a:schemeClr val="tx1"/>
          </a:solidFill>
          <a:latin typeface="+mn-lt"/>
          <a:ea typeface="+mn-ea"/>
          <a:cs typeface="+mn-cs"/>
        </a:defRPr>
      </a:lvl2pPr>
      <a:lvl3pPr marL="801654" algn="l" defTabSz="801654" rtl="0" eaLnBrk="1" latinLnBrk="0" hangingPunct="1">
        <a:defRPr sz="1600" kern="1200">
          <a:solidFill>
            <a:schemeClr val="tx1"/>
          </a:solidFill>
          <a:latin typeface="+mn-lt"/>
          <a:ea typeface="+mn-ea"/>
          <a:cs typeface="+mn-cs"/>
        </a:defRPr>
      </a:lvl3pPr>
      <a:lvl4pPr marL="1202482" algn="l" defTabSz="801654" rtl="0" eaLnBrk="1" latinLnBrk="0" hangingPunct="1">
        <a:defRPr sz="1600" kern="1200">
          <a:solidFill>
            <a:schemeClr val="tx1"/>
          </a:solidFill>
          <a:latin typeface="+mn-lt"/>
          <a:ea typeface="+mn-ea"/>
          <a:cs typeface="+mn-cs"/>
        </a:defRPr>
      </a:lvl4pPr>
      <a:lvl5pPr marL="1603309" algn="l" defTabSz="801654" rtl="0" eaLnBrk="1" latinLnBrk="0" hangingPunct="1">
        <a:defRPr sz="1600" kern="1200">
          <a:solidFill>
            <a:schemeClr val="tx1"/>
          </a:solidFill>
          <a:latin typeface="+mn-lt"/>
          <a:ea typeface="+mn-ea"/>
          <a:cs typeface="+mn-cs"/>
        </a:defRPr>
      </a:lvl5pPr>
      <a:lvl6pPr marL="2004136" algn="l" defTabSz="801654" rtl="0" eaLnBrk="1" latinLnBrk="0" hangingPunct="1">
        <a:defRPr sz="1600" kern="1200">
          <a:solidFill>
            <a:schemeClr val="tx1"/>
          </a:solidFill>
          <a:latin typeface="+mn-lt"/>
          <a:ea typeface="+mn-ea"/>
          <a:cs typeface="+mn-cs"/>
        </a:defRPr>
      </a:lvl6pPr>
      <a:lvl7pPr marL="2404963" algn="l" defTabSz="801654" rtl="0" eaLnBrk="1" latinLnBrk="0" hangingPunct="1">
        <a:defRPr sz="1600" kern="1200">
          <a:solidFill>
            <a:schemeClr val="tx1"/>
          </a:solidFill>
          <a:latin typeface="+mn-lt"/>
          <a:ea typeface="+mn-ea"/>
          <a:cs typeface="+mn-cs"/>
        </a:defRPr>
      </a:lvl7pPr>
      <a:lvl8pPr marL="2805791" algn="l" defTabSz="801654" rtl="0" eaLnBrk="1" latinLnBrk="0" hangingPunct="1">
        <a:defRPr sz="1600" kern="1200">
          <a:solidFill>
            <a:schemeClr val="tx1"/>
          </a:solidFill>
          <a:latin typeface="+mn-lt"/>
          <a:ea typeface="+mn-ea"/>
          <a:cs typeface="+mn-cs"/>
        </a:defRPr>
      </a:lvl8pPr>
      <a:lvl9pPr marL="3206618" algn="l" defTabSz="80165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793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KGAST – SPA Vorstellung Mitgliederversammlung</a:t>
            </a:r>
            <a:endParaRPr lang="de-CH" dirty="0"/>
          </a:p>
        </p:txBody>
      </p:sp>
      <p:sp>
        <p:nvSpPr>
          <p:cNvPr id="3" name="Textplatzhalter 2"/>
          <p:cNvSpPr>
            <a:spLocks noGrp="1"/>
          </p:cNvSpPr>
          <p:nvPr>
            <p:ph type="body" sz="quarter" idx="10"/>
          </p:nvPr>
        </p:nvSpPr>
        <p:spPr>
          <a:xfrm>
            <a:off x="467544" y="1916832"/>
            <a:ext cx="6804025" cy="2232025"/>
          </a:xfrm>
        </p:spPr>
        <p:txBody>
          <a:bodyPr/>
          <a:lstStyle/>
          <a:p>
            <a:r>
              <a:rPr lang="de-CH" dirty="0" smtClean="0"/>
              <a:t>Vorstellung Gregor Bucher</a:t>
            </a:r>
            <a:endParaRPr lang="de-CH" dirty="0" smtClean="0"/>
          </a:p>
          <a:p>
            <a:r>
              <a:rPr lang="de-CH" dirty="0" smtClean="0">
                <a:cs typeface="Arial"/>
              </a:rPr>
              <a:t>Swiss Prime Site Gruppe</a:t>
            </a:r>
            <a:endParaRPr lang="de-CH" dirty="0" smtClean="0">
              <a:cs typeface="Arial"/>
            </a:endParaRPr>
          </a:p>
          <a:p>
            <a:r>
              <a:rPr lang="de-CH" dirty="0" smtClean="0">
                <a:cs typeface="Arial"/>
              </a:rPr>
              <a:t>Organe und externe Partner</a:t>
            </a:r>
          </a:p>
          <a:p>
            <a:r>
              <a:rPr lang="de-CH" dirty="0" smtClean="0">
                <a:cs typeface="Arial"/>
              </a:rPr>
              <a:t>Investitionsstrategie</a:t>
            </a:r>
          </a:p>
          <a:p>
            <a:r>
              <a:rPr lang="de-CH" dirty="0" smtClean="0">
                <a:cs typeface="Arial"/>
              </a:rPr>
              <a:t>Strategische Zielallokation</a:t>
            </a:r>
          </a:p>
          <a:p>
            <a:r>
              <a:rPr lang="de-CH" dirty="0" smtClean="0">
                <a:cs typeface="Arial"/>
              </a:rPr>
              <a:t>Motivation zum KGAST-Beitritt</a:t>
            </a:r>
            <a:endParaRPr lang="de-CH" dirty="0" smtClean="0">
              <a:cs typeface="Arial"/>
            </a:endParaRPr>
          </a:p>
          <a:p>
            <a:pPr marL="0" indent="0" eaLnBrk="0" hangingPunct="0">
              <a:spcBef>
                <a:spcPct val="0"/>
              </a:spcBef>
              <a:buNone/>
            </a:pPr>
            <a:endParaRPr lang="de-CH" dirty="0"/>
          </a:p>
        </p:txBody>
      </p:sp>
      <p:sp>
        <p:nvSpPr>
          <p:cNvPr id="4" name="Fußzeilenplatzhalter 3"/>
          <p:cNvSpPr>
            <a:spLocks noGrp="1"/>
          </p:cNvSpPr>
          <p:nvPr>
            <p:ph type="ftr" sz="quarter" idx="12"/>
          </p:nvPr>
        </p:nvSpPr>
        <p:spPr/>
        <p:txBody>
          <a:bodyPr/>
          <a:lstStyle/>
          <a:p>
            <a:pPr marL="0" indent="0" algn="l">
              <a:buFont typeface="Arial" panose="020B0604020202020204" pitchFamily="34" charset="0"/>
              <a:buNone/>
            </a:pPr>
            <a:r>
              <a:rPr lang="de-CH" dirty="0" smtClean="0"/>
              <a:t>Swiss Prime Anlagestiftung | </a:t>
            </a:r>
            <a:r>
              <a:rPr lang="de-CH" dirty="0" smtClean="0"/>
              <a:t>KGAST</a:t>
            </a:r>
            <a:r>
              <a:rPr lang="de-CH" dirty="0" smtClean="0"/>
              <a:t>-Sitzung, 2.</a:t>
            </a:r>
            <a:r>
              <a:rPr lang="de-CH" dirty="0" smtClean="0"/>
              <a:t> </a:t>
            </a:r>
            <a:r>
              <a:rPr lang="de-CH" dirty="0" smtClean="0"/>
              <a:t>September 2015</a:t>
            </a:r>
            <a:endParaRPr lang="de-CH" dirty="0"/>
          </a:p>
        </p:txBody>
      </p:sp>
    </p:spTree>
    <p:extLst>
      <p:ext uri="{BB962C8B-B14F-4D97-AF65-F5344CB8AC3E}">
        <p14:creationId xmlns:p14="http://schemas.microsoft.com/office/powerpoint/2010/main" val="110645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Swiss Prime Site Gruppe</a:t>
            </a:r>
            <a:endParaRPr lang="de-CH" dirty="0"/>
          </a:p>
        </p:txBody>
      </p:sp>
      <p:sp>
        <p:nvSpPr>
          <p:cNvPr id="3" name="Textplatzhalter 2"/>
          <p:cNvSpPr>
            <a:spLocks noGrp="1"/>
          </p:cNvSpPr>
          <p:nvPr>
            <p:ph type="body" sz="quarter" idx="10"/>
          </p:nvPr>
        </p:nvSpPr>
        <p:spPr>
          <a:xfrm>
            <a:off x="467544" y="1916832"/>
            <a:ext cx="6804025" cy="2232025"/>
          </a:xfrm>
        </p:spPr>
        <p:txBody>
          <a:bodyPr/>
          <a:lstStyle/>
          <a:p>
            <a:pPr marL="0" indent="0" eaLnBrk="0" hangingPunct="0">
              <a:spcBef>
                <a:spcPct val="0"/>
              </a:spcBef>
              <a:buNone/>
            </a:pPr>
            <a:endParaRPr lang="de-CH" dirty="0"/>
          </a:p>
        </p:txBody>
      </p:sp>
      <p:sp>
        <p:nvSpPr>
          <p:cNvPr id="4" name="Fußzeilenplatzhalter 3"/>
          <p:cNvSpPr>
            <a:spLocks noGrp="1"/>
          </p:cNvSpPr>
          <p:nvPr>
            <p:ph type="ftr" sz="quarter" idx="12"/>
          </p:nvPr>
        </p:nvSpPr>
        <p:spPr/>
        <p:txBody>
          <a:bodyPr/>
          <a:lstStyle/>
          <a:p>
            <a:pPr marL="0" indent="0" algn="l">
              <a:buFont typeface="Arial" panose="020B0604020202020204" pitchFamily="34" charset="0"/>
              <a:buNone/>
            </a:pPr>
            <a:r>
              <a:rPr lang="de-CH" dirty="0" smtClean="0"/>
              <a:t>Swiss Prime Anlagestiftung | </a:t>
            </a:r>
            <a:r>
              <a:rPr lang="de-CH" dirty="0" smtClean="0"/>
              <a:t>KGAST</a:t>
            </a:r>
            <a:r>
              <a:rPr lang="de-CH" dirty="0" smtClean="0"/>
              <a:t>-Sitzung, 2.</a:t>
            </a:r>
            <a:r>
              <a:rPr lang="de-CH" dirty="0" smtClean="0"/>
              <a:t> </a:t>
            </a:r>
            <a:r>
              <a:rPr lang="de-CH" dirty="0" smtClean="0"/>
              <a:t>September 2015</a:t>
            </a:r>
            <a:endParaRPr lang="de-C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68407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651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SPA: Organe und externe Partner</a:t>
            </a:r>
            <a:endParaRPr lang="de-CH" dirty="0"/>
          </a:p>
        </p:txBody>
      </p:sp>
      <p:sp>
        <p:nvSpPr>
          <p:cNvPr id="3" name="Textplatzhalter 2"/>
          <p:cNvSpPr>
            <a:spLocks noGrp="1"/>
          </p:cNvSpPr>
          <p:nvPr>
            <p:ph type="body" sz="quarter" idx="10"/>
          </p:nvPr>
        </p:nvSpPr>
        <p:spPr>
          <a:xfrm>
            <a:off x="467544" y="1772816"/>
            <a:ext cx="6804025" cy="2232025"/>
          </a:xfrm>
        </p:spPr>
        <p:txBody>
          <a:bodyPr/>
          <a:lstStyle/>
          <a:p>
            <a:pPr marL="207645" marR="321945" indent="-172085">
              <a:lnSpc>
                <a:spcPct val="100000"/>
              </a:lnSpc>
              <a:spcBef>
                <a:spcPts val="600"/>
              </a:spcBef>
              <a:buFont typeface="Wingdings"/>
              <a:buChar char=""/>
              <a:tabLst>
                <a:tab pos="208279" algn="l"/>
              </a:tabLst>
            </a:pPr>
            <a:r>
              <a:rPr lang="de-CH" sz="1200" dirty="0">
                <a:cs typeface="Arial"/>
              </a:rPr>
              <a:t>Swiss Prime Anlagestiftung (SPA) ist eine Anlagestiftung nach schweizerischem Recht, welche mit ihrer Anlagegruppe «SPA Immobilien Schweiz» ausschliesslich in Immobilienanlagen in der Schweiz investiert. </a:t>
            </a:r>
          </a:p>
          <a:p>
            <a:pPr marL="207645" marR="321945" indent="-172085">
              <a:lnSpc>
                <a:spcPct val="100000"/>
              </a:lnSpc>
              <a:spcBef>
                <a:spcPts val="600"/>
              </a:spcBef>
              <a:buFont typeface="Wingdings"/>
              <a:buChar char=""/>
              <a:tabLst>
                <a:tab pos="208279" algn="l"/>
              </a:tabLst>
            </a:pPr>
            <a:r>
              <a:rPr lang="de-CH" sz="1200" dirty="0">
                <a:cs typeface="Arial"/>
              </a:rPr>
              <a:t>Swiss Prime Anlagestiftung wurde mit Bewilligung der OAK BV vom 10. April 2015 errichtet und per im Handelsregister eingetragen.</a:t>
            </a:r>
          </a:p>
          <a:p>
            <a:pPr marL="207645" marR="321945" indent="-172085">
              <a:lnSpc>
                <a:spcPct val="100000"/>
              </a:lnSpc>
              <a:spcBef>
                <a:spcPts val="600"/>
              </a:spcBef>
              <a:buFont typeface="Wingdings"/>
              <a:buChar char=""/>
              <a:tabLst>
                <a:tab pos="208279" algn="l"/>
              </a:tabLst>
            </a:pPr>
            <a:r>
              <a:rPr lang="de-CH" sz="1200" dirty="0">
                <a:cs typeface="Arial"/>
              </a:rPr>
              <a:t>Swiss Prime Site Group AG ist die Geschäftsführerin und Vermögensverwalterin der Anlagestiftung. Die OAK BV hat ihr am ….März 2015 die entsprechende Bewilligung erteilt.</a:t>
            </a:r>
          </a:p>
          <a:p>
            <a:pPr marL="207645" marR="321945" indent="-172085">
              <a:lnSpc>
                <a:spcPct val="100000"/>
              </a:lnSpc>
              <a:spcBef>
                <a:spcPts val="600"/>
              </a:spcBef>
              <a:buFont typeface="Wingdings"/>
              <a:buChar char=""/>
              <a:tabLst>
                <a:tab pos="208279" algn="l"/>
              </a:tabLst>
            </a:pPr>
            <a:r>
              <a:rPr lang="de-CH" sz="1200" dirty="0">
                <a:cs typeface="Arial"/>
              </a:rPr>
              <a:t>Der Stiftungsrat und das Anlagekomitee bestehen zur Zeit aus den folgenden Personen:</a:t>
            </a:r>
          </a:p>
          <a:p>
            <a:pPr marL="664845" marR="321945" lvl="1" indent="-172085">
              <a:spcBef>
                <a:spcPts val="600"/>
              </a:spcBef>
              <a:buFont typeface="Wingdings"/>
              <a:buChar char=""/>
              <a:tabLst>
                <a:tab pos="208279" algn="l"/>
              </a:tabLst>
            </a:pPr>
            <a:r>
              <a:rPr lang="de-CH" sz="1200" dirty="0">
                <a:cs typeface="Arial"/>
              </a:rPr>
              <a:t>Markus Graf, Präsident des Stiftungsrates</a:t>
            </a:r>
          </a:p>
          <a:p>
            <a:pPr marL="664845" marR="321945" lvl="1" indent="-172085">
              <a:spcBef>
                <a:spcPts val="600"/>
              </a:spcBef>
              <a:buFont typeface="Wingdings"/>
              <a:buChar char=""/>
              <a:tabLst>
                <a:tab pos="208279" algn="l"/>
              </a:tabLst>
            </a:pPr>
            <a:r>
              <a:rPr lang="de-CH" sz="1200" dirty="0">
                <a:cs typeface="Arial"/>
              </a:rPr>
              <a:t>Francois Bianchi, Vizepräsident des Stiftungsrates</a:t>
            </a:r>
          </a:p>
          <a:p>
            <a:pPr marL="664845" marR="321945" lvl="1" indent="-172085">
              <a:spcBef>
                <a:spcPts val="600"/>
              </a:spcBef>
              <a:buFont typeface="Wingdings"/>
              <a:buChar char=""/>
              <a:tabLst>
                <a:tab pos="208279" algn="l"/>
              </a:tabLst>
            </a:pPr>
            <a:r>
              <a:rPr lang="de-CH" sz="1200" dirty="0">
                <a:cs typeface="Arial"/>
              </a:rPr>
              <a:t>Martin Neff, Mitglied des Stiftungsrates</a:t>
            </a:r>
          </a:p>
          <a:p>
            <a:pPr marL="207645" marR="321945" indent="-172085">
              <a:lnSpc>
                <a:spcPct val="100000"/>
              </a:lnSpc>
              <a:spcBef>
                <a:spcPts val="600"/>
              </a:spcBef>
              <a:buFont typeface="Wingdings"/>
              <a:buChar char=""/>
              <a:tabLst>
                <a:tab pos="208279" algn="l"/>
              </a:tabLst>
            </a:pPr>
            <a:r>
              <a:rPr lang="de-CH" sz="1200" dirty="0">
                <a:cs typeface="Arial"/>
              </a:rPr>
              <a:t>Die Geschäftsführung besteht zur Zeit aus den folgenden Personen:</a:t>
            </a:r>
          </a:p>
          <a:p>
            <a:pPr marL="664845" marR="321945" lvl="1" indent="-172085">
              <a:spcBef>
                <a:spcPts val="600"/>
              </a:spcBef>
              <a:buFont typeface="Wingdings"/>
              <a:buChar char=""/>
              <a:tabLst>
                <a:tab pos="208279" algn="l"/>
              </a:tabLst>
            </a:pPr>
            <a:r>
              <a:rPr lang="de-CH" sz="1200" dirty="0">
                <a:cs typeface="Arial"/>
              </a:rPr>
              <a:t>Dr. Gregor Bucher, CEO der Anlagestiftung</a:t>
            </a:r>
          </a:p>
          <a:p>
            <a:pPr marL="664845" marR="321945" lvl="1" indent="-172085">
              <a:spcBef>
                <a:spcPts val="600"/>
              </a:spcBef>
              <a:buFont typeface="Wingdings"/>
              <a:buChar char=""/>
              <a:tabLst>
                <a:tab pos="208279" algn="l"/>
              </a:tabLst>
            </a:pPr>
            <a:r>
              <a:rPr lang="de-CH" sz="1200" dirty="0">
                <a:cs typeface="Arial"/>
              </a:rPr>
              <a:t>Markus Meier, CFO der Anlagestiftung</a:t>
            </a:r>
          </a:p>
          <a:p>
            <a:pPr marL="664845" marR="321945" lvl="1" indent="-172085">
              <a:spcBef>
                <a:spcPts val="600"/>
              </a:spcBef>
              <a:buFont typeface="Wingdings"/>
              <a:buChar char=""/>
              <a:tabLst>
                <a:tab pos="208279" algn="l"/>
              </a:tabLst>
            </a:pPr>
            <a:r>
              <a:rPr lang="de-CH" sz="1200" dirty="0">
                <a:cs typeface="Arial"/>
              </a:rPr>
              <a:t>Thomas Grossenbacher, CIO der Anlagestiftung</a:t>
            </a:r>
          </a:p>
          <a:p>
            <a:pPr marL="207645" marR="321945" indent="-172085">
              <a:lnSpc>
                <a:spcPct val="100000"/>
              </a:lnSpc>
              <a:spcBef>
                <a:spcPts val="600"/>
              </a:spcBef>
              <a:buFont typeface="Wingdings"/>
              <a:buChar char=""/>
              <a:tabLst>
                <a:tab pos="208279" algn="l"/>
              </a:tabLst>
            </a:pPr>
            <a:r>
              <a:rPr lang="de-CH" sz="1200" dirty="0">
                <a:cs typeface="Arial"/>
              </a:rPr>
              <a:t>Depotstelle: Notenstein Asset Management AG</a:t>
            </a:r>
          </a:p>
          <a:p>
            <a:pPr marL="207645" marR="321945" indent="-172085">
              <a:lnSpc>
                <a:spcPct val="100000"/>
              </a:lnSpc>
              <a:spcBef>
                <a:spcPts val="600"/>
              </a:spcBef>
              <a:buFont typeface="Wingdings"/>
              <a:buChar char=""/>
              <a:tabLst>
                <a:tab pos="208279" algn="l"/>
              </a:tabLst>
            </a:pPr>
            <a:r>
              <a:rPr lang="de-CH" sz="1200" dirty="0">
                <a:cs typeface="Arial"/>
              </a:rPr>
              <a:t>Schätzungsexpertin: JLL Zürich</a:t>
            </a:r>
          </a:p>
          <a:p>
            <a:pPr marL="207645" marR="321945" indent="-172085">
              <a:lnSpc>
                <a:spcPct val="100000"/>
              </a:lnSpc>
              <a:spcBef>
                <a:spcPts val="600"/>
              </a:spcBef>
              <a:buFont typeface="Wingdings"/>
              <a:buChar char=""/>
              <a:tabLst>
                <a:tab pos="208279" algn="l"/>
              </a:tabLst>
            </a:pPr>
            <a:r>
              <a:rPr lang="de-CH" sz="1200" dirty="0">
                <a:cs typeface="Arial"/>
              </a:rPr>
              <a:t>Revisionsstelle: KPMG Zürich</a:t>
            </a:r>
          </a:p>
          <a:p>
            <a:pPr marL="207645" marR="321945" indent="-172085">
              <a:lnSpc>
                <a:spcPct val="100000"/>
              </a:lnSpc>
              <a:spcBef>
                <a:spcPts val="600"/>
              </a:spcBef>
              <a:buFont typeface="Wingdings"/>
              <a:buChar char=""/>
              <a:tabLst>
                <a:tab pos="208279" algn="l"/>
              </a:tabLst>
            </a:pPr>
            <a:r>
              <a:rPr lang="de-CH" sz="1200" dirty="0">
                <a:cs typeface="Arial"/>
              </a:rPr>
              <a:t>Aufsichtsbehörde: OAK BV</a:t>
            </a:r>
          </a:p>
          <a:p>
            <a:pPr marL="207645" marR="243204" indent="-172085">
              <a:lnSpc>
                <a:spcPct val="100000"/>
              </a:lnSpc>
              <a:spcBef>
                <a:spcPts val="600"/>
              </a:spcBef>
              <a:buFont typeface="Wingdings"/>
              <a:buChar char=""/>
              <a:tabLst>
                <a:tab pos="208279" algn="l"/>
              </a:tabLst>
            </a:pPr>
            <a:endParaRPr lang="de-CH" sz="1200" dirty="0">
              <a:cs typeface="Arial"/>
            </a:endParaRPr>
          </a:p>
          <a:p>
            <a:pPr marL="0" indent="0" eaLnBrk="0" hangingPunct="0">
              <a:spcBef>
                <a:spcPct val="0"/>
              </a:spcBef>
              <a:buNone/>
            </a:pPr>
            <a:endParaRPr lang="de-CH" dirty="0"/>
          </a:p>
        </p:txBody>
      </p:sp>
      <p:sp>
        <p:nvSpPr>
          <p:cNvPr id="4" name="Fußzeilenplatzhalter 3"/>
          <p:cNvSpPr>
            <a:spLocks noGrp="1"/>
          </p:cNvSpPr>
          <p:nvPr>
            <p:ph type="ftr" sz="quarter" idx="12"/>
          </p:nvPr>
        </p:nvSpPr>
        <p:spPr/>
        <p:txBody>
          <a:bodyPr/>
          <a:lstStyle/>
          <a:p>
            <a:pPr marL="0" indent="0" algn="l">
              <a:buFont typeface="Arial" panose="020B0604020202020204" pitchFamily="34" charset="0"/>
              <a:buNone/>
            </a:pPr>
            <a:r>
              <a:rPr lang="de-CH" dirty="0" smtClean="0"/>
              <a:t>Swiss Prime Anlagestiftung | </a:t>
            </a:r>
            <a:r>
              <a:rPr lang="de-CH" dirty="0" smtClean="0"/>
              <a:t>KGAST</a:t>
            </a:r>
            <a:r>
              <a:rPr lang="de-CH" dirty="0" smtClean="0"/>
              <a:t>-Sitzung, 2.</a:t>
            </a:r>
            <a:r>
              <a:rPr lang="de-CH" dirty="0" smtClean="0"/>
              <a:t> </a:t>
            </a:r>
            <a:r>
              <a:rPr lang="de-CH" dirty="0" smtClean="0"/>
              <a:t>September 2015</a:t>
            </a:r>
            <a:endParaRPr lang="de-CH" dirty="0"/>
          </a:p>
        </p:txBody>
      </p:sp>
    </p:spTree>
    <p:extLst>
      <p:ext uri="{BB962C8B-B14F-4D97-AF65-F5344CB8AC3E}">
        <p14:creationId xmlns:p14="http://schemas.microsoft.com/office/powerpoint/2010/main" val="1649990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SPA: </a:t>
            </a:r>
            <a:r>
              <a:rPr lang="de-CH" dirty="0" err="1" smtClean="0"/>
              <a:t>Investitionsstrategie</a:t>
            </a:r>
            <a:endParaRPr lang="de-CH" dirty="0"/>
          </a:p>
        </p:txBody>
      </p:sp>
      <p:sp>
        <p:nvSpPr>
          <p:cNvPr id="3" name="Textplatzhalter 2"/>
          <p:cNvSpPr>
            <a:spLocks noGrp="1"/>
          </p:cNvSpPr>
          <p:nvPr>
            <p:ph type="body" sz="quarter" idx="10"/>
          </p:nvPr>
        </p:nvSpPr>
        <p:spPr>
          <a:xfrm>
            <a:off x="467544" y="1916832"/>
            <a:ext cx="6804025" cy="2232025"/>
          </a:xfrm>
        </p:spPr>
        <p:txBody>
          <a:bodyPr/>
          <a:lstStyle/>
          <a:p>
            <a:pPr marL="207645" marR="321945" indent="-172085">
              <a:lnSpc>
                <a:spcPct val="100000"/>
              </a:lnSpc>
              <a:spcBef>
                <a:spcPts val="600"/>
              </a:spcBef>
              <a:buFont typeface="Wingdings"/>
              <a:buChar char=""/>
              <a:tabLst>
                <a:tab pos="208279" algn="l"/>
              </a:tabLst>
            </a:pPr>
            <a:r>
              <a:rPr lang="de-CH" sz="1200" dirty="0">
                <a:cs typeface="Arial"/>
              </a:rPr>
              <a:t>Swiss Prime Anlagestiftung (SPA) ist eine Anlagestiftung nach schweizerischem Recht, welche ausschliesslich in Immobilienanlagen in der Schweiz investiert. Steuerbefreiten schweizerischen Pensionskassen, sonstigen steuerbefreiten Einrichtungen privaten oder öffentlichen Rechts mit Sitz in der Schweiz, die nach ihrem Zweck der beruflichen Vorsorge dienen, juristische Personen, die kollektive Anlagen der vorerwähnten Einrichtungen verwalten und von der FINMA beaufsichtigt werden und bei der Anlagestiftung ausschliesslich Gelder für diese Einrichtungen anlegen, bietet Swiss Prime Anlagestiftung (SPA) ein attraktives Anlageinstrument mit klarem Profil an, um ihr Portfolio gezielt zu ergänzen. Die strategische Allokation ist auf ein diversifiziertes Portfolio aus Schweizer Wohnimmobilien (inkl. Wohnen im Alter) von ca. 60% fokussiert – daneben kann das Portfolio auch Gewerbeimmobilien und Immobilienprojekte beinhalten</a:t>
            </a:r>
          </a:p>
          <a:p>
            <a:pPr marL="207645" marR="321945" indent="-172085">
              <a:spcBef>
                <a:spcPts val="600"/>
              </a:spcBef>
              <a:buFont typeface="Wingdings"/>
              <a:buChar char=""/>
              <a:tabLst>
                <a:tab pos="208279" algn="l"/>
              </a:tabLst>
            </a:pPr>
            <a:r>
              <a:rPr lang="de-CH" sz="1200" dirty="0"/>
              <a:t>Anlageziel ist eine angemessene Verteilung nach Regionen, Lagen und Nutzungsarten. Bei der Auswahl der Standorte wird insbesondere den Immobilienmarktzyklen, der Wirtschaftskraft sowie dem politischen, rechtlichen und steuerlichen Umfeld Rechnung getragen</a:t>
            </a:r>
            <a:endParaRPr lang="de-CH" sz="1200" dirty="0">
              <a:cs typeface="Arial"/>
            </a:endParaRPr>
          </a:p>
          <a:p>
            <a:pPr marL="207645" marR="525145" indent="-172085">
              <a:lnSpc>
                <a:spcPct val="100000"/>
              </a:lnSpc>
              <a:spcBef>
                <a:spcPts val="600"/>
              </a:spcBef>
              <a:buFont typeface="Wingdings"/>
              <a:buChar char=""/>
              <a:tabLst>
                <a:tab pos="208279" algn="l"/>
              </a:tabLst>
            </a:pPr>
            <a:r>
              <a:rPr lang="de-CH" sz="1200" dirty="0">
                <a:cs typeface="Arial"/>
              </a:rPr>
              <a:t>Akti</a:t>
            </a:r>
            <a:r>
              <a:rPr lang="de-CH" sz="1200" spc="-15" dirty="0">
                <a:cs typeface="Arial"/>
              </a:rPr>
              <a:t>v</a:t>
            </a:r>
            <a:r>
              <a:rPr lang="de-CH" sz="1200" dirty="0">
                <a:cs typeface="Arial"/>
              </a:rPr>
              <a:t>e</a:t>
            </a:r>
            <a:r>
              <a:rPr lang="de-CH" sz="1200" spc="10" dirty="0">
                <a:cs typeface="Arial"/>
              </a:rPr>
              <a:t> </a:t>
            </a:r>
            <a:r>
              <a:rPr lang="de-CH" sz="1200" dirty="0">
                <a:cs typeface="Arial"/>
              </a:rPr>
              <a:t>Be</a:t>
            </a:r>
            <a:r>
              <a:rPr lang="de-CH" sz="1200" spc="-15" dirty="0">
                <a:cs typeface="Arial"/>
              </a:rPr>
              <a:t>w</a:t>
            </a:r>
            <a:r>
              <a:rPr lang="de-CH" sz="1200" dirty="0">
                <a:cs typeface="Arial"/>
              </a:rPr>
              <a:t>i</a:t>
            </a:r>
            <a:r>
              <a:rPr lang="de-CH" sz="1200" spc="-10" dirty="0">
                <a:cs typeface="Arial"/>
              </a:rPr>
              <a:t>r</a:t>
            </a:r>
            <a:r>
              <a:rPr lang="de-CH" sz="1200" dirty="0">
                <a:cs typeface="Arial"/>
              </a:rPr>
              <a:t>tsc</a:t>
            </a:r>
            <a:r>
              <a:rPr lang="de-CH" sz="1200" spc="5" dirty="0">
                <a:cs typeface="Arial"/>
              </a:rPr>
              <a:t>h</a:t>
            </a:r>
            <a:r>
              <a:rPr lang="de-CH" sz="1200" dirty="0">
                <a:cs typeface="Arial"/>
              </a:rPr>
              <a:t>a</a:t>
            </a:r>
            <a:r>
              <a:rPr lang="de-CH" sz="1200" spc="10" dirty="0">
                <a:cs typeface="Arial"/>
              </a:rPr>
              <a:t>f</a:t>
            </a:r>
            <a:r>
              <a:rPr lang="de-CH" sz="1200" dirty="0">
                <a:cs typeface="Arial"/>
              </a:rPr>
              <a:t>t</a:t>
            </a:r>
            <a:r>
              <a:rPr lang="de-CH" sz="1200" spc="5" dirty="0">
                <a:cs typeface="Arial"/>
              </a:rPr>
              <a:t>u</a:t>
            </a:r>
            <a:r>
              <a:rPr lang="de-CH" sz="1200" spc="-10" dirty="0">
                <a:cs typeface="Arial"/>
              </a:rPr>
              <a:t>n</a:t>
            </a:r>
            <a:r>
              <a:rPr lang="de-CH" sz="1200" dirty="0">
                <a:cs typeface="Arial"/>
              </a:rPr>
              <a:t>g</a:t>
            </a:r>
            <a:r>
              <a:rPr lang="de-CH" sz="1200" spc="-30" dirty="0">
                <a:cs typeface="Arial"/>
              </a:rPr>
              <a:t> </a:t>
            </a:r>
            <a:r>
              <a:rPr lang="de-CH" sz="1200" dirty="0">
                <a:cs typeface="Arial"/>
              </a:rPr>
              <a:t>des</a:t>
            </a:r>
            <a:r>
              <a:rPr lang="de-CH" sz="1200" spc="-15" dirty="0">
                <a:cs typeface="Arial"/>
              </a:rPr>
              <a:t> </a:t>
            </a:r>
            <a:r>
              <a:rPr lang="de-CH" sz="1200" dirty="0">
                <a:cs typeface="Arial"/>
              </a:rPr>
              <a:t>I</a:t>
            </a:r>
            <a:r>
              <a:rPr lang="de-CH" sz="1200" spc="5" dirty="0">
                <a:cs typeface="Arial"/>
              </a:rPr>
              <a:t>mm</a:t>
            </a:r>
            <a:r>
              <a:rPr lang="de-CH" sz="1200" dirty="0">
                <a:cs typeface="Arial"/>
              </a:rPr>
              <a:t>obi</a:t>
            </a:r>
            <a:r>
              <a:rPr lang="de-CH" sz="1200" spc="-5" dirty="0">
                <a:cs typeface="Arial"/>
              </a:rPr>
              <a:t>l</a:t>
            </a:r>
            <a:r>
              <a:rPr lang="de-CH" sz="1200" dirty="0">
                <a:cs typeface="Arial"/>
              </a:rPr>
              <a:t>i</a:t>
            </a:r>
            <a:r>
              <a:rPr lang="de-CH" sz="1200" spc="-10" dirty="0">
                <a:cs typeface="Arial"/>
              </a:rPr>
              <a:t>e</a:t>
            </a:r>
            <a:r>
              <a:rPr lang="de-CH" sz="1200" spc="-5" dirty="0">
                <a:cs typeface="Arial"/>
              </a:rPr>
              <a:t>n-</a:t>
            </a:r>
            <a:r>
              <a:rPr lang="de-CH" sz="1200" dirty="0">
                <a:cs typeface="Arial"/>
              </a:rPr>
              <a:t>Portf</a:t>
            </a:r>
            <a:r>
              <a:rPr lang="de-CH" sz="1200" spc="-10" dirty="0">
                <a:cs typeface="Arial"/>
              </a:rPr>
              <a:t>o</a:t>
            </a:r>
            <a:r>
              <a:rPr lang="de-CH" sz="1200" dirty="0">
                <a:cs typeface="Arial"/>
              </a:rPr>
              <a:t>l</a:t>
            </a:r>
            <a:r>
              <a:rPr lang="de-CH" sz="1200" spc="-5" dirty="0">
                <a:cs typeface="Arial"/>
              </a:rPr>
              <a:t>i</a:t>
            </a:r>
            <a:r>
              <a:rPr lang="de-CH" sz="1200" spc="-10" dirty="0">
                <a:cs typeface="Arial"/>
              </a:rPr>
              <a:t>o</a:t>
            </a:r>
            <a:r>
              <a:rPr lang="de-CH" sz="1200" dirty="0">
                <a:cs typeface="Arial"/>
              </a:rPr>
              <a:t>s basiere</a:t>
            </a:r>
            <a:r>
              <a:rPr lang="de-CH" sz="1200" spc="-10" dirty="0">
                <a:cs typeface="Arial"/>
              </a:rPr>
              <a:t>n</a:t>
            </a:r>
            <a:r>
              <a:rPr lang="de-CH" sz="1200" dirty="0">
                <a:cs typeface="Arial"/>
              </a:rPr>
              <a:t>d</a:t>
            </a:r>
            <a:r>
              <a:rPr lang="de-CH" sz="1200" spc="-10" dirty="0">
                <a:cs typeface="Arial"/>
              </a:rPr>
              <a:t> </a:t>
            </a:r>
            <a:r>
              <a:rPr lang="de-CH" sz="1200" spc="5" dirty="0">
                <a:cs typeface="Arial"/>
              </a:rPr>
              <a:t>a</a:t>
            </a:r>
            <a:r>
              <a:rPr lang="de-CH" sz="1200" spc="-10" dirty="0">
                <a:cs typeface="Arial"/>
              </a:rPr>
              <a:t>u</a:t>
            </a:r>
            <a:r>
              <a:rPr lang="de-CH" sz="1200" dirty="0">
                <a:cs typeface="Arial"/>
              </a:rPr>
              <a:t>f</a:t>
            </a:r>
            <a:r>
              <a:rPr lang="de-CH" sz="1200" spc="-35" dirty="0">
                <a:cs typeface="Arial"/>
              </a:rPr>
              <a:t> </a:t>
            </a:r>
            <a:r>
              <a:rPr lang="de-CH" sz="1200" dirty="0">
                <a:cs typeface="Arial"/>
              </a:rPr>
              <a:t>ein</a:t>
            </a:r>
            <a:r>
              <a:rPr lang="de-CH" sz="1200" spc="5" dirty="0">
                <a:cs typeface="Arial"/>
              </a:rPr>
              <a:t>e</a:t>
            </a:r>
            <a:r>
              <a:rPr lang="de-CH" sz="1200" dirty="0">
                <a:cs typeface="Arial"/>
              </a:rPr>
              <a:t>m</a:t>
            </a:r>
            <a:r>
              <a:rPr lang="de-CH" sz="1200" spc="-20" dirty="0">
                <a:cs typeface="Arial"/>
              </a:rPr>
              <a:t> </a:t>
            </a:r>
            <a:r>
              <a:rPr lang="de-CH" sz="1200" dirty="0">
                <a:cs typeface="Arial"/>
              </a:rPr>
              <a:t>„</a:t>
            </a:r>
            <a:r>
              <a:rPr lang="de-CH" sz="1200" dirty="0" err="1">
                <a:cs typeface="Arial"/>
              </a:rPr>
              <a:t>Buy</a:t>
            </a:r>
            <a:r>
              <a:rPr lang="de-CH" sz="1200" dirty="0">
                <a:cs typeface="Arial"/>
              </a:rPr>
              <a:t> </a:t>
            </a:r>
            <a:r>
              <a:rPr lang="de-CH" sz="1200" dirty="0" err="1">
                <a:cs typeface="Arial"/>
              </a:rPr>
              <a:t>and</a:t>
            </a:r>
            <a:r>
              <a:rPr lang="de-CH" sz="1200" spc="-30" dirty="0">
                <a:cs typeface="Arial"/>
              </a:rPr>
              <a:t> </a:t>
            </a:r>
            <a:r>
              <a:rPr lang="de-CH" sz="1200" spc="-5" dirty="0">
                <a:cs typeface="Arial"/>
              </a:rPr>
              <a:t>M</a:t>
            </a:r>
            <a:r>
              <a:rPr lang="de-CH" sz="1200" dirty="0">
                <a:cs typeface="Arial"/>
              </a:rPr>
              <a:t>ana</a:t>
            </a:r>
            <a:r>
              <a:rPr lang="de-CH" sz="1200" spc="-10" dirty="0">
                <a:cs typeface="Arial"/>
              </a:rPr>
              <a:t>g</a:t>
            </a:r>
            <a:r>
              <a:rPr lang="de-CH" sz="1200" dirty="0">
                <a:cs typeface="Arial"/>
              </a:rPr>
              <a:t>e“</a:t>
            </a:r>
            <a:r>
              <a:rPr lang="de-CH" sz="1200" spc="-5" dirty="0">
                <a:cs typeface="Arial"/>
              </a:rPr>
              <a:t>-</a:t>
            </a:r>
            <a:r>
              <a:rPr lang="de-CH" sz="1200" dirty="0">
                <a:cs typeface="Arial"/>
              </a:rPr>
              <a:t>Ans</a:t>
            </a:r>
            <a:r>
              <a:rPr lang="de-CH" sz="1200" spc="-10" dirty="0">
                <a:cs typeface="Arial"/>
              </a:rPr>
              <a:t>a</a:t>
            </a:r>
            <a:r>
              <a:rPr lang="de-CH" sz="1200" dirty="0">
                <a:cs typeface="Arial"/>
              </a:rPr>
              <a:t>tz</a:t>
            </a:r>
          </a:p>
          <a:p>
            <a:pPr marL="207645" marR="243204" indent="-172085">
              <a:lnSpc>
                <a:spcPct val="100000"/>
              </a:lnSpc>
              <a:spcBef>
                <a:spcPts val="600"/>
              </a:spcBef>
              <a:buFont typeface="Wingdings"/>
              <a:buChar char=""/>
              <a:tabLst>
                <a:tab pos="208279" algn="l"/>
              </a:tabLst>
            </a:pPr>
            <a:r>
              <a:rPr lang="de-CH" sz="1200" dirty="0">
                <a:cs typeface="Arial"/>
              </a:rPr>
              <a:t>G</a:t>
            </a:r>
            <a:r>
              <a:rPr lang="de-CH" sz="1200" spc="5" dirty="0">
                <a:cs typeface="Arial"/>
              </a:rPr>
              <a:t>e</a:t>
            </a:r>
            <a:r>
              <a:rPr lang="de-CH" sz="1200" dirty="0">
                <a:cs typeface="Arial"/>
              </a:rPr>
              <a:t>st</a:t>
            </a:r>
            <a:r>
              <a:rPr lang="de-CH" sz="1200" spc="5" dirty="0">
                <a:cs typeface="Arial"/>
              </a:rPr>
              <a:t>e</a:t>
            </a:r>
            <a:r>
              <a:rPr lang="de-CH" sz="1200" dirty="0">
                <a:cs typeface="Arial"/>
              </a:rPr>
              <a:t>i</a:t>
            </a:r>
            <a:r>
              <a:rPr lang="de-CH" sz="1200" spc="-10" dirty="0">
                <a:cs typeface="Arial"/>
              </a:rPr>
              <a:t>g</a:t>
            </a:r>
            <a:r>
              <a:rPr lang="de-CH" sz="1200" dirty="0">
                <a:cs typeface="Arial"/>
              </a:rPr>
              <a:t>erte</a:t>
            </a:r>
            <a:r>
              <a:rPr lang="de-CH" sz="1200" spc="-15" dirty="0">
                <a:cs typeface="Arial"/>
              </a:rPr>
              <a:t> </a:t>
            </a:r>
            <a:r>
              <a:rPr lang="de-CH" sz="1200" dirty="0">
                <a:cs typeface="Arial"/>
              </a:rPr>
              <a:t>Nac</a:t>
            </a:r>
            <a:r>
              <a:rPr lang="de-CH" sz="1200" spc="5" dirty="0">
                <a:cs typeface="Arial"/>
              </a:rPr>
              <a:t>h</a:t>
            </a:r>
            <a:r>
              <a:rPr lang="de-CH" sz="1200" dirty="0">
                <a:cs typeface="Arial"/>
              </a:rPr>
              <a:t>h</a:t>
            </a:r>
            <a:r>
              <a:rPr lang="de-CH" sz="1200" spc="-10" dirty="0">
                <a:cs typeface="Arial"/>
              </a:rPr>
              <a:t>a</a:t>
            </a:r>
            <a:r>
              <a:rPr lang="de-CH" sz="1200" dirty="0">
                <a:cs typeface="Arial"/>
              </a:rPr>
              <a:t>lti</a:t>
            </a:r>
            <a:r>
              <a:rPr lang="de-CH" sz="1200" spc="-10" dirty="0">
                <a:cs typeface="Arial"/>
              </a:rPr>
              <a:t>g</a:t>
            </a:r>
            <a:r>
              <a:rPr lang="de-CH" sz="1200" dirty="0">
                <a:cs typeface="Arial"/>
              </a:rPr>
              <a:t>keit</a:t>
            </a:r>
            <a:r>
              <a:rPr lang="de-CH" sz="1200" spc="-35" dirty="0">
                <a:cs typeface="Arial"/>
              </a:rPr>
              <a:t> </a:t>
            </a:r>
            <a:r>
              <a:rPr lang="de-CH" sz="1200" dirty="0">
                <a:cs typeface="Arial"/>
              </a:rPr>
              <a:t>durch</a:t>
            </a:r>
            <a:r>
              <a:rPr lang="de-CH" sz="1200" spc="-15" dirty="0">
                <a:cs typeface="Arial"/>
              </a:rPr>
              <a:t> </a:t>
            </a:r>
            <a:r>
              <a:rPr lang="de-CH" sz="1200" dirty="0">
                <a:cs typeface="Arial"/>
              </a:rPr>
              <a:t>an</a:t>
            </a:r>
            <a:r>
              <a:rPr lang="de-CH" sz="1200" spc="-10" dirty="0">
                <a:cs typeface="Arial"/>
              </a:rPr>
              <a:t>g</a:t>
            </a:r>
            <a:r>
              <a:rPr lang="de-CH" sz="1200" dirty="0">
                <a:cs typeface="Arial"/>
              </a:rPr>
              <a:t>estre</a:t>
            </a:r>
            <a:r>
              <a:rPr lang="de-CH" sz="1200" spc="5" dirty="0">
                <a:cs typeface="Arial"/>
              </a:rPr>
              <a:t>b</a:t>
            </a:r>
            <a:r>
              <a:rPr lang="de-CH" sz="1200" dirty="0">
                <a:cs typeface="Arial"/>
              </a:rPr>
              <a:t>te Zerti</a:t>
            </a:r>
            <a:r>
              <a:rPr lang="de-CH" sz="1200" spc="10" dirty="0">
                <a:cs typeface="Arial"/>
              </a:rPr>
              <a:t>f</a:t>
            </a:r>
            <a:r>
              <a:rPr lang="de-CH" sz="1200" dirty="0">
                <a:cs typeface="Arial"/>
              </a:rPr>
              <a:t>i</a:t>
            </a:r>
            <a:r>
              <a:rPr lang="de-CH" sz="1200" spc="-15" dirty="0">
                <a:cs typeface="Arial"/>
              </a:rPr>
              <a:t>z</a:t>
            </a:r>
            <a:r>
              <a:rPr lang="de-CH" sz="1200" dirty="0">
                <a:cs typeface="Arial"/>
              </a:rPr>
              <a:t>ieru</a:t>
            </a:r>
            <a:r>
              <a:rPr lang="de-CH" sz="1200" spc="5" dirty="0">
                <a:cs typeface="Arial"/>
              </a:rPr>
              <a:t>n</a:t>
            </a:r>
            <a:r>
              <a:rPr lang="de-CH" sz="1200" spc="-10" dirty="0">
                <a:cs typeface="Arial"/>
              </a:rPr>
              <a:t>g</a:t>
            </a:r>
            <a:r>
              <a:rPr lang="de-CH" sz="1200" dirty="0">
                <a:cs typeface="Arial"/>
              </a:rPr>
              <a:t>en</a:t>
            </a:r>
            <a:r>
              <a:rPr lang="de-CH" sz="1200" spc="-10" dirty="0">
                <a:cs typeface="Arial"/>
              </a:rPr>
              <a:t> </a:t>
            </a:r>
            <a:r>
              <a:rPr lang="de-CH" sz="1200" dirty="0">
                <a:cs typeface="Arial"/>
              </a:rPr>
              <a:t>bei Ne</a:t>
            </a:r>
            <a:r>
              <a:rPr lang="de-CH" sz="1200" spc="5" dirty="0">
                <a:cs typeface="Arial"/>
              </a:rPr>
              <a:t>u</a:t>
            </a:r>
            <a:r>
              <a:rPr lang="de-CH" sz="1200" dirty="0">
                <a:cs typeface="Arial"/>
              </a:rPr>
              <a:t>ba</a:t>
            </a:r>
            <a:r>
              <a:rPr lang="de-CH" sz="1200" spc="-10" dirty="0">
                <a:cs typeface="Arial"/>
              </a:rPr>
              <a:t>u</a:t>
            </a:r>
            <a:r>
              <a:rPr lang="de-CH" sz="1200" dirty="0">
                <a:cs typeface="Arial"/>
              </a:rPr>
              <a:t>t</a:t>
            </a:r>
            <a:r>
              <a:rPr lang="de-CH" sz="1200" spc="-5" dirty="0">
                <a:cs typeface="Arial"/>
              </a:rPr>
              <a:t>e</a:t>
            </a:r>
            <a:r>
              <a:rPr lang="de-CH" sz="1200" dirty="0">
                <a:cs typeface="Arial"/>
              </a:rPr>
              <a:t>n</a:t>
            </a:r>
            <a:r>
              <a:rPr lang="de-CH" sz="1200" spc="-10" dirty="0">
                <a:cs typeface="Arial"/>
              </a:rPr>
              <a:t> </a:t>
            </a:r>
            <a:r>
              <a:rPr lang="de-CH" sz="1200" spc="5" dirty="0">
                <a:cs typeface="Arial"/>
              </a:rPr>
              <a:t>u</a:t>
            </a:r>
            <a:r>
              <a:rPr lang="de-CH" sz="1200" spc="-10" dirty="0">
                <a:cs typeface="Arial"/>
              </a:rPr>
              <a:t>n</a:t>
            </a:r>
            <a:r>
              <a:rPr lang="de-CH" sz="1200" dirty="0">
                <a:cs typeface="Arial"/>
              </a:rPr>
              <a:t>d</a:t>
            </a:r>
            <a:r>
              <a:rPr lang="de-CH" sz="1200" spc="-35" dirty="0">
                <a:cs typeface="Arial"/>
              </a:rPr>
              <a:t> </a:t>
            </a:r>
            <a:r>
              <a:rPr lang="de-CH" sz="1200" dirty="0">
                <a:cs typeface="Arial"/>
              </a:rPr>
              <a:t>ener</a:t>
            </a:r>
            <a:r>
              <a:rPr lang="de-CH" sz="1200" spc="-15" dirty="0">
                <a:cs typeface="Arial"/>
              </a:rPr>
              <a:t>g</a:t>
            </a:r>
            <a:r>
              <a:rPr lang="de-CH" sz="1200" dirty="0">
                <a:cs typeface="Arial"/>
              </a:rPr>
              <a:t>etische</a:t>
            </a:r>
            <a:r>
              <a:rPr lang="de-CH" sz="1200" spc="-35" dirty="0">
                <a:cs typeface="Arial"/>
              </a:rPr>
              <a:t> </a:t>
            </a:r>
            <a:r>
              <a:rPr lang="de-CH" sz="1200" dirty="0">
                <a:cs typeface="Arial"/>
              </a:rPr>
              <a:t>O</a:t>
            </a:r>
            <a:r>
              <a:rPr lang="de-CH" sz="1200" spc="5" dirty="0">
                <a:cs typeface="Arial"/>
              </a:rPr>
              <a:t>p</a:t>
            </a:r>
            <a:r>
              <a:rPr lang="de-CH" sz="1200" dirty="0">
                <a:cs typeface="Arial"/>
              </a:rPr>
              <a:t>ti</a:t>
            </a:r>
            <a:r>
              <a:rPr lang="de-CH" sz="1200" spc="5" dirty="0">
                <a:cs typeface="Arial"/>
              </a:rPr>
              <a:t>m</a:t>
            </a:r>
            <a:r>
              <a:rPr lang="de-CH" sz="1200" dirty="0">
                <a:cs typeface="Arial"/>
              </a:rPr>
              <a:t>ieru</a:t>
            </a:r>
            <a:r>
              <a:rPr lang="de-CH" sz="1200" spc="5" dirty="0">
                <a:cs typeface="Arial"/>
              </a:rPr>
              <a:t>n</a:t>
            </a:r>
            <a:r>
              <a:rPr lang="de-CH" sz="1200" spc="-10" dirty="0">
                <a:cs typeface="Arial"/>
              </a:rPr>
              <a:t>ge</a:t>
            </a:r>
            <a:r>
              <a:rPr lang="de-CH" sz="1200" dirty="0">
                <a:cs typeface="Arial"/>
              </a:rPr>
              <a:t>n</a:t>
            </a:r>
            <a:r>
              <a:rPr lang="de-CH" sz="1200" spc="-10" dirty="0">
                <a:cs typeface="Arial"/>
              </a:rPr>
              <a:t> </a:t>
            </a:r>
            <a:r>
              <a:rPr lang="de-CH" sz="1200" spc="5" dirty="0">
                <a:cs typeface="Arial"/>
              </a:rPr>
              <a:t>b</a:t>
            </a:r>
            <a:r>
              <a:rPr lang="de-CH" sz="1200" spc="-10" dirty="0">
                <a:cs typeface="Arial"/>
              </a:rPr>
              <a:t>e</a:t>
            </a:r>
            <a:r>
              <a:rPr lang="de-CH" sz="1200" dirty="0">
                <a:cs typeface="Arial"/>
              </a:rPr>
              <a:t>i </a:t>
            </a:r>
            <a:r>
              <a:rPr lang="de-CH" sz="1200" dirty="0" err="1" smtClean="0">
                <a:cs typeface="Arial"/>
              </a:rPr>
              <a:t>Best</a:t>
            </a:r>
            <a:r>
              <a:rPr lang="de-CH" sz="1200" spc="5" dirty="0" err="1" smtClean="0">
                <a:cs typeface="Arial"/>
              </a:rPr>
              <a:t>a</a:t>
            </a:r>
            <a:r>
              <a:rPr lang="de-CH" sz="1200" dirty="0" err="1" smtClean="0">
                <a:cs typeface="Arial"/>
              </a:rPr>
              <a:t>nd</a:t>
            </a:r>
            <a:r>
              <a:rPr lang="de-CH" sz="1200" spc="-10" dirty="0" err="1" smtClean="0">
                <a:cs typeface="Arial"/>
              </a:rPr>
              <a:t>e</a:t>
            </a:r>
            <a:r>
              <a:rPr lang="de-CH" sz="1200" dirty="0" err="1" smtClean="0">
                <a:cs typeface="Arial"/>
              </a:rPr>
              <a:t>sl</a:t>
            </a:r>
            <a:r>
              <a:rPr lang="de-CH" sz="1200" spc="-5" dirty="0" err="1" smtClean="0">
                <a:cs typeface="Arial"/>
              </a:rPr>
              <a:t>i</a:t>
            </a:r>
            <a:r>
              <a:rPr lang="de-CH" sz="1200" spc="-10" dirty="0" err="1" smtClean="0">
                <a:cs typeface="Arial"/>
              </a:rPr>
              <a:t>egen</a:t>
            </a:r>
            <a:r>
              <a:rPr lang="de-CH" sz="1200" dirty="0" err="1" smtClean="0">
                <a:cs typeface="Arial"/>
              </a:rPr>
              <a:t>sch</a:t>
            </a:r>
            <a:r>
              <a:rPr lang="de-CH" sz="1200" spc="-10" dirty="0" err="1" smtClean="0">
                <a:cs typeface="Arial"/>
              </a:rPr>
              <a:t>a</a:t>
            </a:r>
            <a:r>
              <a:rPr lang="de-CH" sz="1200" dirty="0" err="1" smtClean="0">
                <a:cs typeface="Arial"/>
              </a:rPr>
              <a:t>ft</a:t>
            </a:r>
            <a:r>
              <a:rPr lang="de-CH" sz="1200" spc="-10" dirty="0" err="1" smtClean="0">
                <a:cs typeface="Arial"/>
              </a:rPr>
              <a:t>e</a:t>
            </a:r>
            <a:r>
              <a:rPr lang="de-CH" sz="1200" dirty="0" err="1" smtClean="0">
                <a:cs typeface="Arial"/>
              </a:rPr>
              <a:t>n</a:t>
            </a:r>
            <a:endParaRPr lang="de-CH" sz="1200" dirty="0" smtClean="0">
              <a:cs typeface="Arial"/>
            </a:endParaRPr>
          </a:p>
          <a:p>
            <a:pPr marL="207645" marR="243204" indent="-172085">
              <a:lnSpc>
                <a:spcPct val="100000"/>
              </a:lnSpc>
              <a:spcBef>
                <a:spcPts val="600"/>
              </a:spcBef>
              <a:buFont typeface="Wingdings"/>
              <a:buChar char=""/>
              <a:tabLst>
                <a:tab pos="208279" algn="l"/>
              </a:tabLst>
            </a:pPr>
            <a:endParaRPr lang="de-CH" sz="1200" dirty="0">
              <a:cs typeface="Arial"/>
            </a:endParaRPr>
          </a:p>
          <a:p>
            <a:pPr marL="0" indent="0" eaLnBrk="0" hangingPunct="0">
              <a:spcBef>
                <a:spcPct val="0"/>
              </a:spcBef>
              <a:buNone/>
            </a:pPr>
            <a:endParaRPr lang="de-CH" dirty="0"/>
          </a:p>
        </p:txBody>
      </p:sp>
      <p:sp>
        <p:nvSpPr>
          <p:cNvPr id="4" name="Fußzeilenplatzhalter 3"/>
          <p:cNvSpPr>
            <a:spLocks noGrp="1"/>
          </p:cNvSpPr>
          <p:nvPr>
            <p:ph type="ftr" sz="quarter" idx="12"/>
          </p:nvPr>
        </p:nvSpPr>
        <p:spPr/>
        <p:txBody>
          <a:bodyPr/>
          <a:lstStyle/>
          <a:p>
            <a:pPr marL="0" indent="0" algn="l">
              <a:buFont typeface="Arial" panose="020B0604020202020204" pitchFamily="34" charset="0"/>
              <a:buNone/>
            </a:pPr>
            <a:r>
              <a:rPr lang="de-CH" dirty="0" smtClean="0"/>
              <a:t>Swiss Prime Anlagestiftung | </a:t>
            </a:r>
            <a:r>
              <a:rPr lang="de-CH" dirty="0" smtClean="0"/>
              <a:t>KGAST</a:t>
            </a:r>
            <a:r>
              <a:rPr lang="de-CH" dirty="0" smtClean="0"/>
              <a:t>-Sitzung, 2.</a:t>
            </a:r>
            <a:r>
              <a:rPr lang="de-CH" dirty="0" smtClean="0"/>
              <a:t> </a:t>
            </a:r>
            <a:r>
              <a:rPr lang="de-CH" dirty="0" smtClean="0"/>
              <a:t>September 2015</a:t>
            </a:r>
            <a:endParaRPr lang="de-CH" dirty="0"/>
          </a:p>
        </p:txBody>
      </p:sp>
      <p:sp>
        <p:nvSpPr>
          <p:cNvPr id="5" name="object 17"/>
          <p:cNvSpPr txBox="1"/>
          <p:nvPr/>
        </p:nvSpPr>
        <p:spPr>
          <a:xfrm>
            <a:off x="467544" y="5724777"/>
            <a:ext cx="8352606" cy="184666"/>
          </a:xfrm>
          <a:prstGeom prst="rect">
            <a:avLst/>
          </a:prstGeom>
          <a:noFill/>
        </p:spPr>
        <p:txBody>
          <a:bodyPr vert="horz" wrap="square" lIns="0" tIns="0" rIns="0" bIns="0" rtlCol="0">
            <a:spAutoFit/>
          </a:bodyPr>
          <a:lstStyle/>
          <a:p>
            <a:pPr marL="207645" marR="321945" indent="-172085">
              <a:lnSpc>
                <a:spcPct val="100000"/>
              </a:lnSpc>
              <a:spcBef>
                <a:spcPts val="600"/>
              </a:spcBef>
              <a:buFont typeface="Wingdings"/>
              <a:buChar char=""/>
              <a:tabLst>
                <a:tab pos="208279" algn="l"/>
              </a:tabLst>
            </a:pPr>
            <a:r>
              <a:rPr lang="de-CH" sz="1200" dirty="0" smtClean="0">
                <a:cs typeface="Arial"/>
              </a:rPr>
              <a:t>Die Anlagezielrendite der Immobilienanlagegruppe liegt bei 3.0% - 4.0% p.a. </a:t>
            </a:r>
            <a:endParaRPr sz="1200" dirty="0">
              <a:cs typeface="Arial"/>
            </a:endParaRPr>
          </a:p>
        </p:txBody>
      </p:sp>
    </p:spTree>
    <p:extLst>
      <p:ext uri="{BB962C8B-B14F-4D97-AF65-F5344CB8AC3E}">
        <p14:creationId xmlns:p14="http://schemas.microsoft.com/office/powerpoint/2010/main" val="305536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SPA: Strategische Zielallokation</a:t>
            </a:r>
            <a:endParaRPr lang="de-CH" dirty="0"/>
          </a:p>
        </p:txBody>
      </p:sp>
      <p:sp>
        <p:nvSpPr>
          <p:cNvPr id="3" name="Textplatzhalter 2"/>
          <p:cNvSpPr>
            <a:spLocks noGrp="1"/>
          </p:cNvSpPr>
          <p:nvPr>
            <p:ph type="body" sz="quarter" idx="10"/>
          </p:nvPr>
        </p:nvSpPr>
        <p:spPr>
          <a:xfrm>
            <a:off x="467544" y="1916832"/>
            <a:ext cx="6804025" cy="2232025"/>
          </a:xfrm>
        </p:spPr>
        <p:txBody>
          <a:bodyPr/>
          <a:lstStyle/>
          <a:p>
            <a:pPr marL="0" indent="0" eaLnBrk="0" hangingPunct="0">
              <a:spcBef>
                <a:spcPct val="0"/>
              </a:spcBef>
              <a:buNone/>
            </a:pPr>
            <a:endParaRPr lang="de-CH" dirty="0"/>
          </a:p>
        </p:txBody>
      </p:sp>
      <p:sp>
        <p:nvSpPr>
          <p:cNvPr id="4" name="Fußzeilenplatzhalter 3"/>
          <p:cNvSpPr>
            <a:spLocks noGrp="1"/>
          </p:cNvSpPr>
          <p:nvPr>
            <p:ph type="ftr" sz="quarter" idx="12"/>
          </p:nvPr>
        </p:nvSpPr>
        <p:spPr/>
        <p:txBody>
          <a:bodyPr/>
          <a:lstStyle/>
          <a:p>
            <a:pPr marL="0" indent="0" algn="l">
              <a:buFont typeface="Arial" panose="020B0604020202020204" pitchFamily="34" charset="0"/>
              <a:buNone/>
            </a:pPr>
            <a:r>
              <a:rPr lang="de-CH" dirty="0" smtClean="0"/>
              <a:t>Swiss Prime Anlagestiftung | </a:t>
            </a:r>
            <a:r>
              <a:rPr lang="de-CH" dirty="0" smtClean="0"/>
              <a:t>KGAST</a:t>
            </a:r>
            <a:r>
              <a:rPr lang="de-CH" dirty="0" smtClean="0"/>
              <a:t>-Sitzung, 2.</a:t>
            </a:r>
            <a:r>
              <a:rPr lang="de-CH" dirty="0" smtClean="0"/>
              <a:t> </a:t>
            </a:r>
            <a:r>
              <a:rPr lang="de-CH" dirty="0" smtClean="0"/>
              <a:t>September 2015</a:t>
            </a:r>
            <a:endParaRPr lang="de-CH"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6912768"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69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SPA: Motivation zum KGAST-Beitritt</a:t>
            </a:r>
            <a:endParaRPr lang="de-CH" dirty="0"/>
          </a:p>
        </p:txBody>
      </p:sp>
      <p:sp>
        <p:nvSpPr>
          <p:cNvPr id="3" name="Textplatzhalter 2"/>
          <p:cNvSpPr>
            <a:spLocks noGrp="1"/>
          </p:cNvSpPr>
          <p:nvPr>
            <p:ph type="body" sz="quarter" idx="10"/>
          </p:nvPr>
        </p:nvSpPr>
        <p:spPr>
          <a:xfrm>
            <a:off x="467544" y="1628800"/>
            <a:ext cx="6804025" cy="2232025"/>
          </a:xfrm>
        </p:spPr>
        <p:txBody>
          <a:bodyPr/>
          <a:lstStyle/>
          <a:p>
            <a:pPr marL="207645" marR="243204" indent="-172085">
              <a:lnSpc>
                <a:spcPct val="100000"/>
              </a:lnSpc>
              <a:spcBef>
                <a:spcPts val="600"/>
              </a:spcBef>
              <a:buFont typeface="Wingdings"/>
              <a:buChar char=""/>
              <a:tabLst>
                <a:tab pos="208279" algn="l"/>
              </a:tabLst>
            </a:pPr>
            <a:endParaRPr lang="de-CH" sz="1200" dirty="0">
              <a:cs typeface="Arial"/>
            </a:endParaRPr>
          </a:p>
          <a:p>
            <a:pPr marL="207645" marR="321945" indent="-172085">
              <a:spcBef>
                <a:spcPts val="600"/>
              </a:spcBef>
              <a:buFont typeface="Wingdings"/>
              <a:buChar char=""/>
              <a:tabLst>
                <a:tab pos="208279" algn="l"/>
              </a:tabLst>
            </a:pPr>
            <a:r>
              <a:rPr lang="de-CH" sz="1200" b="1" dirty="0"/>
              <a:t>Positive Erfahrung und Kenntnis KGAST </a:t>
            </a:r>
            <a:r>
              <a:rPr lang="de-CH" sz="1200" dirty="0"/>
              <a:t>durch Kollegen aus SFAMA und CS REAM sowie UBS</a:t>
            </a:r>
          </a:p>
          <a:p>
            <a:pPr marL="207645" marR="321945" indent="-172085">
              <a:spcBef>
                <a:spcPts val="600"/>
              </a:spcBef>
              <a:buFont typeface="Wingdings"/>
              <a:buChar char=""/>
              <a:tabLst>
                <a:tab pos="208279" algn="l"/>
              </a:tabLst>
            </a:pPr>
            <a:r>
              <a:rPr lang="de-CH" sz="1200" b="1" dirty="0"/>
              <a:t>Aktive Verbandsmitarbeit </a:t>
            </a:r>
            <a:r>
              <a:rPr lang="de-CH" sz="1200" dirty="0"/>
              <a:t>während Jahrzehnten in SFAMA (Ausschüsse: Immobilien, Recht und Steuern)</a:t>
            </a:r>
          </a:p>
          <a:p>
            <a:pPr marL="207645" marR="321945" indent="-172085">
              <a:spcBef>
                <a:spcPts val="600"/>
              </a:spcBef>
              <a:buFont typeface="Wingdings"/>
              <a:buChar char=""/>
              <a:tabLst>
                <a:tab pos="208279" algn="l"/>
              </a:tabLst>
            </a:pPr>
            <a:r>
              <a:rPr lang="de-CH" sz="1200" b="1" dirty="0" err="1"/>
              <a:t>Lobbyingaktivitäten</a:t>
            </a:r>
            <a:r>
              <a:rPr lang="de-CH" sz="1200" dirty="0"/>
              <a:t> bei Parlamentariern, Steuerbehörden sowie Regulatoren</a:t>
            </a:r>
            <a:endParaRPr lang="de-CH" sz="1200" dirty="0">
              <a:cs typeface="Arial"/>
            </a:endParaRPr>
          </a:p>
          <a:p>
            <a:pPr marL="207645" marR="525145" indent="-172085">
              <a:lnSpc>
                <a:spcPct val="100000"/>
              </a:lnSpc>
              <a:spcBef>
                <a:spcPts val="600"/>
              </a:spcBef>
              <a:buFont typeface="Wingdings"/>
              <a:buChar char=""/>
              <a:tabLst>
                <a:tab pos="208279" algn="l"/>
              </a:tabLst>
            </a:pPr>
            <a:r>
              <a:rPr lang="de-CH" sz="1200" b="1" dirty="0">
                <a:cs typeface="Arial"/>
              </a:rPr>
              <a:t>Austausch im Kreis von Kollegen</a:t>
            </a:r>
          </a:p>
          <a:p>
            <a:pPr marL="207645" marR="525145" indent="-172085">
              <a:lnSpc>
                <a:spcPct val="100000"/>
              </a:lnSpc>
              <a:spcBef>
                <a:spcPts val="600"/>
              </a:spcBef>
              <a:buFont typeface="Wingdings"/>
              <a:buChar char=""/>
              <a:tabLst>
                <a:tab pos="208279" algn="l"/>
              </a:tabLst>
            </a:pPr>
            <a:r>
              <a:rPr lang="de-CH" sz="1200" b="1" dirty="0">
                <a:cs typeface="Arial"/>
              </a:rPr>
              <a:t>Qualitätsmerkmal</a:t>
            </a:r>
            <a:r>
              <a:rPr lang="de-CH" sz="1200" dirty="0">
                <a:cs typeface="Arial"/>
              </a:rPr>
              <a:t> für eine Stiftung: Formelle Beschlussfassung zur Befolgung der KGAST-Standards an Stiftungsratssitzung vom 25.8.2015 (Beilage)</a:t>
            </a:r>
          </a:p>
          <a:p>
            <a:pPr marL="207645" marR="243204" indent="-172085">
              <a:lnSpc>
                <a:spcPct val="100000"/>
              </a:lnSpc>
              <a:spcBef>
                <a:spcPts val="600"/>
              </a:spcBef>
              <a:buFont typeface="Wingdings"/>
              <a:buChar char=""/>
              <a:tabLst>
                <a:tab pos="208279" algn="l"/>
              </a:tabLst>
            </a:pPr>
            <a:r>
              <a:rPr lang="de-CH" sz="1200" dirty="0">
                <a:cs typeface="Arial"/>
              </a:rPr>
              <a:t>Statuten (Art. 2 und 3)</a:t>
            </a:r>
          </a:p>
          <a:p>
            <a:pPr marL="664845" marR="243204" lvl="1" indent="-172085">
              <a:spcBef>
                <a:spcPts val="600"/>
              </a:spcBef>
              <a:buFont typeface="Wingdings"/>
              <a:buChar char=""/>
              <a:tabLst>
                <a:tab pos="208279" algn="l"/>
              </a:tabLst>
            </a:pPr>
            <a:r>
              <a:rPr lang="de-CH" sz="1200" b="1" dirty="0">
                <a:cs typeface="Arial"/>
              </a:rPr>
              <a:t>Schutz der Rechte der Anleger </a:t>
            </a:r>
            <a:r>
              <a:rPr lang="de-CH" sz="1200" dirty="0">
                <a:cs typeface="Arial"/>
              </a:rPr>
              <a:t>und </a:t>
            </a:r>
            <a:r>
              <a:rPr lang="de-CH" sz="1200" b="1" dirty="0">
                <a:cs typeface="Arial"/>
              </a:rPr>
              <a:t>Gewährleistung der Sicherheit ihrer Vermögenswerte</a:t>
            </a:r>
          </a:p>
          <a:p>
            <a:pPr marL="664845" marR="243204" lvl="1" indent="-172085">
              <a:spcBef>
                <a:spcPts val="600"/>
              </a:spcBef>
              <a:buFont typeface="Wingdings"/>
              <a:buChar char=""/>
              <a:tabLst>
                <a:tab pos="208279" algn="l"/>
              </a:tabLst>
            </a:pPr>
            <a:r>
              <a:rPr lang="de-CH" sz="1200" b="1" dirty="0">
                <a:cs typeface="Arial"/>
              </a:rPr>
              <a:t>Vertretung gemeinsamer Interessen </a:t>
            </a:r>
            <a:r>
              <a:rPr lang="de-CH" sz="1200" dirty="0">
                <a:cs typeface="Arial"/>
              </a:rPr>
              <a:t>der Mitglieder gegenüber Behörden, Verwaltung, Aufsicht und anderen privat- und </a:t>
            </a:r>
            <a:r>
              <a:rPr lang="de-CH" sz="1200" dirty="0" err="1">
                <a:cs typeface="Arial"/>
              </a:rPr>
              <a:t>öffentlichrechtlichen</a:t>
            </a:r>
            <a:r>
              <a:rPr lang="de-CH" sz="1200" dirty="0">
                <a:cs typeface="Arial"/>
              </a:rPr>
              <a:t> Institutionen</a:t>
            </a:r>
          </a:p>
          <a:p>
            <a:pPr marL="664845" marR="243204" lvl="1" indent="-172085">
              <a:spcBef>
                <a:spcPts val="600"/>
              </a:spcBef>
              <a:buFont typeface="Wingdings"/>
              <a:buChar char=""/>
              <a:tabLst>
                <a:tab pos="208279" algn="l"/>
              </a:tabLst>
            </a:pPr>
            <a:r>
              <a:rPr lang="de-CH" sz="1200" dirty="0">
                <a:cs typeface="Arial"/>
              </a:rPr>
              <a:t>Orientierung und Beratung der Mitglieder </a:t>
            </a:r>
          </a:p>
          <a:p>
            <a:pPr marL="664845" marR="243204" lvl="1" indent="-172085">
              <a:spcBef>
                <a:spcPts val="600"/>
              </a:spcBef>
              <a:buFont typeface="Wingdings"/>
              <a:buChar char=""/>
              <a:tabLst>
                <a:tab pos="208279" algn="l"/>
              </a:tabLst>
            </a:pPr>
            <a:r>
              <a:rPr lang="de-CH" sz="1200" dirty="0">
                <a:cs typeface="Arial"/>
              </a:rPr>
              <a:t>Information der Öffentlichkeit zu Fragen der beruflichen Vorsorge</a:t>
            </a:r>
          </a:p>
          <a:p>
            <a:pPr marL="664845" marR="321945" lvl="1" indent="-172085">
              <a:spcBef>
                <a:spcPts val="600"/>
              </a:spcBef>
              <a:buFont typeface="Wingdings"/>
              <a:buChar char=""/>
              <a:tabLst>
                <a:tab pos="208279" algn="l"/>
              </a:tabLst>
            </a:pPr>
            <a:r>
              <a:rPr lang="de-CH" sz="1200" dirty="0">
                <a:cs typeface="Arial"/>
              </a:rPr>
              <a:t>Unterstellung der Swiss Prime Anlagestiftung unter KGAST-Qualitätsstandards</a:t>
            </a:r>
          </a:p>
          <a:p>
            <a:pPr marL="634348" marR="321945" lvl="2" indent="0">
              <a:spcBef>
                <a:spcPts val="600"/>
              </a:spcBef>
              <a:buNone/>
              <a:tabLst>
                <a:tab pos="208279" algn="l"/>
              </a:tabLst>
            </a:pPr>
            <a:r>
              <a:rPr lang="de-CH" sz="1200" dirty="0">
                <a:cs typeface="Arial"/>
                <a:sym typeface="Wingdings" panose="05000000000000000000" pitchFamily="2" charset="2"/>
              </a:rPr>
              <a:t> </a:t>
            </a:r>
            <a:r>
              <a:rPr lang="de-CH" sz="1200" dirty="0">
                <a:cs typeface="Arial"/>
              </a:rPr>
              <a:t>An Stiftungsratssitzung vom 25.8.2015 ist die Befolgung der KGAST-Qualitätsstandards beschlossen </a:t>
            </a:r>
            <a:r>
              <a:rPr lang="de-CH" sz="1200" dirty="0" smtClean="0">
                <a:cs typeface="Arial"/>
              </a:rPr>
              <a:t>worden und im Herbst werden letzte Anpassungen der Dokumentation erfolgen und der OAK BV mitgeteilt werden</a:t>
            </a:r>
            <a:endParaRPr lang="de-CH" sz="1200" dirty="0">
              <a:cs typeface="Arial"/>
            </a:endParaRPr>
          </a:p>
          <a:p>
            <a:pPr marL="0" indent="0" eaLnBrk="0" hangingPunct="0">
              <a:spcBef>
                <a:spcPct val="0"/>
              </a:spcBef>
              <a:buNone/>
            </a:pPr>
            <a:endParaRPr lang="de-CH" dirty="0"/>
          </a:p>
        </p:txBody>
      </p:sp>
      <p:sp>
        <p:nvSpPr>
          <p:cNvPr id="4" name="Fußzeilenplatzhalter 3"/>
          <p:cNvSpPr>
            <a:spLocks noGrp="1"/>
          </p:cNvSpPr>
          <p:nvPr>
            <p:ph type="ftr" sz="quarter" idx="12"/>
          </p:nvPr>
        </p:nvSpPr>
        <p:spPr/>
        <p:txBody>
          <a:bodyPr/>
          <a:lstStyle/>
          <a:p>
            <a:pPr marL="0" indent="0" algn="l">
              <a:buFont typeface="Arial" panose="020B0604020202020204" pitchFamily="34" charset="0"/>
              <a:buNone/>
            </a:pPr>
            <a:r>
              <a:rPr lang="de-CH" dirty="0" smtClean="0"/>
              <a:t>Swiss Prime Anlagestiftung | </a:t>
            </a:r>
            <a:r>
              <a:rPr lang="de-CH" dirty="0" smtClean="0"/>
              <a:t>KGAST</a:t>
            </a:r>
            <a:r>
              <a:rPr lang="de-CH" dirty="0" smtClean="0"/>
              <a:t>-Sitzung, 2.</a:t>
            </a:r>
            <a:r>
              <a:rPr lang="de-CH" dirty="0" smtClean="0"/>
              <a:t> </a:t>
            </a:r>
            <a:r>
              <a:rPr lang="de-CH" dirty="0" smtClean="0"/>
              <a:t>September 2015</a:t>
            </a:r>
            <a:endParaRPr lang="de-CH" dirty="0"/>
          </a:p>
        </p:txBody>
      </p:sp>
    </p:spTree>
    <p:extLst>
      <p:ext uri="{BB962C8B-B14F-4D97-AF65-F5344CB8AC3E}">
        <p14:creationId xmlns:p14="http://schemas.microsoft.com/office/powerpoint/2010/main" val="612519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ps_Basisfile">
  <a:themeElements>
    <a:clrScheme name="Swiss Prime Site">
      <a:dk1>
        <a:srgbClr val="000000"/>
      </a:dk1>
      <a:lt1>
        <a:srgbClr val="FFFFFF"/>
      </a:lt1>
      <a:dk2>
        <a:srgbClr val="C5C5BE"/>
      </a:dk2>
      <a:lt2>
        <a:srgbClr val="ECECE9"/>
      </a:lt2>
      <a:accent1>
        <a:srgbClr val="EEA500"/>
      </a:accent1>
      <a:accent2>
        <a:srgbClr val="98C3D8"/>
      </a:accent2>
      <a:accent3>
        <a:srgbClr val="B2B1A8"/>
      </a:accent3>
      <a:accent4>
        <a:srgbClr val="5D7677"/>
      </a:accent4>
      <a:accent5>
        <a:srgbClr val="00507A"/>
      </a:accent5>
      <a:accent6>
        <a:srgbClr val="D9D8D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8575" cap="flat" cmpd="sng" algn="ctr">
          <a:noFill/>
          <a:prstDash val="solid"/>
          <a:round/>
          <a:headEnd type="none" w="med" len="med"/>
          <a:tailEnd type="none" w="med" len="med"/>
        </a:ln>
        <a:effectLst/>
        <a:ex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marR="0" indent="0" defTabSz="914400" rtl="0" eaLnBrk="0" fontAlgn="base" latinLnBrk="0" hangingPunct="0">
          <a:lnSpc>
            <a:spcPct val="100000"/>
          </a:lnSpc>
          <a:spcBef>
            <a:spcPct val="0"/>
          </a:spcBef>
          <a:spcAft>
            <a:spcPct val="0"/>
          </a:spcAft>
          <a:buClrTx/>
          <a:buSzTx/>
          <a:buFontTx/>
          <a:buNone/>
          <a:tabLst/>
          <a:defRPr sz="1000" dirty="0" smtClean="0">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lIns="0" tIns="0" rIns="0" bIns="0" rtlCol="0">
        <a:noAutofit/>
      </a:bodyPr>
      <a:lstStyle>
        <a:defPPr>
          <a:defRPr sz="1800" dirty="0" err="1" smtClean="0"/>
        </a:defPPr>
      </a:lstStyle>
    </a:txDef>
  </a:objectDefaults>
  <a:extraClrSchemeLst>
    <a:extraClrScheme>
      <a:clrScheme name="Swiss Prime Site">
        <a:dk1>
          <a:srgbClr val="000000"/>
        </a:dk1>
        <a:lt1>
          <a:srgbClr val="FFFFFF"/>
        </a:lt1>
        <a:dk2>
          <a:srgbClr val="C5C5BE"/>
        </a:dk2>
        <a:lt2>
          <a:srgbClr val="ECECE9"/>
        </a:lt2>
        <a:accent1>
          <a:srgbClr val="EEA500"/>
        </a:accent1>
        <a:accent2>
          <a:srgbClr val="98C3D8"/>
        </a:accent2>
        <a:accent3>
          <a:srgbClr val="B2B1A8"/>
        </a:accent3>
        <a:accent4>
          <a:srgbClr val="5D7677"/>
        </a:accent4>
        <a:accent5>
          <a:srgbClr val="00507A"/>
        </a:accent5>
        <a:accent6>
          <a:srgbClr val="D9D8D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Gelb 100%">
      <a:srgbClr val="EEA500"/>
    </a:custClr>
    <a:custClr name="Gelb 75%">
      <a:srgbClr val="F2BC40"/>
    </a:custClr>
    <a:custClr name="Gelb 50%">
      <a:srgbClr val="F7D280"/>
    </a:custClr>
    <a:custClr name="Gelb 25%">
      <a:srgbClr val="FBE9BF"/>
    </a:custClr>
    <a:custClr name="blank">
      <a:srgbClr val="FFFFFF"/>
    </a:custClr>
    <a:custClr name="Hellblau 100%">
      <a:srgbClr val="98C6D8"/>
    </a:custClr>
    <a:custClr name="Hellblau 75%">
      <a:srgbClr val="B2D4E2"/>
    </a:custClr>
    <a:custClr name="Hellblau 50%">
      <a:srgbClr val="CCE3EC"/>
    </a:custClr>
    <a:custClr name="Hellblau 25%">
      <a:srgbClr val="E5F1F5"/>
    </a:custClr>
    <a:custClr name="blank">
      <a:srgbClr val="FFFFFF"/>
    </a:custClr>
    <a:custClr name="Grau 100%">
      <a:srgbClr val="B2B1A8"/>
    </a:custClr>
    <a:custClr name="Grau 75%">
      <a:srgbClr val="C5C5BE"/>
    </a:custClr>
    <a:custClr name="Grau 50%">
      <a:srgbClr val="D9D8D4"/>
    </a:custClr>
    <a:custClr name="Grau 25%">
      <a:srgbClr val="ECECE9"/>
    </a:custClr>
    <a:custClr name="blank">
      <a:srgbClr val="FFFFFF"/>
    </a:custClr>
    <a:custClr name="Dunkelgrau 100%">
      <a:srgbClr val="5D7677"/>
    </a:custClr>
    <a:custClr name="Dunkelgrau 75%">
      <a:srgbClr val="869899"/>
    </a:custClr>
    <a:custClr name="Dunkelgrau 50%">
      <a:srgbClr val="AEBBBB"/>
    </a:custClr>
    <a:custClr name="Dunkelgrau 25%">
      <a:srgbClr val="D7DDDD"/>
    </a:custClr>
    <a:custClr name="blank">
      <a:srgbClr val="FFFFFF"/>
    </a:custClr>
    <a:custClr name="Blau 100%">
      <a:srgbClr val="00507A"/>
    </a:custClr>
    <a:custClr name="Blau 75%">
      <a:srgbClr val="407C9B"/>
    </a:custClr>
    <a:custClr name="Blau 50%">
      <a:srgbClr val="80A8BD"/>
    </a:custClr>
    <a:custClr name="Blau 25%">
      <a:srgbClr val="BFD3DE"/>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594</Words>
  <Application>Microsoft Office PowerPoint</Application>
  <PresentationFormat>On-screen Show (4:3)</PresentationFormat>
  <Paragraphs>51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1_sps_Basisfile</vt:lpstr>
      <vt:lpstr>PowerPoint Presentation</vt:lpstr>
      <vt:lpstr>KGAST – SPA Vorstellung Mitgliederversammlung</vt:lpstr>
      <vt:lpstr>Swiss Prime Site Gruppe</vt:lpstr>
      <vt:lpstr>SPA: Organe und externe Partner</vt:lpstr>
      <vt:lpstr>SPA: Investitionsstrategie</vt:lpstr>
      <vt:lpstr>SPA: Strategische Zielallokation</vt:lpstr>
      <vt:lpstr>SPA: Motivation zum KGAST-Beitritt</vt:lpstr>
    </vt:vector>
  </TitlesOfParts>
  <Company>Swiss Prime Site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Starlight Devestitionsoption: Borletti Group</dc:title>
  <dc:creator>Denner Marcel - SPS Business Management</dc:creator>
  <cp:lastModifiedBy>Bucher Gregor</cp:lastModifiedBy>
  <cp:revision>858</cp:revision>
  <cp:lastPrinted>2015-08-29T11:48:03Z</cp:lastPrinted>
  <dcterms:created xsi:type="dcterms:W3CDTF">2013-12-09T13:33:01Z</dcterms:created>
  <dcterms:modified xsi:type="dcterms:W3CDTF">2015-08-29T11:49:05Z</dcterms:modified>
</cp:coreProperties>
</file>