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drawings/drawing10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drawings/drawing11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12.xml" ContentType="application/vnd.openxmlformats-officedocument.drawingml.chart+xml"/>
  <Override PartName="/ppt/drawings/drawing12.xml" ContentType="application/vnd.openxmlformats-officedocument.drawingml.chartshapes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drawings/drawing13.xml" ContentType="application/vnd.openxmlformats-officedocument.drawingml.chartshapes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drawings/drawing14.xml" ContentType="application/vnd.openxmlformats-officedocument.drawingml.chartshapes+xml"/>
  <Override PartName="/ppt/notesSlides/notesSlide18.xml" ContentType="application/vnd.openxmlformats-officedocument.presentationml.notesSlide+xml"/>
  <Override PartName="/ppt/charts/chart15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6.xml" ContentType="application/vnd.openxmlformats-officedocument.drawingml.chart+xml"/>
  <Override PartName="/ppt/drawings/drawing15.xml" ContentType="application/vnd.openxmlformats-officedocument.drawingml.chartshapes+xml"/>
  <Override PartName="/ppt/notesSlides/notesSlide21.xml" ContentType="application/vnd.openxmlformats-officedocument.presentationml.notesSlide+xml"/>
  <Override PartName="/ppt/charts/chart17.xml" ContentType="application/vnd.openxmlformats-officedocument.drawingml.chart+xml"/>
  <Override PartName="/ppt/drawings/drawing16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8.xml" ContentType="application/vnd.openxmlformats-officedocument.drawingml.chart+xml"/>
  <Override PartName="/ppt/drawings/drawing17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9.xml" ContentType="application/vnd.openxmlformats-officedocument.drawingml.chart+xml"/>
  <Override PartName="/ppt/drawings/drawing1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5"/>
  </p:sldMasterIdLst>
  <p:notesMasterIdLst>
    <p:notesMasterId r:id="rId30"/>
  </p:notesMasterIdLst>
  <p:handoutMasterIdLst>
    <p:handoutMasterId r:id="rId31"/>
  </p:handoutMasterIdLst>
  <p:sldIdLst>
    <p:sldId id="256" r:id="rId6"/>
    <p:sldId id="264" r:id="rId7"/>
    <p:sldId id="385" r:id="rId8"/>
    <p:sldId id="387" r:id="rId9"/>
    <p:sldId id="389" r:id="rId10"/>
    <p:sldId id="390" r:id="rId11"/>
    <p:sldId id="391" r:id="rId12"/>
    <p:sldId id="392" r:id="rId13"/>
    <p:sldId id="394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386" r:id="rId24"/>
    <p:sldId id="405" r:id="rId25"/>
    <p:sldId id="406" r:id="rId26"/>
    <p:sldId id="407" r:id="rId27"/>
    <p:sldId id="408" r:id="rId28"/>
    <p:sldId id="332" r:id="rId29"/>
  </p:sldIdLst>
  <p:sldSz cx="12853988" cy="7231063"/>
  <p:notesSz cx="6794500" cy="9906000"/>
  <p:defaultTextStyle>
    <a:defPPr>
      <a:defRPr lang="de-CH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Futura Boo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98">
          <p15:clr>
            <a:srgbClr val="A4A3A4"/>
          </p15:clr>
        </p15:guide>
        <p15:guide id="2" orient="horz" pos="336">
          <p15:clr>
            <a:srgbClr val="A4A3A4"/>
          </p15:clr>
        </p15:guide>
        <p15:guide id="3" pos="447">
          <p15:clr>
            <a:srgbClr val="A4A3A4"/>
          </p15:clr>
        </p15:guide>
        <p15:guide id="4" pos="677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D9DB"/>
    <a:srgbClr val="7A8E94"/>
    <a:srgbClr val="1399FE"/>
    <a:srgbClr val="82AD31"/>
    <a:srgbClr val="FD000D"/>
    <a:srgbClr val="103C12"/>
    <a:srgbClr val="646200"/>
    <a:srgbClr val="640000"/>
    <a:srgbClr val="FF3737"/>
    <a:srgbClr val="34C6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00" autoAdjust="0"/>
    <p:restoredTop sz="95739" autoAdjust="0"/>
  </p:normalViewPr>
  <p:slideViewPr>
    <p:cSldViewPr>
      <p:cViewPr>
        <p:scale>
          <a:sx n="95" d="100"/>
          <a:sy n="95" d="100"/>
        </p:scale>
        <p:origin x="1688" y="624"/>
      </p:cViewPr>
      <p:guideLst>
        <p:guide orient="horz" pos="1098"/>
        <p:guide orient="horz" pos="336"/>
        <p:guide pos="447"/>
        <p:guide pos="67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3558" y="-96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0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1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3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4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5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6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7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18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/zcity-p002nas\DATA\GRUPPEN\CV\CVX\PK-Studie\Studie%202017\Auswertung\KGAST\KGAST.xlsx" TargetMode="External"/><Relationship Id="rId2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865579554339328"/>
          <c:h val="0.796543463381246"/>
        </c:manualLayout>
      </c:layout>
      <c:areaChart>
        <c:grouping val="stacked"/>
        <c:varyColors val="0"/>
        <c:ser>
          <c:idx val="0"/>
          <c:order val="0"/>
          <c:tx>
            <c:strRef>
              <c:f>'AA kollektiv vs direkt'!$B$71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7A8E94"/>
            </a:solidFill>
          </c:spPr>
          <c:cat>
            <c:numRef>
              <c:f>'AA kollektiv vs direkt'!$C$70:$K$70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direkt'!$C$71:$K$71</c:f>
              <c:numCache>
                <c:formatCode>_ * #,##0_ ;_ * \-#,##0_ ;_ * "-"??_ ;_ @_ </c:formatCode>
                <c:ptCount val="9"/>
                <c:pt idx="0">
                  <c:v>69407.0</c:v>
                </c:pt>
                <c:pt idx="1">
                  <c:v>67278.0</c:v>
                </c:pt>
                <c:pt idx="2">
                  <c:v>74523.0</c:v>
                </c:pt>
                <c:pt idx="3">
                  <c:v>77298.0</c:v>
                </c:pt>
                <c:pt idx="4">
                  <c:v>80560.0</c:v>
                </c:pt>
                <c:pt idx="5">
                  <c:v>87896.0</c:v>
                </c:pt>
                <c:pt idx="6">
                  <c:v>93110.0</c:v>
                </c:pt>
                <c:pt idx="7">
                  <c:v>101020.0</c:v>
                </c:pt>
                <c:pt idx="8">
                  <c:v>107969.0</c:v>
                </c:pt>
              </c:numCache>
            </c:numRef>
          </c:val>
        </c:ser>
        <c:ser>
          <c:idx val="1"/>
          <c:order val="1"/>
          <c:tx>
            <c:strRef>
              <c:f>'AA kollektiv vs direkt'!$B$72</c:f>
              <c:strCache>
                <c:ptCount val="1"/>
                <c:pt idx="0">
                  <c:v>Nicht-AST</c:v>
                </c:pt>
              </c:strCache>
            </c:strRef>
          </c:tx>
          <c:spPr>
            <a:solidFill>
              <a:srgbClr val="A6B3B8"/>
            </a:solidFill>
          </c:spPr>
          <c:cat>
            <c:numRef>
              <c:f>'AA kollektiv vs direkt'!$C$70:$K$70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direkt'!$C$72:$K$72</c:f>
              <c:numCache>
                <c:formatCode>_ * #,##0_ ;_ * \-#,##0_ ;_ * "-"??_ ;_ @_ </c:formatCode>
                <c:ptCount val="9"/>
                <c:pt idx="0">
                  <c:v>155087.0</c:v>
                </c:pt>
                <c:pt idx="1">
                  <c:v>130782.0</c:v>
                </c:pt>
                <c:pt idx="2">
                  <c:v>166039.0</c:v>
                </c:pt>
                <c:pt idx="3">
                  <c:v>198217.0</c:v>
                </c:pt>
                <c:pt idx="4">
                  <c:v>203237.0</c:v>
                </c:pt>
                <c:pt idx="5">
                  <c:v>224883.0</c:v>
                </c:pt>
                <c:pt idx="6">
                  <c:v>264420.0</c:v>
                </c:pt>
                <c:pt idx="7">
                  <c:v>322807.0</c:v>
                </c:pt>
                <c:pt idx="8">
                  <c:v>344517.0</c:v>
                </c:pt>
              </c:numCache>
            </c:numRef>
          </c:val>
        </c:ser>
        <c:ser>
          <c:idx val="2"/>
          <c:order val="2"/>
          <c:tx>
            <c:strRef>
              <c:f>'AA kollektiv vs direkt'!$B$73</c:f>
              <c:strCache>
                <c:ptCount val="1"/>
                <c:pt idx="0">
                  <c:v>Total direkte Anlagen</c:v>
                </c:pt>
              </c:strCache>
            </c:strRef>
          </c:tx>
          <c:spPr>
            <a:solidFill>
              <a:srgbClr val="D3D9DB"/>
            </a:solidFill>
            <a:ln w="25400">
              <a:noFill/>
            </a:ln>
          </c:spPr>
          <c:cat>
            <c:numRef>
              <c:f>'AA kollektiv vs direkt'!$C$70:$K$70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direkt'!$C$73:$K$73</c:f>
              <c:numCache>
                <c:formatCode>_ * #,##0_ ;_ * \-#,##0_ ;_ * "-"??_ ;_ @_ </c:formatCode>
                <c:ptCount val="9"/>
                <c:pt idx="0">
                  <c:v>362298.0</c:v>
                </c:pt>
                <c:pt idx="1">
                  <c:v>323584.0</c:v>
                </c:pt>
                <c:pt idx="2">
                  <c:v>341974.0</c:v>
                </c:pt>
                <c:pt idx="3">
                  <c:v>328346.0</c:v>
                </c:pt>
                <c:pt idx="4">
                  <c:v>326317.0</c:v>
                </c:pt>
                <c:pt idx="5">
                  <c:v>344268.0</c:v>
                </c:pt>
                <c:pt idx="6">
                  <c:v>344095.0</c:v>
                </c:pt>
                <c:pt idx="7">
                  <c:v>335497.0</c:v>
                </c:pt>
                <c:pt idx="8">
                  <c:v>316362.0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29570016"/>
        <c:axId val="-1729567696"/>
      </c:areaChart>
      <c:catAx>
        <c:axId val="-1729570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29567696"/>
        <c:crosses val="autoZero"/>
        <c:auto val="1"/>
        <c:lblAlgn val="ctr"/>
        <c:lblOffset val="100"/>
        <c:noMultiLvlLbl val="0"/>
      </c:catAx>
      <c:valAx>
        <c:axId val="-1729567696"/>
        <c:scaling>
          <c:orientation val="minMax"/>
          <c:max val="800000.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1729570016"/>
        <c:crosses val="autoZero"/>
        <c:crossBetween val="midCat"/>
      </c:valAx>
    </c:plotArea>
    <c:plotVisOnly val="1"/>
    <c:dispBlanksAs val="zero"/>
    <c:showDLblsOverMax val="0"/>
  </c:chart>
  <c:spPr>
    <a:solidFill>
      <a:srgbClr val="FFFFFF"/>
    </a:solidFill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44084591933892"/>
          <c:h val="0.770157341111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'Aktien CH'!$B$48</c:f>
              <c:strCache>
                <c:ptCount val="1"/>
                <c:pt idx="0">
                  <c:v>Obligationen in inländische Schuldner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CH'!$C$47:$K$47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CH'!$C$48:$K$48</c:f>
              <c:numCache>
                <c:formatCode>0%</c:formatCode>
                <c:ptCount val="9"/>
                <c:pt idx="0">
                  <c:v>0.452407290349768</c:v>
                </c:pt>
                <c:pt idx="1">
                  <c:v>0.460994557981412</c:v>
                </c:pt>
                <c:pt idx="2">
                  <c:v>0.426638604930848</c:v>
                </c:pt>
                <c:pt idx="3">
                  <c:v>0.415188310789958</c:v>
                </c:pt>
                <c:pt idx="4">
                  <c:v>0.464048375150919</c:v>
                </c:pt>
                <c:pt idx="5">
                  <c:v>0.429192781238194</c:v>
                </c:pt>
                <c:pt idx="6">
                  <c:v>0.366825521756805</c:v>
                </c:pt>
                <c:pt idx="7">
                  <c:v>0.344037137353595</c:v>
                </c:pt>
                <c:pt idx="8">
                  <c:v>0.339673227580342</c:v>
                </c:pt>
              </c:numCache>
            </c:numRef>
          </c:val>
        </c:ser>
        <c:ser>
          <c:idx val="1"/>
          <c:order val="1"/>
          <c:tx>
            <c:strRef>
              <c:f>'Aktien CH'!$B$49</c:f>
              <c:strCache>
                <c:ptCount val="1"/>
                <c:pt idx="0">
                  <c:v>Obligationen in ausländische Schuldner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CH'!$C$47:$K$47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CH'!$C$49:$K$49</c:f>
              <c:numCache>
                <c:formatCode>0%</c:formatCode>
                <c:ptCount val="9"/>
                <c:pt idx="0">
                  <c:v>0.161715128529288</c:v>
                </c:pt>
                <c:pt idx="1">
                  <c:v>0.166647277051744</c:v>
                </c:pt>
                <c:pt idx="2">
                  <c:v>0.191942273000601</c:v>
                </c:pt>
                <c:pt idx="3">
                  <c:v>0.217182627943853</c:v>
                </c:pt>
                <c:pt idx="4">
                  <c:v>0.181427107535282</c:v>
                </c:pt>
                <c:pt idx="5">
                  <c:v>0.183413896988308</c:v>
                </c:pt>
                <c:pt idx="6">
                  <c:v>0.190487722606146</c:v>
                </c:pt>
                <c:pt idx="7">
                  <c:v>0.193421256559186</c:v>
                </c:pt>
                <c:pt idx="8">
                  <c:v>0.170773543974458</c:v>
                </c:pt>
              </c:numCache>
            </c:numRef>
          </c:val>
        </c:ser>
        <c:ser>
          <c:idx val="2"/>
          <c:order val="2"/>
          <c:tx>
            <c:strRef>
              <c:f>'Aktien CH'!$B$50</c:f>
              <c:strCache>
                <c:ptCount val="1"/>
                <c:pt idx="0">
                  <c:v>Obligationen in Fremdwährungen</c:v>
                </c:pt>
              </c:strCache>
            </c:strRef>
          </c:tx>
          <c:spPr>
            <a:solidFill>
              <a:srgbClr val="D3D9DB"/>
            </a:solidFill>
            <a:ln w="2540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CH'!$C$47:$K$47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CH'!$C$50:$K$50</c:f>
              <c:numCache>
                <c:formatCode>0%</c:formatCode>
                <c:ptCount val="9"/>
                <c:pt idx="0">
                  <c:v>0.385877581120944</c:v>
                </c:pt>
                <c:pt idx="1">
                  <c:v>0.372358164966844</c:v>
                </c:pt>
                <c:pt idx="2">
                  <c:v>0.381419122068551</c:v>
                </c:pt>
                <c:pt idx="3">
                  <c:v>0.367629061266189</c:v>
                </c:pt>
                <c:pt idx="4">
                  <c:v>0.354524517313799</c:v>
                </c:pt>
                <c:pt idx="5">
                  <c:v>0.387393321773498</c:v>
                </c:pt>
                <c:pt idx="6">
                  <c:v>0.442686755637049</c:v>
                </c:pt>
                <c:pt idx="7">
                  <c:v>0.46254160608722</c:v>
                </c:pt>
                <c:pt idx="8">
                  <c:v>0.4895532284452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37"/>
        <c:overlap val="100"/>
        <c:axId val="-1702503664"/>
        <c:axId val="-1702501616"/>
      </c:barChart>
      <c:catAx>
        <c:axId val="-1702503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501616"/>
        <c:crosses val="autoZero"/>
        <c:auto val="1"/>
        <c:lblAlgn val="ctr"/>
        <c:lblOffset val="100"/>
        <c:noMultiLvlLbl val="0"/>
      </c:catAx>
      <c:valAx>
        <c:axId val="-1702501616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2503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5377405463011"/>
          <c:y val="0.22294487739273"/>
          <c:w val="0.184622594536989"/>
          <c:h val="0.68978978978979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919261901659282"/>
          <c:h val="0.68034915583841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Obligationen!$B$35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Obligationen!$C$34:$K$34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Obligationen!$C$35:$K$35</c:f>
              <c:numCache>
                <c:formatCode>0%</c:formatCode>
                <c:ptCount val="9"/>
                <c:pt idx="0">
                  <c:v>0.108895869601159</c:v>
                </c:pt>
                <c:pt idx="1">
                  <c:v>0.116235969472614</c:v>
                </c:pt>
                <c:pt idx="2">
                  <c:v>0.111467239947232</c:v>
                </c:pt>
                <c:pt idx="3">
                  <c:v>0.112170406969436</c:v>
                </c:pt>
                <c:pt idx="4">
                  <c:v>0.101305961600147</c:v>
                </c:pt>
                <c:pt idx="5">
                  <c:v>0.0978830104184015</c:v>
                </c:pt>
                <c:pt idx="6">
                  <c:v>0.0822354789279416</c:v>
                </c:pt>
                <c:pt idx="7">
                  <c:v>0.0694536326316076</c:v>
                </c:pt>
                <c:pt idx="8">
                  <c:v>0.0630329621912376</c:v>
                </c:pt>
              </c:numCache>
            </c:numRef>
          </c:val>
        </c:ser>
        <c:ser>
          <c:idx val="1"/>
          <c:order val="1"/>
          <c:tx>
            <c:strRef>
              <c:f>Obligationen!$B$36</c:f>
              <c:strCache>
                <c:ptCount val="1"/>
                <c:pt idx="0">
                  <c:v>Andere Kollektivanlagen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Obligationen!$C$34:$K$34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Obligationen!$C$36:$K$36</c:f>
              <c:numCache>
                <c:formatCode>0%</c:formatCode>
                <c:ptCount val="9"/>
                <c:pt idx="0">
                  <c:v>0.22521225795785</c:v>
                </c:pt>
                <c:pt idx="1">
                  <c:v>0.222711158843153</c:v>
                </c:pt>
                <c:pt idx="2">
                  <c:v>0.235188351981238</c:v>
                </c:pt>
                <c:pt idx="3">
                  <c:v>0.265057095617029</c:v>
                </c:pt>
                <c:pt idx="4">
                  <c:v>0.317866471154287</c:v>
                </c:pt>
                <c:pt idx="5">
                  <c:v>0.312061659172079</c:v>
                </c:pt>
                <c:pt idx="6">
                  <c:v>0.326503667010399</c:v>
                </c:pt>
                <c:pt idx="7">
                  <c:v>0.352995550400101</c:v>
                </c:pt>
                <c:pt idx="8">
                  <c:v>0.369578586967497</c:v>
                </c:pt>
              </c:numCache>
            </c:numRef>
          </c:val>
        </c:ser>
        <c:ser>
          <c:idx val="2"/>
          <c:order val="2"/>
          <c:tx>
            <c:strRef>
              <c:f>Obligationen!$B$37</c:f>
              <c:strCache>
                <c:ptCount val="1"/>
                <c:pt idx="0">
                  <c:v>Direktanlagen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Obligationen!$C$34:$K$34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Obligationen!$C$37:$K$37</c:f>
              <c:numCache>
                <c:formatCode>0%</c:formatCode>
                <c:ptCount val="9"/>
                <c:pt idx="0">
                  <c:v>0.665891872440991</c:v>
                </c:pt>
                <c:pt idx="1">
                  <c:v>0.661052871684234</c:v>
                </c:pt>
                <c:pt idx="2">
                  <c:v>0.65334440807153</c:v>
                </c:pt>
                <c:pt idx="3">
                  <c:v>0.622772497413535</c:v>
                </c:pt>
                <c:pt idx="4">
                  <c:v>0.580827567245567</c:v>
                </c:pt>
                <c:pt idx="5">
                  <c:v>0.590055330409519</c:v>
                </c:pt>
                <c:pt idx="6">
                  <c:v>0.59126085406166</c:v>
                </c:pt>
                <c:pt idx="7">
                  <c:v>0.577550816968291</c:v>
                </c:pt>
                <c:pt idx="8">
                  <c:v>0.567388450841266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-1702102400"/>
        <c:axId val="-1702100352"/>
      </c:barChart>
      <c:catAx>
        <c:axId val="-1702102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100352"/>
        <c:crosses val="autoZero"/>
        <c:auto val="1"/>
        <c:lblAlgn val="ctr"/>
        <c:lblOffset val="100"/>
        <c:noMultiLvlLbl val="0"/>
      </c:catAx>
      <c:valAx>
        <c:axId val="-170210035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2102400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919261901659282"/>
          <c:h val="0.68034915583841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Obligationen!$B$52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Obligationen!$C$52:$K$52</c:f>
              <c:numCache>
                <c:formatCode>0%</c:formatCode>
                <c:ptCount val="9"/>
                <c:pt idx="0">
                  <c:v>0.0266088270038926</c:v>
                </c:pt>
                <c:pt idx="1">
                  <c:v>0.0373855225191319</c:v>
                </c:pt>
                <c:pt idx="2">
                  <c:v>0.0510020996373354</c:v>
                </c:pt>
                <c:pt idx="3">
                  <c:v>0.0544303085945551</c:v>
                </c:pt>
                <c:pt idx="4">
                  <c:v>0.0591283145382505</c:v>
                </c:pt>
                <c:pt idx="5">
                  <c:v>0.0458283606379516</c:v>
                </c:pt>
                <c:pt idx="6">
                  <c:v>0.0631174998939914</c:v>
                </c:pt>
                <c:pt idx="7">
                  <c:v>0.0872120796726691</c:v>
                </c:pt>
                <c:pt idx="8">
                  <c:v>0.0967130214917825</c:v>
                </c:pt>
              </c:numCache>
            </c:numRef>
          </c:val>
        </c:ser>
        <c:ser>
          <c:idx val="1"/>
          <c:order val="1"/>
          <c:tx>
            <c:strRef>
              <c:f>Obligationen!$B$53</c:f>
              <c:strCache>
                <c:ptCount val="1"/>
                <c:pt idx="0">
                  <c:v>Andere Kollektivanlagen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Obligationen!$C$53:$K$53</c:f>
              <c:numCache>
                <c:formatCode>0%</c:formatCode>
                <c:ptCount val="9"/>
                <c:pt idx="0">
                  <c:v>0.211205143598582</c:v>
                </c:pt>
                <c:pt idx="1">
                  <c:v>0.23217496759085</c:v>
                </c:pt>
                <c:pt idx="2">
                  <c:v>0.253636190112617</c:v>
                </c:pt>
                <c:pt idx="3">
                  <c:v>0.327949635569879</c:v>
                </c:pt>
                <c:pt idx="4">
                  <c:v>0.304216194249721</c:v>
                </c:pt>
                <c:pt idx="5">
                  <c:v>0.365021156558533</c:v>
                </c:pt>
                <c:pt idx="6">
                  <c:v>0.403829029385574</c:v>
                </c:pt>
                <c:pt idx="7">
                  <c:v>0.457120900575321</c:v>
                </c:pt>
                <c:pt idx="8">
                  <c:v>0.479359136438782</c:v>
                </c:pt>
              </c:numCache>
            </c:numRef>
          </c:val>
        </c:ser>
        <c:ser>
          <c:idx val="2"/>
          <c:order val="2"/>
          <c:tx>
            <c:strRef>
              <c:f>Obligationen!$B$54</c:f>
              <c:strCache>
                <c:ptCount val="1"/>
                <c:pt idx="0">
                  <c:v>Direktanlagen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Obligationen!$C$54:$K$54</c:f>
              <c:numCache>
                <c:formatCode>0%</c:formatCode>
                <c:ptCount val="9"/>
                <c:pt idx="0">
                  <c:v>0.762186029397525</c:v>
                </c:pt>
                <c:pt idx="1">
                  <c:v>0.730439509890018</c:v>
                </c:pt>
                <c:pt idx="2">
                  <c:v>0.695361710250048</c:v>
                </c:pt>
                <c:pt idx="3">
                  <c:v>0.617620055835566</c:v>
                </c:pt>
                <c:pt idx="4">
                  <c:v>0.636655491212029</c:v>
                </c:pt>
                <c:pt idx="5">
                  <c:v>0.589150482803515</c:v>
                </c:pt>
                <c:pt idx="6">
                  <c:v>0.533053470720434</c:v>
                </c:pt>
                <c:pt idx="7">
                  <c:v>0.455667019752009</c:v>
                </c:pt>
                <c:pt idx="8">
                  <c:v>0.423927842069435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-1701546128"/>
        <c:axId val="-1701543648"/>
      </c:barChart>
      <c:catAx>
        <c:axId val="-170154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1543648"/>
        <c:crosses val="autoZero"/>
        <c:auto val="1"/>
        <c:lblAlgn val="ctr"/>
        <c:lblOffset val="100"/>
        <c:noMultiLvlLbl val="0"/>
      </c:catAx>
      <c:valAx>
        <c:axId val="-17015436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1546128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919261901659282"/>
          <c:h val="0.68034915583841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Obligationen!$B$70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Obligationen!$C$69:$K$69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Obligationen!$C$70:$K$70</c:f>
              <c:numCache>
                <c:formatCode>0%</c:formatCode>
                <c:ptCount val="9"/>
                <c:pt idx="0">
                  <c:v>0.056385507455161</c:v>
                </c:pt>
                <c:pt idx="1">
                  <c:v>0.0523003796598009</c:v>
                </c:pt>
                <c:pt idx="2">
                  <c:v>0.0514930900046113</c:v>
                </c:pt>
                <c:pt idx="3">
                  <c:v>0.0505174330758047</c:v>
                </c:pt>
                <c:pt idx="4">
                  <c:v>0.0539521372987954</c:v>
                </c:pt>
                <c:pt idx="5">
                  <c:v>0.0573545587506497</c:v>
                </c:pt>
                <c:pt idx="6">
                  <c:v>0.0535704472264049</c:v>
                </c:pt>
                <c:pt idx="7">
                  <c:v>0.0352088885552344</c:v>
                </c:pt>
                <c:pt idx="8">
                  <c:v>0.0417183938927903</c:v>
                </c:pt>
              </c:numCache>
            </c:numRef>
          </c:val>
        </c:ser>
        <c:ser>
          <c:idx val="1"/>
          <c:order val="1"/>
          <c:tx>
            <c:strRef>
              <c:f>Obligationen!$B$71</c:f>
              <c:strCache>
                <c:ptCount val="1"/>
                <c:pt idx="0">
                  <c:v>Andere Kollektivanlagen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Obligationen!$C$69:$K$69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Obligationen!$C$71:$K$71</c:f>
              <c:numCache>
                <c:formatCode>0%</c:formatCode>
                <c:ptCount val="9"/>
                <c:pt idx="0">
                  <c:v>0.365742274724483</c:v>
                </c:pt>
                <c:pt idx="1">
                  <c:v>0.378269707931004</c:v>
                </c:pt>
                <c:pt idx="2">
                  <c:v>0.391682852870897</c:v>
                </c:pt>
                <c:pt idx="3">
                  <c:v>0.441899250220943</c:v>
                </c:pt>
                <c:pt idx="4">
                  <c:v>0.411656539814519</c:v>
                </c:pt>
                <c:pt idx="5">
                  <c:v>0.426031354631275</c:v>
                </c:pt>
                <c:pt idx="6">
                  <c:v>0.508985195036435</c:v>
                </c:pt>
                <c:pt idx="7">
                  <c:v>0.552916557186292</c:v>
                </c:pt>
                <c:pt idx="8">
                  <c:v>0.587587318645889</c:v>
                </c:pt>
              </c:numCache>
            </c:numRef>
          </c:val>
        </c:ser>
        <c:ser>
          <c:idx val="2"/>
          <c:order val="2"/>
          <c:tx>
            <c:strRef>
              <c:f>Obligationen!$B$72</c:f>
              <c:strCache>
                <c:ptCount val="1"/>
                <c:pt idx="0">
                  <c:v>Direktanlagen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Obligationen!$C$69:$K$69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Obligationen!$C$72:$K$72</c:f>
              <c:numCache>
                <c:formatCode>0%</c:formatCode>
                <c:ptCount val="9"/>
                <c:pt idx="0">
                  <c:v>0.577872217820356</c:v>
                </c:pt>
                <c:pt idx="1">
                  <c:v>0.569429912409196</c:v>
                </c:pt>
                <c:pt idx="2">
                  <c:v>0.556824057124492</c:v>
                </c:pt>
                <c:pt idx="3">
                  <c:v>0.507583316703253</c:v>
                </c:pt>
                <c:pt idx="4">
                  <c:v>0.534391322886686</c:v>
                </c:pt>
                <c:pt idx="5">
                  <c:v>0.516614086618076</c:v>
                </c:pt>
                <c:pt idx="6">
                  <c:v>0.43744435773716</c:v>
                </c:pt>
                <c:pt idx="7">
                  <c:v>0.411874554258474</c:v>
                </c:pt>
                <c:pt idx="8">
                  <c:v>0.37069428746132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-1702076832"/>
        <c:axId val="-1702074784"/>
      </c:barChart>
      <c:catAx>
        <c:axId val="-170207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074784"/>
        <c:crosses val="autoZero"/>
        <c:auto val="1"/>
        <c:lblAlgn val="ctr"/>
        <c:lblOffset val="100"/>
        <c:noMultiLvlLbl val="0"/>
      </c:catAx>
      <c:valAx>
        <c:axId val="-1702074784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2076832"/>
        <c:crosses val="autoZero"/>
        <c:crossBetween val="between"/>
      </c:valAx>
    </c:plotArea>
    <c:legend>
      <c:legendPos val="b"/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11998329732607"/>
          <c:h val="0.770157341111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Tabelle1!$A$156</c:f>
              <c:strCache>
                <c:ptCount val="1"/>
                <c:pt idx="0">
                  <c:v>Kurzfristige Anlagen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delete val="1"/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Tabelle1!$B$156:$J$156</c:f>
              <c:numCache>
                <c:formatCode>General</c:formatCode>
                <c:ptCount val="9"/>
                <c:pt idx="3" formatCode="0%">
                  <c:v>0.0115637987042448</c:v>
                </c:pt>
                <c:pt idx="4" formatCode="0%">
                  <c:v>0.00982039979280965</c:v>
                </c:pt>
                <c:pt idx="5" formatCode="0%">
                  <c:v>0.009767279772619</c:v>
                </c:pt>
                <c:pt idx="6" formatCode="0%">
                  <c:v>0.0104047212821302</c:v>
                </c:pt>
                <c:pt idx="7" formatCode="0%">
                  <c:v>0.011964787519436</c:v>
                </c:pt>
                <c:pt idx="8" formatCode="0%">
                  <c:v>0.00634273767586179</c:v>
                </c:pt>
              </c:numCache>
            </c:numRef>
          </c:val>
        </c:ser>
        <c:ser>
          <c:idx val="1"/>
          <c:order val="1"/>
          <c:tx>
            <c:strRef>
              <c:f>Tabelle1!$A$157</c:f>
              <c:strCache>
                <c:ptCount val="1"/>
                <c:pt idx="0">
                  <c:v>Obligationen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Tabelle1!$B$157:$J$157</c:f>
              <c:numCache>
                <c:formatCode>0%</c:formatCode>
                <c:ptCount val="9"/>
                <c:pt idx="0">
                  <c:v>0.33825402906091</c:v>
                </c:pt>
                <c:pt idx="1">
                  <c:v>0.390593759466828</c:v>
                </c:pt>
                <c:pt idx="2">
                  <c:v>0.345648938735129</c:v>
                </c:pt>
                <c:pt idx="3">
                  <c:v>0.341059470446255</c:v>
                </c:pt>
                <c:pt idx="4">
                  <c:v>0.347301063788553</c:v>
                </c:pt>
                <c:pt idx="5">
                  <c:v>0.330044536238047</c:v>
                </c:pt>
                <c:pt idx="6">
                  <c:v>0.323382653203927</c:v>
                </c:pt>
                <c:pt idx="7">
                  <c:v>0.319698839384938</c:v>
                </c:pt>
                <c:pt idx="8">
                  <c:v>0.306641531450697</c:v>
                </c:pt>
              </c:numCache>
            </c:numRef>
          </c:val>
        </c:ser>
        <c:ser>
          <c:idx val="2"/>
          <c:order val="2"/>
          <c:tx>
            <c:strRef>
              <c:f>Tabelle1!$A$158</c:f>
              <c:strCache>
                <c:ptCount val="1"/>
                <c:pt idx="0">
                  <c:v>Hypthekardarlehen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delete val="1"/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Tabelle1!$B$158:$J$158</c:f>
              <c:numCache>
                <c:formatCode>0%</c:formatCode>
                <c:ptCount val="9"/>
                <c:pt idx="0">
                  <c:v>0.00995572264737588</c:v>
                </c:pt>
                <c:pt idx="1">
                  <c:v>0.0154549126527315</c:v>
                </c:pt>
                <c:pt idx="2">
                  <c:v>0.0120384765673714</c:v>
                </c:pt>
                <c:pt idx="3">
                  <c:v>0.0123260076583852</c:v>
                </c:pt>
                <c:pt idx="4">
                  <c:v>0.0128507348562529</c:v>
                </c:pt>
                <c:pt idx="5">
                  <c:v>0.0138979918728559</c:v>
                </c:pt>
                <c:pt idx="6">
                  <c:v>0.0102620759097139</c:v>
                </c:pt>
                <c:pt idx="7">
                  <c:v>0.00501619764668131</c:v>
                </c:pt>
                <c:pt idx="8">
                  <c:v>0.00403990399702974</c:v>
                </c:pt>
              </c:numCache>
            </c:numRef>
          </c:val>
        </c:ser>
        <c:ser>
          <c:idx val="3"/>
          <c:order val="3"/>
          <c:tx>
            <c:strRef>
              <c:f>Tabelle1!$A$159</c:f>
              <c:strCache>
                <c:ptCount val="1"/>
                <c:pt idx="0">
                  <c:v>Immobilien</c:v>
                </c:pt>
              </c:strCache>
            </c:strRef>
          </c:tx>
          <c:spPr>
            <a:solidFill>
              <a:srgbClr val="A6CF57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Tabelle1!$B$159:$J$159</c:f>
              <c:numCache>
                <c:formatCode>0%</c:formatCode>
                <c:ptCount val="9"/>
                <c:pt idx="0">
                  <c:v>0.136743075538767</c:v>
                </c:pt>
                <c:pt idx="1">
                  <c:v>0.158648894274462</c:v>
                </c:pt>
                <c:pt idx="2">
                  <c:v>0.161276510837123</c:v>
                </c:pt>
                <c:pt idx="3">
                  <c:v>0.157577627352413</c:v>
                </c:pt>
                <c:pt idx="4">
                  <c:v>0.165579622053792</c:v>
                </c:pt>
                <c:pt idx="5">
                  <c:v>0.165992601805108</c:v>
                </c:pt>
                <c:pt idx="6">
                  <c:v>0.155651274018963</c:v>
                </c:pt>
                <c:pt idx="7">
                  <c:v>0.147307745849132</c:v>
                </c:pt>
                <c:pt idx="8">
                  <c:v>0.16481172898167</c:v>
                </c:pt>
              </c:numCache>
            </c:numRef>
          </c:val>
        </c:ser>
        <c:ser>
          <c:idx val="4"/>
          <c:order val="4"/>
          <c:tx>
            <c:strRef>
              <c:f>Tabelle1!$A$160</c:f>
              <c:strCache>
                <c:ptCount val="1"/>
                <c:pt idx="0">
                  <c:v>Aktien</c:v>
                </c:pt>
              </c:strCache>
            </c:strRef>
          </c:tx>
          <c:spPr>
            <a:solidFill>
              <a:srgbClr val="1399F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Tabelle1!$B$160:$J$160</c:f>
              <c:numCache>
                <c:formatCode>0%</c:formatCode>
                <c:ptCount val="9"/>
                <c:pt idx="0">
                  <c:v>0.337692766844548</c:v>
                </c:pt>
                <c:pt idx="1">
                  <c:v>0.267535090376653</c:v>
                </c:pt>
                <c:pt idx="2">
                  <c:v>0.326182023761026</c:v>
                </c:pt>
                <c:pt idx="3">
                  <c:v>0.324298132588062</c:v>
                </c:pt>
                <c:pt idx="4">
                  <c:v>0.307998322744779</c:v>
                </c:pt>
                <c:pt idx="5">
                  <c:v>0.318988806793295</c:v>
                </c:pt>
                <c:pt idx="6">
                  <c:v>0.345587782843398</c:v>
                </c:pt>
                <c:pt idx="7">
                  <c:v>0.366614208155686</c:v>
                </c:pt>
                <c:pt idx="8">
                  <c:v>0.347968776934535</c:v>
                </c:pt>
              </c:numCache>
            </c:numRef>
          </c:val>
        </c:ser>
        <c:ser>
          <c:idx val="5"/>
          <c:order val="5"/>
          <c:tx>
            <c:strRef>
              <c:f>Tabelle1!$A$161</c:f>
              <c:strCache>
                <c:ptCount val="1"/>
                <c:pt idx="0">
                  <c:v>Alternative Anlagen</c:v>
                </c:pt>
              </c:strCache>
            </c:strRef>
          </c:tx>
          <c:spPr>
            <a:solidFill>
              <a:srgbClr val="4EB3F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Tabelle1!$B$161:$J$161</c:f>
              <c:numCache>
                <c:formatCode>0%</c:formatCode>
                <c:ptCount val="9"/>
                <c:pt idx="0">
                  <c:v>0.158200219159532</c:v>
                </c:pt>
                <c:pt idx="1">
                  <c:v>0.147995556901949</c:v>
                </c:pt>
                <c:pt idx="2">
                  <c:v>0.131321655124251</c:v>
                </c:pt>
                <c:pt idx="3">
                  <c:v>0.13271872674809</c:v>
                </c:pt>
                <c:pt idx="4">
                  <c:v>0.133320648209812</c:v>
                </c:pt>
                <c:pt idx="5">
                  <c:v>0.129311750469181</c:v>
                </c:pt>
                <c:pt idx="6">
                  <c:v>0.120289206500154</c:v>
                </c:pt>
                <c:pt idx="7">
                  <c:v>0.120398181333421</c:v>
                </c:pt>
                <c:pt idx="8">
                  <c:v>0.142039753716137</c:v>
                </c:pt>
              </c:numCache>
            </c:numRef>
          </c:val>
        </c:ser>
        <c:ser>
          <c:idx val="6"/>
          <c:order val="6"/>
          <c:tx>
            <c:strRef>
              <c:f>Tabelle1!$A$162</c:f>
              <c:strCache>
                <c:ptCount val="1"/>
                <c:pt idx="0">
                  <c:v>Mischervmögen bei kollekt. Anlagen</c:v>
                </c:pt>
              </c:strCache>
            </c:strRef>
          </c:tx>
          <c:spPr>
            <a:solidFill>
              <a:srgbClr val="B37035"/>
            </a:solidFill>
          </c:spPr>
          <c:invertIfNegative val="0"/>
          <c:dLbls>
            <c:delete val="1"/>
          </c:dLbls>
          <c:cat>
            <c:numRef>
              <c:f>Tabelle1!$B$155:$J$155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Tabelle1!$B$162:$J$162</c:f>
              <c:numCache>
                <c:formatCode>0%</c:formatCode>
                <c:ptCount val="9"/>
                <c:pt idx="0">
                  <c:v>0.0191541867488663</c:v>
                </c:pt>
                <c:pt idx="1">
                  <c:v>0.0197717863273755</c:v>
                </c:pt>
                <c:pt idx="2">
                  <c:v>0.0235323949751</c:v>
                </c:pt>
                <c:pt idx="3">
                  <c:v>0.0204562365025498</c:v>
                </c:pt>
                <c:pt idx="4">
                  <c:v>0.0231292085540016</c:v>
                </c:pt>
                <c:pt idx="5">
                  <c:v>0.0319970330488939</c:v>
                </c:pt>
                <c:pt idx="6">
                  <c:v>0.034422286241714</c:v>
                </c:pt>
                <c:pt idx="7">
                  <c:v>0.0290000401107056</c:v>
                </c:pt>
                <c:pt idx="8">
                  <c:v>0.0281555672440694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4"/>
        <c:overlap val="100"/>
        <c:axId val="-1702008256"/>
        <c:axId val="-1702005936"/>
      </c:barChart>
      <c:catAx>
        <c:axId val="-170200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005936"/>
        <c:crosses val="autoZero"/>
        <c:auto val="1"/>
        <c:lblAlgn val="ctr"/>
        <c:lblOffset val="100"/>
        <c:noMultiLvlLbl val="0"/>
      </c:catAx>
      <c:valAx>
        <c:axId val="-1702005936"/>
        <c:scaling>
          <c:orientation val="minMax"/>
          <c:max val="1.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2008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3460494309791"/>
          <c:y val="0.111718156103598"/>
          <c:w val="0.226539505690209"/>
          <c:h val="0.85032086979581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Tabelle1!$G$96</c:f>
              <c:strCache>
                <c:ptCount val="1"/>
                <c:pt idx="0">
                  <c:v>Anlagestiftungen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0.00551646251411693"/>
                  <c:y val="0.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Tabelle1!$F$97:$F$104</c:f>
              <c:strCache>
                <c:ptCount val="8"/>
                <c:pt idx="0">
                  <c:v>Ausländische Aktien</c:v>
                </c:pt>
                <c:pt idx="1">
                  <c:v>Schweizerische Aktien</c:v>
                </c:pt>
                <c:pt idx="2">
                  <c:v>Ausländische Immobilien</c:v>
                </c:pt>
                <c:pt idx="3">
                  <c:v>Schweizerische Immobilien</c:v>
                </c:pt>
                <c:pt idx="4">
                  <c:v>Hypothekardarlehen</c:v>
                </c:pt>
                <c:pt idx="5">
                  <c:v>Obligationen - in Fremdwährungen</c:v>
                </c:pt>
                <c:pt idx="6">
                  <c:v>Obligationen - ausländische Schuldner</c:v>
                </c:pt>
                <c:pt idx="7">
                  <c:v>Obligationen - inländische Schuldner</c:v>
                </c:pt>
              </c:strCache>
            </c:strRef>
          </c:cat>
          <c:val>
            <c:numRef>
              <c:f>Tabelle1!$G$97:$G$104</c:f>
              <c:numCache>
                <c:formatCode>0%</c:formatCode>
                <c:ptCount val="8"/>
                <c:pt idx="0">
                  <c:v>0.074732252242758</c:v>
                </c:pt>
                <c:pt idx="1">
                  <c:v>0.0793617285483671</c:v>
                </c:pt>
                <c:pt idx="2">
                  <c:v>0.315572495332919</c:v>
                </c:pt>
                <c:pt idx="3">
                  <c:v>0.266528815266407</c:v>
                </c:pt>
                <c:pt idx="4">
                  <c:v>0.0954429456799125</c:v>
                </c:pt>
                <c:pt idx="5">
                  <c:v>0.0417183938927903</c:v>
                </c:pt>
                <c:pt idx="6">
                  <c:v>0.0967130214917825</c:v>
                </c:pt>
                <c:pt idx="7">
                  <c:v>0.0630329621912376</c:v>
                </c:pt>
              </c:numCache>
            </c:numRef>
          </c:val>
        </c:ser>
        <c:ser>
          <c:idx val="1"/>
          <c:order val="1"/>
          <c:tx>
            <c:strRef>
              <c:f>Tabelle1!$H$96</c:f>
              <c:strCache>
                <c:ptCount val="1"/>
                <c:pt idx="0">
                  <c:v>Andere Kollektivanlagen</c:v>
                </c:pt>
              </c:strCache>
            </c:strRef>
          </c:tx>
          <c:spPr>
            <a:solidFill>
              <a:srgbClr val="4EB3F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Tabelle1!$F$97:$F$104</c:f>
              <c:strCache>
                <c:ptCount val="8"/>
                <c:pt idx="0">
                  <c:v>Ausländische Aktien</c:v>
                </c:pt>
                <c:pt idx="1">
                  <c:v>Schweizerische Aktien</c:v>
                </c:pt>
                <c:pt idx="2">
                  <c:v>Ausländische Immobilien</c:v>
                </c:pt>
                <c:pt idx="3">
                  <c:v>Schweizerische Immobilien</c:v>
                </c:pt>
                <c:pt idx="4">
                  <c:v>Hypothekardarlehen</c:v>
                </c:pt>
                <c:pt idx="5">
                  <c:v>Obligationen - in Fremdwährungen</c:v>
                </c:pt>
                <c:pt idx="6">
                  <c:v>Obligationen - ausländische Schuldner</c:v>
                </c:pt>
                <c:pt idx="7">
                  <c:v>Obligationen - inländische Schuldner</c:v>
                </c:pt>
              </c:strCache>
            </c:strRef>
          </c:cat>
          <c:val>
            <c:numRef>
              <c:f>Tabelle1!$H$97:$H$104</c:f>
              <c:numCache>
                <c:formatCode>0%</c:formatCode>
                <c:ptCount val="8"/>
                <c:pt idx="0">
                  <c:v>0.670601098655004</c:v>
                </c:pt>
                <c:pt idx="1">
                  <c:v>0.470656898050416</c:v>
                </c:pt>
                <c:pt idx="2">
                  <c:v>0.674471064094586</c:v>
                </c:pt>
                <c:pt idx="3">
                  <c:v>0.205373152549615</c:v>
                </c:pt>
                <c:pt idx="4">
                  <c:v>0.0378417790740066</c:v>
                </c:pt>
                <c:pt idx="5">
                  <c:v>0.587587318645889</c:v>
                </c:pt>
                <c:pt idx="6">
                  <c:v>0.479359136438782</c:v>
                </c:pt>
                <c:pt idx="7">
                  <c:v>0.369578586967497</c:v>
                </c:pt>
              </c:numCache>
            </c:numRef>
          </c:val>
        </c:ser>
        <c:ser>
          <c:idx val="2"/>
          <c:order val="2"/>
          <c:tx>
            <c:strRef>
              <c:f>Tabelle1!$I$96</c:f>
              <c:strCache>
                <c:ptCount val="1"/>
                <c:pt idx="0">
                  <c:v>Direktanlagen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Tabelle1!$F$97:$F$104</c:f>
              <c:strCache>
                <c:ptCount val="8"/>
                <c:pt idx="0">
                  <c:v>Ausländische Aktien</c:v>
                </c:pt>
                <c:pt idx="1">
                  <c:v>Schweizerische Aktien</c:v>
                </c:pt>
                <c:pt idx="2">
                  <c:v>Ausländische Immobilien</c:v>
                </c:pt>
                <c:pt idx="3">
                  <c:v>Schweizerische Immobilien</c:v>
                </c:pt>
                <c:pt idx="4">
                  <c:v>Hypothekardarlehen</c:v>
                </c:pt>
                <c:pt idx="5">
                  <c:v>Obligationen - in Fremdwährungen</c:v>
                </c:pt>
                <c:pt idx="6">
                  <c:v>Obligationen - ausländische Schuldner</c:v>
                </c:pt>
                <c:pt idx="7">
                  <c:v>Obligationen - inländische Schuldner</c:v>
                </c:pt>
              </c:strCache>
            </c:strRef>
          </c:cat>
          <c:val>
            <c:numRef>
              <c:f>Tabelle1!$I$97:$I$104</c:f>
              <c:numCache>
                <c:formatCode>0%</c:formatCode>
                <c:ptCount val="8"/>
                <c:pt idx="0">
                  <c:v>0.254666649102238</c:v>
                </c:pt>
                <c:pt idx="1">
                  <c:v>0.449981373401217</c:v>
                </c:pt>
                <c:pt idx="2">
                  <c:v>0.00995644057249534</c:v>
                </c:pt>
                <c:pt idx="3">
                  <c:v>0.528098032183978</c:v>
                </c:pt>
                <c:pt idx="4">
                  <c:v>0.866715275246081</c:v>
                </c:pt>
                <c:pt idx="5">
                  <c:v>0.37069428746132</c:v>
                </c:pt>
                <c:pt idx="6">
                  <c:v>0.423927842069435</c:v>
                </c:pt>
                <c:pt idx="7">
                  <c:v>0.567388450841266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8"/>
        <c:overlap val="100"/>
        <c:axId val="-1701966928"/>
        <c:axId val="-1701964880"/>
      </c:barChart>
      <c:catAx>
        <c:axId val="-17019669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de-DE"/>
          </a:p>
        </c:txPr>
        <c:crossAx val="-1701964880"/>
        <c:crosses val="autoZero"/>
        <c:auto val="1"/>
        <c:lblAlgn val="ctr"/>
        <c:lblOffset val="100"/>
        <c:noMultiLvlLbl val="0"/>
      </c:catAx>
      <c:valAx>
        <c:axId val="-1701964880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-17019669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85237381634958"/>
          <c:y val="0.930843277645187"/>
          <c:w val="0.710864824950048"/>
          <c:h val="0.0691567223548131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33005386152376"/>
          <c:y val="0.144296384690179"/>
          <c:w val="0.931529189470941"/>
          <c:h val="0.6708722266419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Tabelle1!$A$18</c:f>
              <c:strCache>
                <c:ptCount val="1"/>
                <c:pt idx="0">
                  <c:v>Anlagefonds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cat>
            <c:numRef>
              <c:f>Tabelle1!$B$17:$J$17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Tabelle1!$B$18:$J$18</c:f>
              <c:numCache>
                <c:formatCode>General</c:formatCode>
                <c:ptCount val="9"/>
                <c:pt idx="0">
                  <c:v>25.3</c:v>
                </c:pt>
                <c:pt idx="1">
                  <c:v>28.9</c:v>
                </c:pt>
                <c:pt idx="2">
                  <c:v>33.1</c:v>
                </c:pt>
                <c:pt idx="3">
                  <c:v>34.2</c:v>
                </c:pt>
                <c:pt idx="4">
                  <c:v>37.6</c:v>
                </c:pt>
                <c:pt idx="5">
                  <c:v>40.80000000000001</c:v>
                </c:pt>
                <c:pt idx="6">
                  <c:v>41.1</c:v>
                </c:pt>
                <c:pt idx="7">
                  <c:v>40.9</c:v>
                </c:pt>
                <c:pt idx="8">
                  <c:v>43.2</c:v>
                </c:pt>
              </c:numCache>
            </c:numRef>
          </c:val>
        </c:ser>
        <c:ser>
          <c:idx val="1"/>
          <c:order val="1"/>
          <c:tx>
            <c:strRef>
              <c:f>Tabelle1!$A$19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1399FE"/>
            </a:solidFill>
          </c:spPr>
          <c:invertIfNegative val="0"/>
          <c:cat>
            <c:numRef>
              <c:f>Tabelle1!$B$17:$J$17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Tabelle1!$B$19:$J$19</c:f>
              <c:numCache>
                <c:formatCode>General</c:formatCode>
                <c:ptCount val="9"/>
                <c:pt idx="0">
                  <c:v>24.7</c:v>
                </c:pt>
                <c:pt idx="1">
                  <c:v>27.5</c:v>
                </c:pt>
                <c:pt idx="2">
                  <c:v>27.4</c:v>
                </c:pt>
                <c:pt idx="3">
                  <c:v>23.6</c:v>
                </c:pt>
                <c:pt idx="4">
                  <c:v>20.8</c:v>
                </c:pt>
                <c:pt idx="5">
                  <c:v>21.1</c:v>
                </c:pt>
                <c:pt idx="6">
                  <c:v>22.6</c:v>
                </c:pt>
                <c:pt idx="7">
                  <c:v>20.4</c:v>
                </c:pt>
                <c:pt idx="8">
                  <c:v>21.4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33967184"/>
        <c:axId val="-1733964864"/>
      </c:barChart>
      <c:catAx>
        <c:axId val="-173396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33964864"/>
        <c:crosses val="autoZero"/>
        <c:auto val="1"/>
        <c:lblAlgn val="ctr"/>
        <c:lblOffset val="100"/>
        <c:noMultiLvlLbl val="0"/>
      </c:catAx>
      <c:valAx>
        <c:axId val="-1733964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73396718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33005386152376"/>
          <c:y val="0.144296384690179"/>
          <c:w val="0.931529189470941"/>
          <c:h val="0.6708722266419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Tabelle1!$A$9</c:f>
              <c:strCache>
                <c:ptCount val="1"/>
                <c:pt idx="0">
                  <c:v>Vorsorgeeinrichtungen bis 100 Mio.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cat>
            <c:numRef>
              <c:f>Tabelle1!$B$8:$J$8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Tabelle1!$B$9:$J$9</c:f>
              <c:numCache>
                <c:formatCode>General</c:formatCode>
                <c:ptCount val="9"/>
                <c:pt idx="0">
                  <c:v>39.6</c:v>
                </c:pt>
                <c:pt idx="1">
                  <c:v>42.6</c:v>
                </c:pt>
                <c:pt idx="2" formatCode="0.0">
                  <c:v>37.0</c:v>
                </c:pt>
                <c:pt idx="3">
                  <c:v>34.5</c:v>
                </c:pt>
                <c:pt idx="4">
                  <c:v>32.30000000000001</c:v>
                </c:pt>
                <c:pt idx="5">
                  <c:v>30.2</c:v>
                </c:pt>
                <c:pt idx="6">
                  <c:v>31.6</c:v>
                </c:pt>
                <c:pt idx="7">
                  <c:v>29.8</c:v>
                </c:pt>
                <c:pt idx="8">
                  <c:v>29.6</c:v>
                </c:pt>
              </c:numCache>
            </c:numRef>
          </c:val>
        </c:ser>
        <c:ser>
          <c:idx val="1"/>
          <c:order val="1"/>
          <c:tx>
            <c:strRef>
              <c:f>Tabelle1!$A$10</c:f>
              <c:strCache>
                <c:ptCount val="1"/>
                <c:pt idx="0">
                  <c:v>&gt; 5 Mrd.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cat>
            <c:numRef>
              <c:f>Tabelle1!$B$8:$J$8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Tabelle1!$B$10:$J$10</c:f>
              <c:numCache>
                <c:formatCode>General</c:formatCode>
                <c:ptCount val="9"/>
                <c:pt idx="0">
                  <c:v>14.6</c:v>
                </c:pt>
                <c:pt idx="1">
                  <c:v>9.200000000000001</c:v>
                </c:pt>
                <c:pt idx="2">
                  <c:v>17.7</c:v>
                </c:pt>
                <c:pt idx="3" formatCode="0.0">
                  <c:v>16.0781818181818</c:v>
                </c:pt>
                <c:pt idx="4">
                  <c:v>5.7</c:v>
                </c:pt>
                <c:pt idx="5">
                  <c:v>10.9</c:v>
                </c:pt>
                <c:pt idx="6">
                  <c:v>16.0</c:v>
                </c:pt>
                <c:pt idx="7">
                  <c:v>15.2</c:v>
                </c:pt>
                <c:pt idx="8" formatCode="0.0">
                  <c:v>14.6080952380952</c:v>
                </c:pt>
              </c:numCache>
            </c:numRef>
          </c:val>
        </c:ser>
        <c:ser>
          <c:idx val="2"/>
          <c:order val="2"/>
          <c:tx>
            <c:strRef>
              <c:f>Tabelle1!$A$11</c:f>
              <c:strCache>
                <c:ptCount val="1"/>
                <c:pt idx="0">
                  <c:v>Alle</c:v>
                </c:pt>
              </c:strCache>
            </c:strRef>
          </c:tx>
          <c:spPr>
            <a:solidFill>
              <a:srgbClr val="1399FE"/>
            </a:solidFill>
          </c:spPr>
          <c:invertIfNegative val="0"/>
          <c:cat>
            <c:numRef>
              <c:f>Tabelle1!$B$8:$J$8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Tabelle1!$B$11:$J$11</c:f>
              <c:numCache>
                <c:formatCode>General</c:formatCode>
                <c:ptCount val="9"/>
                <c:pt idx="0">
                  <c:v>24.7</c:v>
                </c:pt>
                <c:pt idx="1">
                  <c:v>27.5</c:v>
                </c:pt>
                <c:pt idx="2">
                  <c:v>27.4</c:v>
                </c:pt>
                <c:pt idx="3">
                  <c:v>23.6</c:v>
                </c:pt>
                <c:pt idx="4">
                  <c:v>20.8</c:v>
                </c:pt>
                <c:pt idx="5">
                  <c:v>21.1</c:v>
                </c:pt>
                <c:pt idx="6">
                  <c:v>22.6</c:v>
                </c:pt>
                <c:pt idx="7">
                  <c:v>20.4</c:v>
                </c:pt>
                <c:pt idx="8">
                  <c:v>21.4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01927376"/>
        <c:axId val="-1701925056"/>
      </c:barChart>
      <c:catAx>
        <c:axId val="-1701927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1925056"/>
        <c:crosses val="autoZero"/>
        <c:auto val="1"/>
        <c:lblAlgn val="ctr"/>
        <c:lblOffset val="100"/>
        <c:noMultiLvlLbl val="0"/>
      </c:catAx>
      <c:valAx>
        <c:axId val="-1701925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7019273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678631505967414"/>
          <c:h val="0.796543463381246"/>
        </c:manualLayout>
      </c:layout>
      <c:areaChart>
        <c:grouping val="stacked"/>
        <c:varyColors val="0"/>
        <c:ser>
          <c:idx val="0"/>
          <c:order val="0"/>
          <c:tx>
            <c:strRef>
              <c:f>Tabelle1!$A$52</c:f>
              <c:strCache>
                <c:ptCount val="1"/>
                <c:pt idx="0">
                  <c:v>&gt; 3000 Mio.</c:v>
                </c:pt>
              </c:strCache>
            </c:strRef>
          </c:tx>
          <c:spPr>
            <a:solidFill>
              <a:srgbClr val="7A8E94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Tabelle1!$B$52:$L$52</c:f>
              <c:numCache>
                <c:formatCode>General</c:formatCode>
                <c:ptCount val="11"/>
                <c:pt idx="0">
                  <c:v>28.0</c:v>
                </c:pt>
                <c:pt idx="1">
                  <c:v>34.0</c:v>
                </c:pt>
                <c:pt idx="2">
                  <c:v>33.0</c:v>
                </c:pt>
                <c:pt idx="3">
                  <c:v>28.0</c:v>
                </c:pt>
                <c:pt idx="4">
                  <c:v>32.0</c:v>
                </c:pt>
                <c:pt idx="5">
                  <c:v>33.0</c:v>
                </c:pt>
                <c:pt idx="6">
                  <c:v>34.0</c:v>
                </c:pt>
                <c:pt idx="7">
                  <c:v>40.0</c:v>
                </c:pt>
                <c:pt idx="8">
                  <c:v>47.0</c:v>
                </c:pt>
                <c:pt idx="9">
                  <c:v>49.0</c:v>
                </c:pt>
                <c:pt idx="10">
                  <c:v>49.0</c:v>
                </c:pt>
              </c:numCache>
            </c:numRef>
          </c:val>
        </c:ser>
        <c:ser>
          <c:idx val="1"/>
          <c:order val="1"/>
          <c:tx>
            <c:strRef>
              <c:f>Tabelle1!$A$53</c:f>
              <c:strCache>
                <c:ptCount val="1"/>
                <c:pt idx="0">
                  <c:v>1000.001 - 3000 Mio.</c:v>
                </c:pt>
              </c:strCache>
            </c:strRef>
          </c:tx>
          <c:spPr>
            <a:solidFill>
              <a:srgbClr val="A6B3B8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Tabelle1!$B$53:$L$53</c:f>
              <c:numCache>
                <c:formatCode>General</c:formatCode>
                <c:ptCount val="11"/>
                <c:pt idx="0">
                  <c:v>62.0</c:v>
                </c:pt>
                <c:pt idx="1">
                  <c:v>63.0</c:v>
                </c:pt>
                <c:pt idx="2">
                  <c:v>70.0</c:v>
                </c:pt>
                <c:pt idx="3">
                  <c:v>63.0</c:v>
                </c:pt>
                <c:pt idx="4">
                  <c:v>67.0</c:v>
                </c:pt>
                <c:pt idx="5">
                  <c:v>73.0</c:v>
                </c:pt>
                <c:pt idx="6">
                  <c:v>76.0</c:v>
                </c:pt>
                <c:pt idx="7">
                  <c:v>77.0</c:v>
                </c:pt>
                <c:pt idx="8">
                  <c:v>78.0</c:v>
                </c:pt>
                <c:pt idx="9">
                  <c:v>84.0</c:v>
                </c:pt>
                <c:pt idx="10">
                  <c:v>88.0</c:v>
                </c:pt>
              </c:numCache>
            </c:numRef>
          </c:val>
        </c:ser>
        <c:ser>
          <c:idx val="2"/>
          <c:order val="2"/>
          <c:tx>
            <c:strRef>
              <c:f>Tabelle1!$A$54</c:f>
              <c:strCache>
                <c:ptCount val="1"/>
                <c:pt idx="0">
                  <c:v>300.001   - 1000 Mio.</c:v>
                </c:pt>
              </c:strCache>
            </c:strRef>
          </c:tx>
          <c:spPr>
            <a:solidFill>
              <a:srgbClr val="82AD31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Tabelle1!$B$54:$L$54</c:f>
              <c:numCache>
                <c:formatCode>General</c:formatCode>
                <c:ptCount val="11"/>
                <c:pt idx="0">
                  <c:v>163.0</c:v>
                </c:pt>
                <c:pt idx="1">
                  <c:v>171.0</c:v>
                </c:pt>
                <c:pt idx="2">
                  <c:v>171.0</c:v>
                </c:pt>
                <c:pt idx="3">
                  <c:v>171.0</c:v>
                </c:pt>
                <c:pt idx="4">
                  <c:v>180.0</c:v>
                </c:pt>
                <c:pt idx="5">
                  <c:v>176.0</c:v>
                </c:pt>
                <c:pt idx="6">
                  <c:v>177.0</c:v>
                </c:pt>
                <c:pt idx="7">
                  <c:v>179.0</c:v>
                </c:pt>
                <c:pt idx="8">
                  <c:v>182.0</c:v>
                </c:pt>
                <c:pt idx="9">
                  <c:v>191.0</c:v>
                </c:pt>
                <c:pt idx="10">
                  <c:v>194.0</c:v>
                </c:pt>
              </c:numCache>
            </c:numRef>
          </c:val>
        </c:ser>
        <c:ser>
          <c:idx val="3"/>
          <c:order val="3"/>
          <c:tx>
            <c:strRef>
              <c:f>Tabelle1!$A$55</c:f>
              <c:strCache>
                <c:ptCount val="1"/>
                <c:pt idx="0">
                  <c:v>100.001   - 300 Mio.</c:v>
                </c:pt>
              </c:strCache>
            </c:strRef>
          </c:tx>
          <c:spPr>
            <a:solidFill>
              <a:srgbClr val="A6CF57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Tabelle1!$B$55:$L$55</c:f>
              <c:numCache>
                <c:formatCode>General</c:formatCode>
                <c:ptCount val="11"/>
                <c:pt idx="0">
                  <c:v>306.0</c:v>
                </c:pt>
                <c:pt idx="1">
                  <c:v>324.0</c:v>
                </c:pt>
                <c:pt idx="2">
                  <c:v>323.0</c:v>
                </c:pt>
                <c:pt idx="3">
                  <c:v>293.0</c:v>
                </c:pt>
                <c:pt idx="4">
                  <c:v>320.0</c:v>
                </c:pt>
                <c:pt idx="5">
                  <c:v>322.0</c:v>
                </c:pt>
                <c:pt idx="6">
                  <c:v>318.0</c:v>
                </c:pt>
                <c:pt idx="7">
                  <c:v>338.0</c:v>
                </c:pt>
                <c:pt idx="8">
                  <c:v>343.0</c:v>
                </c:pt>
                <c:pt idx="9">
                  <c:v>351.0</c:v>
                </c:pt>
                <c:pt idx="10">
                  <c:v>350.0</c:v>
                </c:pt>
              </c:numCache>
            </c:numRef>
          </c:val>
        </c:ser>
        <c:ser>
          <c:idx val="4"/>
          <c:order val="4"/>
          <c:tx>
            <c:strRef>
              <c:f>Tabelle1!$A$56</c:f>
              <c:strCache>
                <c:ptCount val="1"/>
                <c:pt idx="0">
                  <c:v>30.001     - 100 Mio.</c:v>
                </c:pt>
              </c:strCache>
            </c:strRef>
          </c:tx>
          <c:spPr>
            <a:solidFill>
              <a:srgbClr val="1399FE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Tabelle1!$B$56:$L$56</c:f>
              <c:numCache>
                <c:formatCode>General</c:formatCode>
                <c:ptCount val="11"/>
                <c:pt idx="0">
                  <c:v>630.0</c:v>
                </c:pt>
                <c:pt idx="1">
                  <c:v>630.0</c:v>
                </c:pt>
                <c:pt idx="2">
                  <c:v>613.0</c:v>
                </c:pt>
                <c:pt idx="3">
                  <c:v>584.0</c:v>
                </c:pt>
                <c:pt idx="4">
                  <c:v>584.0</c:v>
                </c:pt>
                <c:pt idx="5">
                  <c:v>592.0</c:v>
                </c:pt>
                <c:pt idx="6">
                  <c:v>569.0</c:v>
                </c:pt>
                <c:pt idx="7">
                  <c:v>550.0</c:v>
                </c:pt>
                <c:pt idx="8">
                  <c:v>536.0</c:v>
                </c:pt>
                <c:pt idx="9">
                  <c:v>517.0</c:v>
                </c:pt>
                <c:pt idx="10">
                  <c:v>488.0</c:v>
                </c:pt>
              </c:numCache>
            </c:numRef>
          </c:val>
        </c:ser>
        <c:ser>
          <c:idx val="5"/>
          <c:order val="5"/>
          <c:tx>
            <c:strRef>
              <c:f>Tabelle1!$A$57</c:f>
              <c:strCache>
                <c:ptCount val="1"/>
                <c:pt idx="0">
                  <c:v>10.001     - 30 Mio.</c:v>
                </c:pt>
              </c:strCache>
            </c:strRef>
          </c:tx>
          <c:spPr>
            <a:solidFill>
              <a:srgbClr val="4EB3FE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Tabelle1!$B$57:$L$57</c:f>
              <c:numCache>
                <c:formatCode>General</c:formatCode>
                <c:ptCount val="11"/>
                <c:pt idx="0">
                  <c:v>546.0</c:v>
                </c:pt>
                <c:pt idx="1">
                  <c:v>533.0</c:v>
                </c:pt>
                <c:pt idx="2">
                  <c:v>520.0</c:v>
                </c:pt>
                <c:pt idx="3">
                  <c:v>534.0</c:v>
                </c:pt>
                <c:pt idx="4">
                  <c:v>490.0</c:v>
                </c:pt>
                <c:pt idx="5">
                  <c:v>459.0</c:v>
                </c:pt>
                <c:pt idx="6">
                  <c:v>457.0</c:v>
                </c:pt>
                <c:pt idx="7">
                  <c:v>410.0</c:v>
                </c:pt>
                <c:pt idx="8">
                  <c:v>369.0</c:v>
                </c:pt>
                <c:pt idx="9">
                  <c:v>326.0</c:v>
                </c:pt>
                <c:pt idx="10">
                  <c:v>299.0</c:v>
                </c:pt>
              </c:numCache>
            </c:numRef>
          </c:val>
        </c:ser>
        <c:ser>
          <c:idx val="6"/>
          <c:order val="6"/>
          <c:tx>
            <c:strRef>
              <c:f>Tabelle1!$A$58</c:f>
              <c:strCache>
                <c:ptCount val="1"/>
                <c:pt idx="0">
                  <c:v>3.001       - 10 Mio.</c:v>
                </c:pt>
              </c:strCache>
            </c:strRef>
          </c:tx>
          <c:spPr>
            <a:solidFill>
              <a:srgbClr val="B37035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Tabelle1!$B$58:$L$58</c:f>
              <c:numCache>
                <c:formatCode>General</c:formatCode>
                <c:ptCount val="11"/>
                <c:pt idx="0">
                  <c:v>520.0</c:v>
                </c:pt>
                <c:pt idx="1">
                  <c:v>456.0</c:v>
                </c:pt>
                <c:pt idx="2">
                  <c:v>411.0</c:v>
                </c:pt>
                <c:pt idx="3">
                  <c:v>389.0</c:v>
                </c:pt>
                <c:pt idx="4">
                  <c:v>364.0</c:v>
                </c:pt>
                <c:pt idx="5">
                  <c:v>337.0</c:v>
                </c:pt>
                <c:pt idx="6">
                  <c:v>308.0</c:v>
                </c:pt>
                <c:pt idx="7">
                  <c:v>279.0</c:v>
                </c:pt>
                <c:pt idx="8">
                  <c:v>241.0</c:v>
                </c:pt>
                <c:pt idx="9">
                  <c:v>208.0</c:v>
                </c:pt>
                <c:pt idx="10">
                  <c:v>185.0</c:v>
                </c:pt>
              </c:numCache>
            </c:numRef>
          </c:val>
        </c:ser>
        <c:ser>
          <c:idx val="7"/>
          <c:order val="7"/>
          <c:tx>
            <c:strRef>
              <c:f>Tabelle1!$A$59</c:f>
              <c:strCache>
                <c:ptCount val="1"/>
                <c:pt idx="0">
                  <c:v>1.001       - 3.0 Mio.</c:v>
                </c:pt>
              </c:strCache>
            </c:strRef>
          </c:tx>
          <c:spPr>
            <a:solidFill>
              <a:srgbClr val="CF935E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Tabelle1!$B$59:$L$59</c:f>
              <c:numCache>
                <c:formatCode>General</c:formatCode>
                <c:ptCount val="11"/>
                <c:pt idx="0">
                  <c:v>286.0</c:v>
                </c:pt>
                <c:pt idx="1">
                  <c:v>269.0</c:v>
                </c:pt>
                <c:pt idx="2">
                  <c:v>248.0</c:v>
                </c:pt>
                <c:pt idx="3">
                  <c:v>234.0</c:v>
                </c:pt>
                <c:pt idx="4">
                  <c:v>205.0</c:v>
                </c:pt>
                <c:pt idx="5">
                  <c:v>181.0</c:v>
                </c:pt>
                <c:pt idx="6">
                  <c:v>172.0</c:v>
                </c:pt>
                <c:pt idx="7">
                  <c:v>140.0</c:v>
                </c:pt>
                <c:pt idx="8">
                  <c:v>108.0</c:v>
                </c:pt>
                <c:pt idx="9">
                  <c:v>94.0</c:v>
                </c:pt>
                <c:pt idx="10">
                  <c:v>90.0</c:v>
                </c:pt>
              </c:numCache>
            </c:numRef>
          </c:val>
        </c:ser>
        <c:ser>
          <c:idx val="8"/>
          <c:order val="8"/>
          <c:tx>
            <c:strRef>
              <c:f>Tabelle1!$A$60</c:f>
              <c:strCache>
                <c:ptCount val="1"/>
                <c:pt idx="0">
                  <c:v>≤ 1 Mio.</c:v>
                </c:pt>
              </c:strCache>
            </c:strRef>
          </c:tx>
          <c:spPr>
            <a:solidFill>
              <a:srgbClr val="FF9F49"/>
            </a:solidFill>
          </c:spPr>
          <c:cat>
            <c:numRef>
              <c:f>Tabelle1!$B$51:$L$51</c:f>
              <c:numCache>
                <c:formatCode>General</c:formatCode>
                <c:ptCount val="11"/>
                <c:pt idx="0">
                  <c:v>2005.0</c:v>
                </c:pt>
                <c:pt idx="1">
                  <c:v>2006.0</c:v>
                </c:pt>
                <c:pt idx="2">
                  <c:v>2007.0</c:v>
                </c:pt>
                <c:pt idx="3">
                  <c:v>2008.0</c:v>
                </c:pt>
                <c:pt idx="4">
                  <c:v>2009.0</c:v>
                </c:pt>
                <c:pt idx="5">
                  <c:v>2010.0</c:v>
                </c:pt>
                <c:pt idx="6">
                  <c:v>2011.0</c:v>
                </c:pt>
                <c:pt idx="7">
                  <c:v>2012.0</c:v>
                </c:pt>
                <c:pt idx="8">
                  <c:v>2013.0</c:v>
                </c:pt>
                <c:pt idx="9">
                  <c:v>2014.0</c:v>
                </c:pt>
                <c:pt idx="10">
                  <c:v>2015.0</c:v>
                </c:pt>
              </c:numCache>
            </c:numRef>
          </c:cat>
          <c:val>
            <c:numRef>
              <c:f>Tabelle1!$B$60:$L$60</c:f>
              <c:numCache>
                <c:formatCode>General</c:formatCode>
                <c:ptCount val="11"/>
                <c:pt idx="0">
                  <c:v>229.0</c:v>
                </c:pt>
                <c:pt idx="1">
                  <c:v>189.0</c:v>
                </c:pt>
                <c:pt idx="2">
                  <c:v>154.0</c:v>
                </c:pt>
                <c:pt idx="3">
                  <c:v>139.0</c:v>
                </c:pt>
                <c:pt idx="4">
                  <c:v>109.0</c:v>
                </c:pt>
                <c:pt idx="5">
                  <c:v>92.0</c:v>
                </c:pt>
                <c:pt idx="6">
                  <c:v>80.0</c:v>
                </c:pt>
                <c:pt idx="7">
                  <c:v>60.0</c:v>
                </c:pt>
                <c:pt idx="8">
                  <c:v>53.0</c:v>
                </c:pt>
                <c:pt idx="9">
                  <c:v>46.0</c:v>
                </c:pt>
                <c:pt idx="10">
                  <c:v>39.0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01473584"/>
        <c:axId val="-1701470832"/>
      </c:areaChart>
      <c:catAx>
        <c:axId val="-1701473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1470832"/>
        <c:crosses val="autoZero"/>
        <c:auto val="1"/>
        <c:lblAlgn val="ctr"/>
        <c:lblOffset val="100"/>
        <c:noMultiLvlLbl val="0"/>
      </c:catAx>
      <c:valAx>
        <c:axId val="-1701470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7014735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8364287242871"/>
          <c:y val="0.267721608484313"/>
          <c:w val="0.241635712757129"/>
          <c:h val="0.6705461776403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533005386152376"/>
          <c:y val="0.144296384690179"/>
          <c:w val="0.931529189470941"/>
          <c:h val="0.6708722266419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Tabelle1!$A$20</c:f>
              <c:strCache>
                <c:ptCount val="1"/>
                <c:pt idx="0">
                  <c:v>Vorsorgeeinrichtungen bis 100 Mio.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cat>
            <c:numRef>
              <c:f>Tabelle1!$B$19:$J$19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Tabelle1!$B$20:$J$20</c:f>
              <c:numCache>
                <c:formatCode>General</c:formatCode>
                <c:ptCount val="9"/>
                <c:pt idx="0">
                  <c:v>27.3</c:v>
                </c:pt>
                <c:pt idx="1">
                  <c:v>32.9</c:v>
                </c:pt>
                <c:pt idx="2">
                  <c:v>39.7</c:v>
                </c:pt>
                <c:pt idx="3">
                  <c:v>47.2</c:v>
                </c:pt>
                <c:pt idx="4" formatCode="0.0">
                  <c:v>43.0</c:v>
                </c:pt>
                <c:pt idx="5">
                  <c:v>43.7</c:v>
                </c:pt>
                <c:pt idx="6" formatCode="0.0">
                  <c:v>44.0</c:v>
                </c:pt>
                <c:pt idx="7">
                  <c:v>40.5</c:v>
                </c:pt>
                <c:pt idx="8">
                  <c:v>47.4</c:v>
                </c:pt>
              </c:numCache>
            </c:numRef>
          </c:val>
        </c:ser>
        <c:ser>
          <c:idx val="1"/>
          <c:order val="1"/>
          <c:tx>
            <c:strRef>
              <c:f>Tabelle1!$A$21</c:f>
              <c:strCache>
                <c:ptCount val="1"/>
                <c:pt idx="0">
                  <c:v>&gt; 5 Mrd.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cat>
            <c:numRef>
              <c:f>Tabelle1!$B$19:$J$19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Tabelle1!$B$21:$J$21</c:f>
              <c:numCache>
                <c:formatCode>General</c:formatCode>
                <c:ptCount val="9"/>
                <c:pt idx="0">
                  <c:v>11.3</c:v>
                </c:pt>
                <c:pt idx="1">
                  <c:v>13.7</c:v>
                </c:pt>
                <c:pt idx="2">
                  <c:v>30.2</c:v>
                </c:pt>
                <c:pt idx="3" formatCode="0.0">
                  <c:v>20.905</c:v>
                </c:pt>
                <c:pt idx="4">
                  <c:v>30.8</c:v>
                </c:pt>
                <c:pt idx="5">
                  <c:v>33.5</c:v>
                </c:pt>
                <c:pt idx="6" formatCode="0.0">
                  <c:v>34.9</c:v>
                </c:pt>
                <c:pt idx="7" formatCode="0.0">
                  <c:v>39.0</c:v>
                </c:pt>
                <c:pt idx="8" formatCode="0.0">
                  <c:v>37.8945</c:v>
                </c:pt>
              </c:numCache>
            </c:numRef>
          </c:val>
        </c:ser>
        <c:ser>
          <c:idx val="2"/>
          <c:order val="2"/>
          <c:tx>
            <c:strRef>
              <c:f>Tabelle1!$A$22</c:f>
              <c:strCache>
                <c:ptCount val="1"/>
                <c:pt idx="0">
                  <c:v>Alle</c:v>
                </c:pt>
              </c:strCache>
            </c:strRef>
          </c:tx>
          <c:spPr>
            <a:solidFill>
              <a:srgbClr val="1399FE"/>
            </a:solidFill>
          </c:spPr>
          <c:invertIfNegative val="0"/>
          <c:cat>
            <c:numRef>
              <c:f>Tabelle1!$B$19:$J$19</c:f>
              <c:numCache>
                <c:formatCode>General</c:formatCode>
                <c:ptCount val="9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  <c:pt idx="6">
                  <c:v>2014.0</c:v>
                </c:pt>
                <c:pt idx="7">
                  <c:v>2015.0</c:v>
                </c:pt>
                <c:pt idx="8">
                  <c:v>2016.0</c:v>
                </c:pt>
              </c:numCache>
            </c:numRef>
          </c:cat>
          <c:val>
            <c:numRef>
              <c:f>Tabelle1!$B$22:$J$22</c:f>
              <c:numCache>
                <c:formatCode>General</c:formatCode>
                <c:ptCount val="9"/>
                <c:pt idx="0">
                  <c:v>25.3</c:v>
                </c:pt>
                <c:pt idx="1">
                  <c:v>28.9</c:v>
                </c:pt>
                <c:pt idx="2">
                  <c:v>33.1</c:v>
                </c:pt>
                <c:pt idx="3">
                  <c:v>34.2</c:v>
                </c:pt>
                <c:pt idx="4">
                  <c:v>37.6</c:v>
                </c:pt>
                <c:pt idx="5">
                  <c:v>40.80000000000001</c:v>
                </c:pt>
                <c:pt idx="6">
                  <c:v>41.1</c:v>
                </c:pt>
                <c:pt idx="7">
                  <c:v>40.9</c:v>
                </c:pt>
                <c:pt idx="8">
                  <c:v>43.2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772245104"/>
        <c:axId val="-1772242784"/>
      </c:barChart>
      <c:catAx>
        <c:axId val="-177224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72242784"/>
        <c:crosses val="autoZero"/>
        <c:auto val="1"/>
        <c:lblAlgn val="ctr"/>
        <c:lblOffset val="100"/>
        <c:noMultiLvlLbl val="0"/>
      </c:catAx>
      <c:valAx>
        <c:axId val="-17722427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7722451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69557790570104"/>
          <c:h val="0.79654346338124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'AA kollektiv vs direkt'!$B$80</c:f>
              <c:strCache>
                <c:ptCount val="1"/>
                <c:pt idx="0">
                  <c:v>Anlagestiftungen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'AA kollektiv vs direkt'!$C$79:$K$79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direkt'!$C$80:$K$80</c:f>
              <c:numCache>
                <c:formatCode>0%</c:formatCode>
                <c:ptCount val="9"/>
                <c:pt idx="0">
                  <c:v>0.118282117002277</c:v>
                </c:pt>
                <c:pt idx="1">
                  <c:v>0.128973016079932</c:v>
                </c:pt>
                <c:pt idx="2">
                  <c:v>0.127928574371369</c:v>
                </c:pt>
                <c:pt idx="3">
                  <c:v>0.128006279590833</c:v>
                </c:pt>
                <c:pt idx="4">
                  <c:v>0.132040897274935</c:v>
                </c:pt>
                <c:pt idx="5">
                  <c:v>0.133774296207121</c:v>
                </c:pt>
                <c:pt idx="6">
                  <c:v>0.13270621770889</c:v>
                </c:pt>
                <c:pt idx="7">
                  <c:v>0.133039387665871</c:v>
                </c:pt>
                <c:pt idx="8">
                  <c:v>0.140429577757892</c:v>
                </c:pt>
              </c:numCache>
            </c:numRef>
          </c:val>
        </c:ser>
        <c:ser>
          <c:idx val="1"/>
          <c:order val="1"/>
          <c:tx>
            <c:strRef>
              <c:f>'AA kollektiv vs direkt'!$B$81</c:f>
              <c:strCache>
                <c:ptCount val="1"/>
                <c:pt idx="0">
                  <c:v>Andere Kollektivanlagen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'AA kollektiv vs direkt'!$C$79:$K$79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direkt'!$C$81:$K$81</c:f>
              <c:numCache>
                <c:formatCode>0%</c:formatCode>
                <c:ptCount val="9"/>
                <c:pt idx="0">
                  <c:v>0.26429637759206</c:v>
                </c:pt>
                <c:pt idx="1">
                  <c:v>0.250711213011172</c:v>
                </c:pt>
                <c:pt idx="2">
                  <c:v>0.285027878105388</c:v>
                </c:pt>
                <c:pt idx="3">
                  <c:v>0.328249381894178</c:v>
                </c:pt>
                <c:pt idx="4">
                  <c:v>0.333113155902012</c:v>
                </c:pt>
                <c:pt idx="5">
                  <c:v>0.342263186651792</c:v>
                </c:pt>
                <c:pt idx="6">
                  <c:v>0.376867985034741</c:v>
                </c:pt>
                <c:pt idx="7">
                  <c:v>0.425124189410581</c:v>
                </c:pt>
                <c:pt idx="8">
                  <c:v>0.448095072107881</c:v>
                </c:pt>
              </c:numCache>
            </c:numRef>
          </c:val>
        </c:ser>
        <c:ser>
          <c:idx val="2"/>
          <c:order val="2"/>
          <c:tx>
            <c:strRef>
              <c:f>'AA kollektiv vs direkt'!$B$82</c:f>
              <c:strCache>
                <c:ptCount val="1"/>
                <c:pt idx="0">
                  <c:v>Total direkte Anlagen</c:v>
                </c:pt>
              </c:strCache>
            </c:strRef>
          </c:tx>
          <c:spPr>
            <a:solidFill>
              <a:srgbClr val="D3D9DB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'AA kollektiv vs direkt'!$C$79:$K$79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'AA kollektiv vs direkt'!$C$82:$K$82</c:f>
              <c:numCache>
                <c:formatCode>0%</c:formatCode>
                <c:ptCount val="9"/>
                <c:pt idx="0">
                  <c:v>0.617421505405663</c:v>
                </c:pt>
                <c:pt idx="1">
                  <c:v>0.620315770908896</c:v>
                </c:pt>
                <c:pt idx="2">
                  <c:v>0.587043547523243</c:v>
                </c:pt>
                <c:pt idx="3">
                  <c:v>0.54374433851499</c:v>
                </c:pt>
                <c:pt idx="4">
                  <c:v>0.534845946823053</c:v>
                </c:pt>
                <c:pt idx="5">
                  <c:v>0.523962517141087</c:v>
                </c:pt>
                <c:pt idx="6">
                  <c:v>0.490425797256369</c:v>
                </c:pt>
                <c:pt idx="7">
                  <c:v>0.441836422923548</c:v>
                </c:pt>
                <c:pt idx="8">
                  <c:v>0.411475350134227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-1814484640"/>
        <c:axId val="-1814159760"/>
      </c:barChart>
      <c:catAx>
        <c:axId val="-1814484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814159760"/>
        <c:crosses val="autoZero"/>
        <c:auto val="1"/>
        <c:lblAlgn val="ctr"/>
        <c:lblOffset val="100"/>
        <c:noMultiLvlLbl val="0"/>
      </c:catAx>
      <c:valAx>
        <c:axId val="-181415976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814484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09013344523"/>
          <c:y val="0.580231812958544"/>
          <c:w val="0.155772675417317"/>
          <c:h val="0.353408468134005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678631505967414"/>
          <c:h val="0.770157341111995"/>
        </c:manualLayout>
      </c:layout>
      <c:areaChart>
        <c:grouping val="stacked"/>
        <c:varyColors val="0"/>
        <c:ser>
          <c:idx val="0"/>
          <c:order val="0"/>
          <c:tx>
            <c:strRef>
              <c:f>Tabelle1!$A$136</c:f>
              <c:strCache>
                <c:ptCount val="1"/>
                <c:pt idx="0">
                  <c:v>Kurzfristige Anlagen</c:v>
                </c:pt>
              </c:strCache>
            </c:strRef>
          </c:tx>
          <c:spPr>
            <a:solidFill>
              <a:srgbClr val="7A8E94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Tabelle1!$B$136:$J$136</c:f>
              <c:numCache>
                <c:formatCode>General</c:formatCode>
                <c:ptCount val="9"/>
                <c:pt idx="3">
                  <c:v>3186.0</c:v>
                </c:pt>
                <c:pt idx="4">
                  <c:v>2787.0</c:v>
                </c:pt>
                <c:pt idx="5">
                  <c:v>3055.0</c:v>
                </c:pt>
                <c:pt idx="6">
                  <c:v>3720.0</c:v>
                </c:pt>
                <c:pt idx="7">
                  <c:v>5071.0</c:v>
                </c:pt>
                <c:pt idx="8">
                  <c:v>2870.0</c:v>
                </c:pt>
              </c:numCache>
            </c:numRef>
          </c:val>
        </c:ser>
        <c:ser>
          <c:idx val="1"/>
          <c:order val="1"/>
          <c:tx>
            <c:strRef>
              <c:f>Tabelle1!$A$137</c:f>
              <c:strCache>
                <c:ptCount val="1"/>
                <c:pt idx="0">
                  <c:v>Obligationen</c:v>
                </c:pt>
              </c:strCache>
            </c:strRef>
          </c:tx>
          <c:spPr>
            <a:solidFill>
              <a:srgbClr val="A6B3B8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Tabelle1!$B$137:$J$137</c:f>
              <c:numCache>
                <c:formatCode>General</c:formatCode>
                <c:ptCount val="9"/>
                <c:pt idx="0">
                  <c:v>75936.0</c:v>
                </c:pt>
                <c:pt idx="1">
                  <c:v>77361.0</c:v>
                </c:pt>
                <c:pt idx="2">
                  <c:v>83150.0</c:v>
                </c:pt>
                <c:pt idx="3">
                  <c:v>93967.0</c:v>
                </c:pt>
                <c:pt idx="4">
                  <c:v>98563.0</c:v>
                </c:pt>
                <c:pt idx="5">
                  <c:v>103231.0</c:v>
                </c:pt>
                <c:pt idx="6">
                  <c:v>115619.0</c:v>
                </c:pt>
                <c:pt idx="7">
                  <c:v>135497.0</c:v>
                </c:pt>
                <c:pt idx="8">
                  <c:v>138751.0</c:v>
                </c:pt>
              </c:numCache>
            </c:numRef>
          </c:val>
        </c:ser>
        <c:ser>
          <c:idx val="2"/>
          <c:order val="2"/>
          <c:tx>
            <c:strRef>
              <c:f>Tabelle1!$A$138</c:f>
              <c:strCache>
                <c:ptCount val="1"/>
                <c:pt idx="0">
                  <c:v>Hypthekardarlehen</c:v>
                </c:pt>
              </c:strCache>
            </c:strRef>
          </c:tx>
          <c:spPr>
            <a:solidFill>
              <a:srgbClr val="82AD31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Tabelle1!$B$138:$J$138</c:f>
              <c:numCache>
                <c:formatCode>General</c:formatCode>
                <c:ptCount val="9"/>
                <c:pt idx="0">
                  <c:v>2235.0</c:v>
                </c:pt>
                <c:pt idx="1">
                  <c:v>3061.0</c:v>
                </c:pt>
                <c:pt idx="2">
                  <c:v>2896.0</c:v>
                </c:pt>
                <c:pt idx="3">
                  <c:v>3396.0</c:v>
                </c:pt>
                <c:pt idx="4">
                  <c:v>3647.0</c:v>
                </c:pt>
                <c:pt idx="5">
                  <c:v>4347.0</c:v>
                </c:pt>
                <c:pt idx="6">
                  <c:v>3669.0</c:v>
                </c:pt>
                <c:pt idx="7">
                  <c:v>2126.0</c:v>
                </c:pt>
                <c:pt idx="8">
                  <c:v>1828.0</c:v>
                </c:pt>
              </c:numCache>
            </c:numRef>
          </c:val>
        </c:ser>
        <c:ser>
          <c:idx val="3"/>
          <c:order val="3"/>
          <c:tx>
            <c:strRef>
              <c:f>Tabelle1!$A$139</c:f>
              <c:strCache>
                <c:ptCount val="1"/>
                <c:pt idx="0">
                  <c:v>Immobilien</c:v>
                </c:pt>
              </c:strCache>
            </c:strRef>
          </c:tx>
          <c:spPr>
            <a:solidFill>
              <a:srgbClr val="A6CF57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Tabelle1!$B$139:$J$139</c:f>
              <c:numCache>
                <c:formatCode>General</c:formatCode>
                <c:ptCount val="9"/>
                <c:pt idx="0">
                  <c:v>30698.0</c:v>
                </c:pt>
                <c:pt idx="1">
                  <c:v>31422.0</c:v>
                </c:pt>
                <c:pt idx="2">
                  <c:v>38797.0</c:v>
                </c:pt>
                <c:pt idx="3">
                  <c:v>43415.0</c:v>
                </c:pt>
                <c:pt idx="4">
                  <c:v>46991.0</c:v>
                </c:pt>
                <c:pt idx="5">
                  <c:v>51919.0</c:v>
                </c:pt>
                <c:pt idx="6">
                  <c:v>55650.0</c:v>
                </c:pt>
                <c:pt idx="7">
                  <c:v>62433.0</c:v>
                </c:pt>
                <c:pt idx="8">
                  <c:v>74575.0</c:v>
                </c:pt>
              </c:numCache>
            </c:numRef>
          </c:val>
        </c:ser>
        <c:ser>
          <c:idx val="4"/>
          <c:order val="4"/>
          <c:tx>
            <c:strRef>
              <c:f>Tabelle1!$A$140</c:f>
              <c:strCache>
                <c:ptCount val="1"/>
                <c:pt idx="0">
                  <c:v>Aktien</c:v>
                </c:pt>
              </c:strCache>
            </c:strRef>
          </c:tx>
          <c:spPr>
            <a:solidFill>
              <a:srgbClr val="1399FE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Tabelle1!$B$140:$J$140</c:f>
              <c:numCache>
                <c:formatCode>General</c:formatCode>
                <c:ptCount val="9"/>
                <c:pt idx="0">
                  <c:v>75810.0</c:v>
                </c:pt>
                <c:pt idx="1">
                  <c:v>52988.0</c:v>
                </c:pt>
                <c:pt idx="2">
                  <c:v>78467.0</c:v>
                </c:pt>
                <c:pt idx="3">
                  <c:v>89349.0</c:v>
                </c:pt>
                <c:pt idx="4">
                  <c:v>87409.0</c:v>
                </c:pt>
                <c:pt idx="5">
                  <c:v>99773.0</c:v>
                </c:pt>
                <c:pt idx="6">
                  <c:v>123558.0</c:v>
                </c:pt>
                <c:pt idx="7">
                  <c:v>155381.0</c:v>
                </c:pt>
                <c:pt idx="8">
                  <c:v>157451.0</c:v>
                </c:pt>
              </c:numCache>
            </c:numRef>
          </c:val>
        </c:ser>
        <c:ser>
          <c:idx val="5"/>
          <c:order val="5"/>
          <c:tx>
            <c:strRef>
              <c:f>Tabelle1!$A$141</c:f>
              <c:strCache>
                <c:ptCount val="1"/>
                <c:pt idx="0">
                  <c:v>Alternative Anlagen</c:v>
                </c:pt>
              </c:strCache>
            </c:strRef>
          </c:tx>
          <c:spPr>
            <a:solidFill>
              <a:srgbClr val="4EB3FE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Tabelle1!$B$141:$J$141</c:f>
              <c:numCache>
                <c:formatCode>General</c:formatCode>
                <c:ptCount val="9"/>
                <c:pt idx="0">
                  <c:v>35515.0</c:v>
                </c:pt>
                <c:pt idx="1">
                  <c:v>29312.0</c:v>
                </c:pt>
                <c:pt idx="2">
                  <c:v>31591.0</c:v>
                </c:pt>
                <c:pt idx="3">
                  <c:v>36566.0</c:v>
                </c:pt>
                <c:pt idx="4">
                  <c:v>37836.0</c:v>
                </c:pt>
                <c:pt idx="5">
                  <c:v>40446.0</c:v>
                </c:pt>
                <c:pt idx="6">
                  <c:v>43007.0</c:v>
                </c:pt>
                <c:pt idx="7">
                  <c:v>51028.0</c:v>
                </c:pt>
                <c:pt idx="8">
                  <c:v>64271.0</c:v>
                </c:pt>
              </c:numCache>
            </c:numRef>
          </c:val>
        </c:ser>
        <c:ser>
          <c:idx val="6"/>
          <c:order val="6"/>
          <c:tx>
            <c:strRef>
              <c:f>Tabelle1!$A$142</c:f>
              <c:strCache>
                <c:ptCount val="1"/>
                <c:pt idx="0">
                  <c:v>Mischervmögen bei kollekt. Anlagen</c:v>
                </c:pt>
              </c:strCache>
            </c:strRef>
          </c:tx>
          <c:spPr>
            <a:solidFill>
              <a:srgbClr val="B37035"/>
            </a:solidFill>
          </c:spPr>
          <c:cat>
            <c:numRef>
              <c:f>Tabelle1!$B$135:$J$135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Tabelle1!$B$142:$J$142</c:f>
              <c:numCache>
                <c:formatCode>General</c:formatCode>
                <c:ptCount val="9"/>
                <c:pt idx="0">
                  <c:v>4300.0</c:v>
                </c:pt>
                <c:pt idx="1">
                  <c:v>3916.0</c:v>
                </c:pt>
                <c:pt idx="2">
                  <c:v>5661.0</c:v>
                </c:pt>
                <c:pt idx="3">
                  <c:v>5636.0</c:v>
                </c:pt>
                <c:pt idx="4">
                  <c:v>6564.0</c:v>
                </c:pt>
                <c:pt idx="5">
                  <c:v>10008.0</c:v>
                </c:pt>
                <c:pt idx="6">
                  <c:v>12307.0</c:v>
                </c:pt>
                <c:pt idx="7">
                  <c:v>12291.0</c:v>
                </c:pt>
                <c:pt idx="8">
                  <c:v>12740.0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01796560"/>
        <c:axId val="-1701793808"/>
      </c:areaChart>
      <c:catAx>
        <c:axId val="-170179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1793808"/>
        <c:crosses val="autoZero"/>
        <c:auto val="1"/>
        <c:lblAlgn val="ctr"/>
        <c:lblOffset val="100"/>
        <c:noMultiLvlLbl val="0"/>
      </c:catAx>
      <c:valAx>
        <c:axId val="-1701793808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170179656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87251650595083"/>
          <c:y val="0.14539622558119"/>
          <c:w val="0.212748349404917"/>
          <c:h val="0.767602094935031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26427656316763"/>
          <c:h val="0.770157341111995"/>
        </c:manualLayout>
      </c:layout>
      <c:areaChart>
        <c:grouping val="stacked"/>
        <c:varyColors val="0"/>
        <c:ser>
          <c:idx val="0"/>
          <c:order val="0"/>
          <c:tx>
            <c:strRef>
              <c:f>'Aktien CH'!$B$37</c:f>
              <c:strCache>
                <c:ptCount val="1"/>
                <c:pt idx="0">
                  <c:v>Schweizerische Aktien (Kollektiv)</c:v>
                </c:pt>
              </c:strCache>
            </c:strRef>
          </c:tx>
          <c:spPr>
            <a:solidFill>
              <a:srgbClr val="1399FE"/>
            </a:solidFill>
          </c:spPr>
          <c:cat>
            <c:numRef>
              <c:f>'Aktien CH'!$C$36:$K$36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CH'!$C$37:$K$37</c:f>
              <c:numCache>
                <c:formatCode>General</c:formatCode>
                <c:ptCount val="9"/>
                <c:pt idx="0">
                  <c:v>23570.0</c:v>
                </c:pt>
                <c:pt idx="1">
                  <c:v>18372.0</c:v>
                </c:pt>
                <c:pt idx="2">
                  <c:v>23906.0</c:v>
                </c:pt>
                <c:pt idx="3">
                  <c:v>25230.0</c:v>
                </c:pt>
                <c:pt idx="4">
                  <c:v>24576.0</c:v>
                </c:pt>
                <c:pt idx="5">
                  <c:v>27386.0</c:v>
                </c:pt>
                <c:pt idx="6">
                  <c:v>33645.0</c:v>
                </c:pt>
                <c:pt idx="7">
                  <c:v>41623.0</c:v>
                </c:pt>
                <c:pt idx="8">
                  <c:v>44293.0</c:v>
                </c:pt>
              </c:numCache>
            </c:numRef>
          </c:val>
        </c:ser>
        <c:ser>
          <c:idx val="1"/>
          <c:order val="1"/>
          <c:tx>
            <c:strRef>
              <c:f>'Aktien CH'!$B$38</c:f>
              <c:strCache>
                <c:ptCount val="1"/>
                <c:pt idx="0">
                  <c:v>Ausländische Aktien (Kollektiv)</c:v>
                </c:pt>
              </c:strCache>
            </c:strRef>
          </c:tx>
          <c:spPr>
            <a:solidFill>
              <a:srgbClr val="4EB3FE"/>
            </a:solidFill>
          </c:spPr>
          <c:cat>
            <c:numRef>
              <c:f>'Aktien CH'!$C$36:$K$36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CH'!$C$38:$K$38</c:f>
              <c:numCache>
                <c:formatCode>General</c:formatCode>
                <c:ptCount val="9"/>
                <c:pt idx="0">
                  <c:v>52240.0</c:v>
                </c:pt>
                <c:pt idx="1">
                  <c:v>34616.0</c:v>
                </c:pt>
                <c:pt idx="2">
                  <c:v>54561.0</c:v>
                </c:pt>
                <c:pt idx="3">
                  <c:v>64029.0</c:v>
                </c:pt>
                <c:pt idx="4">
                  <c:v>62833.0</c:v>
                </c:pt>
                <c:pt idx="5">
                  <c:v>72387.0</c:v>
                </c:pt>
                <c:pt idx="6">
                  <c:v>89913.0</c:v>
                </c:pt>
                <c:pt idx="7">
                  <c:v>113758.0</c:v>
                </c:pt>
                <c:pt idx="8">
                  <c:v>113158.0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02196896"/>
        <c:axId val="-1702194576"/>
      </c:areaChart>
      <c:catAx>
        <c:axId val="-170219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194576"/>
        <c:crosses val="autoZero"/>
        <c:auto val="1"/>
        <c:lblAlgn val="ctr"/>
        <c:lblOffset val="100"/>
        <c:noMultiLvlLbl val="0"/>
      </c:catAx>
      <c:valAx>
        <c:axId val="-1702194576"/>
        <c:scaling>
          <c:orientation val="minMax"/>
          <c:max val="160000.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170219689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27266963508482"/>
          <c:y val="0.179074295058782"/>
          <c:w val="0.172733036491518"/>
          <c:h val="0.767602094935031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678631505967414"/>
          <c:h val="0.770157341111995"/>
        </c:manualLayout>
      </c:layout>
      <c:areaChart>
        <c:grouping val="stacked"/>
        <c:varyColors val="0"/>
        <c:ser>
          <c:idx val="0"/>
          <c:order val="0"/>
          <c:tx>
            <c:strRef>
              <c:f>'Aktien CH'!$B$41</c:f>
              <c:strCache>
                <c:ptCount val="1"/>
                <c:pt idx="0">
                  <c:v>Schweizerische Aktien (AST)</c:v>
                </c:pt>
              </c:strCache>
            </c:strRef>
          </c:tx>
          <c:spPr>
            <a:solidFill>
              <a:srgbClr val="1399FE"/>
            </a:solidFill>
          </c:spPr>
          <c:cat>
            <c:numRef>
              <c:f>'Aktien CH'!$C$40:$K$40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CH'!$C$41:$K$41</c:f>
              <c:numCache>
                <c:formatCode>General</c:formatCode>
                <c:ptCount val="9"/>
                <c:pt idx="0">
                  <c:v>3370.0</c:v>
                </c:pt>
                <c:pt idx="1">
                  <c:v>3397.0</c:v>
                </c:pt>
                <c:pt idx="2">
                  <c:v>4183.0</c:v>
                </c:pt>
                <c:pt idx="3">
                  <c:v>4145.0</c:v>
                </c:pt>
                <c:pt idx="4">
                  <c:v>4079.0</c:v>
                </c:pt>
                <c:pt idx="5">
                  <c:v>5157.0</c:v>
                </c:pt>
                <c:pt idx="6">
                  <c:v>5345.0</c:v>
                </c:pt>
                <c:pt idx="7">
                  <c:v>5646.0</c:v>
                </c:pt>
                <c:pt idx="8">
                  <c:v>6391.0</c:v>
                </c:pt>
              </c:numCache>
            </c:numRef>
          </c:val>
        </c:ser>
        <c:ser>
          <c:idx val="1"/>
          <c:order val="1"/>
          <c:tx>
            <c:strRef>
              <c:f>'Aktien CH'!$B$42</c:f>
              <c:strCache>
                <c:ptCount val="1"/>
                <c:pt idx="0">
                  <c:v>Schweizerische Aktien (and. Kollektivanlagen)</c:v>
                </c:pt>
              </c:strCache>
            </c:strRef>
          </c:tx>
          <c:spPr>
            <a:solidFill>
              <a:srgbClr val="4EB3FE"/>
            </a:solidFill>
          </c:spPr>
          <c:cat>
            <c:numRef>
              <c:f>'Aktien CH'!$C$40:$K$40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CH'!$C$42:$K$42</c:f>
              <c:numCache>
                <c:formatCode>General</c:formatCode>
                <c:ptCount val="9"/>
                <c:pt idx="0">
                  <c:v>20200.0</c:v>
                </c:pt>
                <c:pt idx="1">
                  <c:v>14975.0</c:v>
                </c:pt>
                <c:pt idx="2">
                  <c:v>19723.0</c:v>
                </c:pt>
                <c:pt idx="3">
                  <c:v>21085.0</c:v>
                </c:pt>
                <c:pt idx="4">
                  <c:v>20497.0</c:v>
                </c:pt>
                <c:pt idx="5">
                  <c:v>22229.0</c:v>
                </c:pt>
                <c:pt idx="6">
                  <c:v>28300.0</c:v>
                </c:pt>
                <c:pt idx="7">
                  <c:v>35977.0</c:v>
                </c:pt>
                <c:pt idx="8">
                  <c:v>37902.0</c:v>
                </c:pt>
              </c:numCache>
            </c:numRef>
          </c:val>
        </c:ser>
        <c:ser>
          <c:idx val="2"/>
          <c:order val="2"/>
          <c:tx>
            <c:strRef>
              <c:f>'Aktien CH'!$B$43</c:f>
              <c:strCache>
                <c:ptCount val="1"/>
                <c:pt idx="0">
                  <c:v>Ausländische Aktien (AST)</c:v>
                </c:pt>
              </c:strCache>
            </c:strRef>
          </c:tx>
          <c:spPr>
            <a:solidFill>
              <a:srgbClr val="B37035"/>
            </a:solidFill>
            <a:ln w="25400">
              <a:noFill/>
            </a:ln>
          </c:spPr>
          <c:cat>
            <c:numRef>
              <c:f>'Aktien CH'!$C$40:$K$40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CH'!$C$43:$K$43</c:f>
              <c:numCache>
                <c:formatCode>General</c:formatCode>
                <c:ptCount val="9"/>
                <c:pt idx="0">
                  <c:v>3315.0</c:v>
                </c:pt>
                <c:pt idx="1">
                  <c:v>2645.0</c:v>
                </c:pt>
                <c:pt idx="2">
                  <c:v>4682.0</c:v>
                </c:pt>
                <c:pt idx="3">
                  <c:v>4747.0</c:v>
                </c:pt>
                <c:pt idx="4">
                  <c:v>4647.0</c:v>
                </c:pt>
                <c:pt idx="5">
                  <c:v>6712.0</c:v>
                </c:pt>
                <c:pt idx="6">
                  <c:v>9502.0</c:v>
                </c:pt>
                <c:pt idx="7">
                  <c:v>10748.0</c:v>
                </c:pt>
                <c:pt idx="8">
                  <c:v>11346.0</c:v>
                </c:pt>
              </c:numCache>
            </c:numRef>
          </c:val>
        </c:ser>
        <c:ser>
          <c:idx val="3"/>
          <c:order val="3"/>
          <c:tx>
            <c:strRef>
              <c:f>'Aktien CH'!$B$44</c:f>
              <c:strCache>
                <c:ptCount val="1"/>
                <c:pt idx="0">
                  <c:v>Ausländische Aktien (and. Kollektivanlagen)</c:v>
                </c:pt>
              </c:strCache>
            </c:strRef>
          </c:tx>
          <c:spPr>
            <a:solidFill>
              <a:srgbClr val="CF935E"/>
            </a:solidFill>
            <a:ln w="25400">
              <a:noFill/>
            </a:ln>
          </c:spPr>
          <c:cat>
            <c:numRef>
              <c:f>'Aktien CH'!$C$40:$K$40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CH'!$C$44:$K$44</c:f>
              <c:numCache>
                <c:formatCode>General</c:formatCode>
                <c:ptCount val="9"/>
                <c:pt idx="0">
                  <c:v>48925.0</c:v>
                </c:pt>
                <c:pt idx="1">
                  <c:v>31971.0</c:v>
                </c:pt>
                <c:pt idx="2">
                  <c:v>49879.0</c:v>
                </c:pt>
                <c:pt idx="3">
                  <c:v>59282.0</c:v>
                </c:pt>
                <c:pt idx="4">
                  <c:v>58186.0</c:v>
                </c:pt>
                <c:pt idx="5">
                  <c:v>65675.0</c:v>
                </c:pt>
                <c:pt idx="6">
                  <c:v>80411.0</c:v>
                </c:pt>
                <c:pt idx="7">
                  <c:v>103010.0</c:v>
                </c:pt>
                <c:pt idx="8">
                  <c:v>101812.0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01742880"/>
        <c:axId val="-1701739616"/>
      </c:areaChart>
      <c:catAx>
        <c:axId val="-170174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1739616"/>
        <c:crosses val="autoZero"/>
        <c:auto val="1"/>
        <c:lblAlgn val="ctr"/>
        <c:lblOffset val="100"/>
        <c:noMultiLvlLbl val="0"/>
      </c:catAx>
      <c:valAx>
        <c:axId val="-1701739616"/>
        <c:scaling>
          <c:orientation val="minMax"/>
          <c:max val="160000.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17017428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85872534966554"/>
          <c:y val="0.238010916644568"/>
          <c:w val="0.214127465033446"/>
          <c:h val="0.718837620436666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75396753294834"/>
          <c:h val="0.77015734111199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'Aktien CH'!$B$52</c:f>
              <c:strCache>
                <c:ptCount val="1"/>
                <c:pt idx="0">
                  <c:v>Ausländische Aktien (AST)</c:v>
                </c:pt>
              </c:strCache>
            </c:strRef>
          </c:tx>
          <c:spPr>
            <a:solidFill>
              <a:srgbClr val="B37035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CH'!$C$52:$K$52</c:f>
              <c:numCache>
                <c:formatCode>0%</c:formatCode>
                <c:ptCount val="9"/>
                <c:pt idx="0">
                  <c:v>0.0328347860538827</c:v>
                </c:pt>
                <c:pt idx="1">
                  <c:v>0.0402703978319453</c:v>
                </c:pt>
                <c:pt idx="2">
                  <c:v>0.0489022581521172</c:v>
                </c:pt>
                <c:pt idx="3">
                  <c:v>0.0446835347716405</c:v>
                </c:pt>
                <c:pt idx="4">
                  <c:v>0.0453162483178281</c:v>
                </c:pt>
                <c:pt idx="5">
                  <c:v>0.0562582245802845</c:v>
                </c:pt>
                <c:pt idx="6">
                  <c:v>0.0703945711280023</c:v>
                </c:pt>
                <c:pt idx="7">
                  <c:v>0.0715550643782539</c:v>
                </c:pt>
                <c:pt idx="8">
                  <c:v>0.074732252242758</c:v>
                </c:pt>
              </c:numCache>
            </c:numRef>
          </c:val>
        </c:ser>
        <c:ser>
          <c:idx val="1"/>
          <c:order val="1"/>
          <c:tx>
            <c:strRef>
              <c:f>'Aktien CH'!$B$53</c:f>
              <c:strCache>
                <c:ptCount val="1"/>
                <c:pt idx="0">
                  <c:v>Ausländische Aktien (and. Kollektivanlagen)</c:v>
                </c:pt>
              </c:strCache>
            </c:strRef>
          </c:tx>
          <c:spPr>
            <a:solidFill>
              <a:srgbClr val="CF935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CH'!$C$53:$K$53</c:f>
              <c:numCache>
                <c:formatCode>0%</c:formatCode>
                <c:ptCount val="9"/>
                <c:pt idx="0">
                  <c:v>0.484597860538827</c:v>
                </c:pt>
                <c:pt idx="1">
                  <c:v>0.486761772811011</c:v>
                </c:pt>
                <c:pt idx="2">
                  <c:v>0.520973031689332</c:v>
                </c:pt>
                <c:pt idx="3">
                  <c:v>0.558021762867578</c:v>
                </c:pt>
                <c:pt idx="4">
                  <c:v>0.567413648508962</c:v>
                </c:pt>
                <c:pt idx="5">
                  <c:v>0.550470634581374</c:v>
                </c:pt>
                <c:pt idx="6">
                  <c:v>0.595716465899157</c:v>
                </c:pt>
                <c:pt idx="7">
                  <c:v>0.685791512988829</c:v>
                </c:pt>
                <c:pt idx="8">
                  <c:v>0.670601098655004</c:v>
                </c:pt>
              </c:numCache>
            </c:numRef>
          </c:val>
        </c:ser>
        <c:ser>
          <c:idx val="2"/>
          <c:order val="2"/>
          <c:tx>
            <c:strRef>
              <c:f>'Aktien CH'!$B$54</c:f>
              <c:strCache>
                <c:ptCount val="1"/>
                <c:pt idx="0">
                  <c:v>Ausländische Aktien (Direktanlagen)</c:v>
                </c:pt>
              </c:strCache>
            </c:strRef>
          </c:tx>
          <c:spPr>
            <a:solidFill>
              <a:srgbClr val="DFB794"/>
            </a:solidFill>
            <a:ln w="2540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'Aktien CH'!$C$51:$K$51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CH'!$C$54:$K$54</c:f>
              <c:numCache>
                <c:formatCode>0%</c:formatCode>
                <c:ptCount val="9"/>
                <c:pt idx="0">
                  <c:v>0.48256735340729</c:v>
                </c:pt>
                <c:pt idx="1">
                  <c:v>0.472967829357044</c:v>
                </c:pt>
                <c:pt idx="2">
                  <c:v>0.430124710158551</c:v>
                </c:pt>
                <c:pt idx="3">
                  <c:v>0.397294702360782</c:v>
                </c:pt>
                <c:pt idx="4">
                  <c:v>0.38727010317321</c:v>
                </c:pt>
                <c:pt idx="5">
                  <c:v>0.393271140838341</c:v>
                </c:pt>
                <c:pt idx="6">
                  <c:v>0.333888962972841</c:v>
                </c:pt>
                <c:pt idx="7">
                  <c:v>0.242653422632917</c:v>
                </c:pt>
                <c:pt idx="8">
                  <c:v>0.254666649102238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3"/>
        <c:overlap val="100"/>
        <c:axId val="-1772150400"/>
        <c:axId val="-1772148768"/>
      </c:barChart>
      <c:catAx>
        <c:axId val="-177215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72148768"/>
        <c:crosses val="autoZero"/>
        <c:auto val="1"/>
        <c:lblAlgn val="ctr"/>
        <c:lblOffset val="100"/>
        <c:noMultiLvlLbl val="0"/>
      </c:catAx>
      <c:valAx>
        <c:axId val="-177214876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72150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60541516631"/>
          <c:y val="0.221171881905772"/>
          <c:w val="0.15939458483369"/>
          <c:h val="0.758128701493857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648023713365247"/>
          <c:y val="0.101034208432776"/>
          <c:w val="0.706990567105838"/>
          <c:h val="0.80508817289843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Tabelle1!$G$131</c:f>
              <c:strCache>
                <c:ptCount val="1"/>
                <c:pt idx="0">
                  <c:v>Schweizerische Aktien (AST)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Tabelle1!$H$130:$K$130</c:f>
              <c:numCache>
                <c:formatCode>General</c:formatCode>
                <c:ptCount val="4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</c:numCache>
            </c:numRef>
          </c:cat>
          <c:val>
            <c:numRef>
              <c:f>Tabelle1!$H$131:$K$131</c:f>
              <c:numCache>
                <c:formatCode>0%</c:formatCode>
                <c:ptCount val="4"/>
                <c:pt idx="0">
                  <c:v>0.0782442458541322</c:v>
                </c:pt>
                <c:pt idx="1">
                  <c:v>0.0731860939575261</c:v>
                </c:pt>
                <c:pt idx="2">
                  <c:v>0.0729259503235556</c:v>
                </c:pt>
                <c:pt idx="3">
                  <c:v>0.0793617285483671</c:v>
                </c:pt>
              </c:numCache>
            </c:numRef>
          </c:val>
        </c:ser>
        <c:ser>
          <c:idx val="1"/>
          <c:order val="1"/>
          <c:tx>
            <c:strRef>
              <c:f>Tabelle1!$G$132</c:f>
              <c:strCache>
                <c:ptCount val="1"/>
                <c:pt idx="0">
                  <c:v>Schweizerische Aktien (and. Kollektivanlagen)</c:v>
                </c:pt>
              </c:strCache>
            </c:strRef>
          </c:tx>
          <c:spPr>
            <a:solidFill>
              <a:srgbClr val="4EB3F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Tabelle1!$H$130:$K$130</c:f>
              <c:numCache>
                <c:formatCode>General</c:formatCode>
                <c:ptCount val="4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</c:numCache>
            </c:numRef>
          </c:cat>
          <c:val>
            <c:numRef>
              <c:f>Tabelle1!$H$132:$K$132</c:f>
              <c:numCache>
                <c:formatCode>0%</c:formatCode>
                <c:ptCount val="4"/>
                <c:pt idx="0">
                  <c:v>0.337268051404209</c:v>
                </c:pt>
                <c:pt idx="1">
                  <c:v>0.387496063423384</c:v>
                </c:pt>
                <c:pt idx="2">
                  <c:v>0.464693041939525</c:v>
                </c:pt>
                <c:pt idx="3">
                  <c:v>0.470656898050416</c:v>
                </c:pt>
              </c:numCache>
            </c:numRef>
          </c:val>
        </c:ser>
        <c:ser>
          <c:idx val="2"/>
          <c:order val="2"/>
          <c:tx>
            <c:strRef>
              <c:f>Tabelle1!$G$133</c:f>
              <c:strCache>
                <c:ptCount val="1"/>
                <c:pt idx="0">
                  <c:v>Direktanlagen</c:v>
                </c:pt>
              </c:strCache>
            </c:strRef>
          </c:tx>
          <c:spPr>
            <a:solidFill>
              <a:srgbClr val="82AD3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Tabelle1!$H$130:$K$130</c:f>
              <c:numCache>
                <c:formatCode>General</c:formatCode>
                <c:ptCount val="4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</c:numCache>
            </c:numRef>
          </c:cat>
          <c:val>
            <c:numRef>
              <c:f>Tabelle1!$H$133:$K$133</c:f>
              <c:numCache>
                <c:formatCode>0%</c:formatCode>
                <c:ptCount val="4"/>
                <c:pt idx="0">
                  <c:v>0.584487702741659</c:v>
                </c:pt>
                <c:pt idx="1">
                  <c:v>0.53931784261909</c:v>
                </c:pt>
                <c:pt idx="2">
                  <c:v>0.462381007736919</c:v>
                </c:pt>
                <c:pt idx="3">
                  <c:v>0.449981373401217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serLines/>
        <c:axId val="-1734112896"/>
        <c:axId val="-1733712160"/>
      </c:barChart>
      <c:catAx>
        <c:axId val="-173411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33712160"/>
        <c:crosses val="autoZero"/>
        <c:auto val="1"/>
        <c:lblAlgn val="ctr"/>
        <c:lblOffset val="100"/>
        <c:noMultiLvlLbl val="0"/>
      </c:catAx>
      <c:valAx>
        <c:axId val="-17337121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-1734112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3487855040907"/>
          <c:y val="0.317788385043755"/>
          <c:w val="0.208237499020557"/>
          <c:h val="0.3644232299124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815349274356095"/>
          <c:h val="0.79654346338124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Obligationen!$B$9</c:f>
              <c:strCache>
                <c:ptCount val="1"/>
                <c:pt idx="0">
                  <c:v>kollektiv</c:v>
                </c:pt>
              </c:strCache>
            </c:strRef>
          </c:tx>
          <c:spPr>
            <a:solidFill>
              <a:srgbClr val="7A8E9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Obligationen!$C$8:$K$8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Obligationen!$C$9:$K$9</c:f>
              <c:numCache>
                <c:formatCode>0%</c:formatCode>
                <c:ptCount val="9"/>
                <c:pt idx="0">
                  <c:v>0.339189279731993</c:v>
                </c:pt>
                <c:pt idx="1">
                  <c:v>0.351728841301234</c:v>
                </c:pt>
                <c:pt idx="2">
                  <c:v>0.36745209644347</c:v>
                </c:pt>
                <c:pt idx="3">
                  <c:v>0.414046389481291</c:v>
                </c:pt>
                <c:pt idx="4">
                  <c:v>0.422332010729375</c:v>
                </c:pt>
                <c:pt idx="5">
                  <c:v>0.435768740449315</c:v>
                </c:pt>
                <c:pt idx="6">
                  <c:v>0.477938258540296</c:v>
                </c:pt>
                <c:pt idx="7">
                  <c:v>0.511197549215643</c:v>
                </c:pt>
                <c:pt idx="8">
                  <c:v>0.537767476832563</c:v>
                </c:pt>
              </c:numCache>
            </c:numRef>
          </c:val>
        </c:ser>
        <c:ser>
          <c:idx val="1"/>
          <c:order val="1"/>
          <c:tx>
            <c:strRef>
              <c:f>Obligationen!$B$10</c:f>
              <c:strCache>
                <c:ptCount val="1"/>
                <c:pt idx="0">
                  <c:v>direkt</c:v>
                </c:pt>
              </c:strCache>
            </c:strRef>
          </c:tx>
          <c:spPr>
            <a:solidFill>
              <a:srgbClr val="A6B3B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Obligationen!$C$8:$K$8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Obligationen!$C$10:$K$10</c:f>
              <c:numCache>
                <c:formatCode>0%</c:formatCode>
                <c:ptCount val="9"/>
                <c:pt idx="0">
                  <c:v>0.660810720268007</c:v>
                </c:pt>
                <c:pt idx="1">
                  <c:v>0.648271158698766</c:v>
                </c:pt>
                <c:pt idx="2">
                  <c:v>0.63254790355653</c:v>
                </c:pt>
                <c:pt idx="3">
                  <c:v>0.585953610518709</c:v>
                </c:pt>
                <c:pt idx="4">
                  <c:v>0.577667989270625</c:v>
                </c:pt>
                <c:pt idx="5">
                  <c:v>0.564231259550685</c:v>
                </c:pt>
                <c:pt idx="6">
                  <c:v>0.522061741459704</c:v>
                </c:pt>
                <c:pt idx="7">
                  <c:v>0.488802450784357</c:v>
                </c:pt>
                <c:pt idx="8">
                  <c:v>0.462232523167437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-1702548368"/>
        <c:axId val="-1702546320"/>
      </c:barChart>
      <c:catAx>
        <c:axId val="-1702548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02546320"/>
        <c:crosses val="autoZero"/>
        <c:auto val="1"/>
        <c:lblAlgn val="ctr"/>
        <c:lblOffset val="100"/>
        <c:noMultiLvlLbl val="0"/>
      </c:catAx>
      <c:valAx>
        <c:axId val="-170254632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-1702548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11350095380057"/>
          <c:y val="0.650394457703527"/>
          <c:w val="0.0886499046199425"/>
          <c:h val="0.151340051268452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474402020502154"/>
          <c:y val="0.119780971937029"/>
          <c:w val="0.707531516468174"/>
          <c:h val="0.770157341111995"/>
        </c:manualLayout>
      </c:layout>
      <c:areaChart>
        <c:grouping val="stacked"/>
        <c:varyColors val="0"/>
        <c:ser>
          <c:idx val="0"/>
          <c:order val="0"/>
          <c:tx>
            <c:strRef>
              <c:f>'Aktien CH'!$B$42</c:f>
              <c:strCache>
                <c:ptCount val="1"/>
                <c:pt idx="0">
                  <c:v>Obligationen in inländische Schuldner</c:v>
                </c:pt>
              </c:strCache>
            </c:strRef>
          </c:tx>
          <c:spPr>
            <a:solidFill>
              <a:srgbClr val="7A8E94"/>
            </a:solidFill>
          </c:spPr>
          <c:cat>
            <c:numRef>
              <c:f>'Aktien CH'!$C$41:$K$41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CH'!$C$42:$K$42</c:f>
              <c:numCache>
                <c:formatCode>General</c:formatCode>
                <c:ptCount val="9"/>
                <c:pt idx="0">
                  <c:v>34354.0</c:v>
                </c:pt>
                <c:pt idx="1">
                  <c:v>35663.0</c:v>
                </c:pt>
                <c:pt idx="2">
                  <c:v>35475.0</c:v>
                </c:pt>
                <c:pt idx="3">
                  <c:v>39014.0</c:v>
                </c:pt>
                <c:pt idx="4">
                  <c:v>45738.0</c:v>
                </c:pt>
                <c:pt idx="5">
                  <c:v>44306.0</c:v>
                </c:pt>
                <c:pt idx="6">
                  <c:v>42412.0</c:v>
                </c:pt>
                <c:pt idx="7">
                  <c:v>46616.0</c:v>
                </c:pt>
                <c:pt idx="8">
                  <c:v>47130.0</c:v>
                </c:pt>
              </c:numCache>
            </c:numRef>
          </c:val>
        </c:ser>
        <c:ser>
          <c:idx val="1"/>
          <c:order val="1"/>
          <c:tx>
            <c:strRef>
              <c:f>'Aktien CH'!$B$43</c:f>
              <c:strCache>
                <c:ptCount val="1"/>
                <c:pt idx="0">
                  <c:v>Obligationen in ausländische Schuldner</c:v>
                </c:pt>
              </c:strCache>
            </c:strRef>
          </c:tx>
          <c:spPr>
            <a:solidFill>
              <a:srgbClr val="A6B3B8"/>
            </a:solidFill>
          </c:spPr>
          <c:cat>
            <c:numRef>
              <c:f>'Aktien CH'!$C$41:$K$41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CH'!$C$43:$K$43</c:f>
              <c:numCache>
                <c:formatCode>General</c:formatCode>
                <c:ptCount val="9"/>
                <c:pt idx="0">
                  <c:v>12280.0</c:v>
                </c:pt>
                <c:pt idx="1">
                  <c:v>12892.0</c:v>
                </c:pt>
                <c:pt idx="2">
                  <c:v>15960.0</c:v>
                </c:pt>
                <c:pt idx="3">
                  <c:v>20408.0</c:v>
                </c:pt>
                <c:pt idx="4">
                  <c:v>17882.0</c:v>
                </c:pt>
                <c:pt idx="5">
                  <c:v>18934.0</c:v>
                </c:pt>
                <c:pt idx="6">
                  <c:v>22024.0</c:v>
                </c:pt>
                <c:pt idx="7">
                  <c:v>26208.0</c:v>
                </c:pt>
                <c:pt idx="8">
                  <c:v>23695.0</c:v>
                </c:pt>
              </c:numCache>
            </c:numRef>
          </c:val>
        </c:ser>
        <c:ser>
          <c:idx val="2"/>
          <c:order val="2"/>
          <c:tx>
            <c:strRef>
              <c:f>'Aktien CH'!$B$44</c:f>
              <c:strCache>
                <c:ptCount val="1"/>
                <c:pt idx="0">
                  <c:v>Obligationen in Fremdwährungen</c:v>
                </c:pt>
              </c:strCache>
            </c:strRef>
          </c:tx>
          <c:spPr>
            <a:solidFill>
              <a:srgbClr val="D3D9DB"/>
            </a:solidFill>
            <a:ln w="25400">
              <a:noFill/>
            </a:ln>
          </c:spPr>
          <c:cat>
            <c:numRef>
              <c:f>'Aktien CH'!$C$41:$K$41</c:f>
              <c:numCache>
                <c:formatCode>General</c:formatCode>
                <c:ptCount val="9"/>
                <c:pt idx="0">
                  <c:v>2007.0</c:v>
                </c:pt>
                <c:pt idx="1">
                  <c:v>2008.0</c:v>
                </c:pt>
                <c:pt idx="2">
                  <c:v>2009.0</c:v>
                </c:pt>
                <c:pt idx="3">
                  <c:v>2010.0</c:v>
                </c:pt>
                <c:pt idx="4">
                  <c:v>2011.0</c:v>
                </c:pt>
                <c:pt idx="5">
                  <c:v>2012.0</c:v>
                </c:pt>
                <c:pt idx="6">
                  <c:v>2013.0</c:v>
                </c:pt>
                <c:pt idx="7">
                  <c:v>2014.0</c:v>
                </c:pt>
                <c:pt idx="8">
                  <c:v>2015.0</c:v>
                </c:pt>
              </c:numCache>
            </c:numRef>
          </c:cat>
          <c:val>
            <c:numRef>
              <c:f>'Aktien CH'!$C$44:$K$44</c:f>
              <c:numCache>
                <c:formatCode>General</c:formatCode>
                <c:ptCount val="9"/>
                <c:pt idx="0">
                  <c:v>29302.0</c:v>
                </c:pt>
                <c:pt idx="1">
                  <c:v>28806.0</c:v>
                </c:pt>
                <c:pt idx="2">
                  <c:v>31715.0</c:v>
                </c:pt>
                <c:pt idx="3">
                  <c:v>34545.0</c:v>
                </c:pt>
                <c:pt idx="4">
                  <c:v>34943.0</c:v>
                </c:pt>
                <c:pt idx="5">
                  <c:v>39991.0</c:v>
                </c:pt>
                <c:pt idx="6">
                  <c:v>51183.0</c:v>
                </c:pt>
                <c:pt idx="7">
                  <c:v>62673.0</c:v>
                </c:pt>
                <c:pt idx="8">
                  <c:v>67926.0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1772256944"/>
        <c:axId val="-1772254624"/>
      </c:areaChart>
      <c:catAx>
        <c:axId val="-177225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772254624"/>
        <c:crosses val="autoZero"/>
        <c:auto val="1"/>
        <c:lblAlgn val="ctr"/>
        <c:lblOffset val="100"/>
        <c:noMultiLvlLbl val="0"/>
      </c:catAx>
      <c:valAx>
        <c:axId val="-1772254624"/>
        <c:scaling>
          <c:orientation val="minMax"/>
          <c:max val="160000.0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-1772256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7568153448909"/>
          <c:y val="0.22294487739273"/>
          <c:w val="0.189673657800797"/>
          <c:h val="0.657618047495348"/>
        </c:manualLayout>
      </c:layout>
      <c:overlay val="0"/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16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0.07407</cdr:x>
      <cdr:y>0.00254</cdr:y>
    </cdr:from>
    <cdr:to>
      <cdr:x>0.49219</cdr:x>
      <cdr:y>0.09084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848735" y="11513"/>
          <a:ext cx="4790819" cy="39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Anlageformen in Mio. Franken</a:t>
          </a:r>
        </a:p>
      </cdr:txBody>
    </cdr:sp>
  </cdr:relSizeAnchor>
  <cdr:relSizeAnchor xmlns:cdr="http://schemas.openxmlformats.org/drawingml/2006/chartDrawing">
    <cdr:from>
      <cdr:x>0.42727</cdr:x>
      <cdr:y>0.4297</cdr:y>
    </cdr:from>
    <cdr:to>
      <cdr:x>0.63839</cdr:x>
      <cdr:y>0.49335</cdr:y>
    </cdr:to>
    <cdr:sp macro="" textlink="">
      <cdr:nvSpPr>
        <cdr:cNvPr id="4" name="Textfeld 1"/>
        <cdr:cNvSpPr txBox="1"/>
      </cdr:nvSpPr>
      <cdr:spPr>
        <a:xfrm xmlns:a="http://schemas.openxmlformats.org/drawingml/2006/main">
          <a:off x="4895659" y="1944478"/>
          <a:ext cx="2419013" cy="2880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mpd="sng">
          <a:noFill/>
          <a:prstDash val="solid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cmpd="sng">
              <a:solidFill>
                <a:schemeClr val="tx1"/>
              </a:solidFill>
              <a:prstDash val="solid"/>
            </a14:hiddenLine>
          </a:ext>
        </a:extLst>
      </cdr:spPr>
      <cdr:txBody>
        <a:bodyPr xmlns:a="http://schemas.openxmlformats.org/drawingml/2006/main" vert="horz" wrap="square" lIns="0" tIns="0" rIns="0" bIns="0" rtlCol="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l" defTabSz="287819" rtl="0" fontAlgn="base">
            <a:lnSpc>
              <a:spcPct val="105000"/>
            </a:lnSpc>
            <a:spcBef>
              <a:spcPts val="0"/>
            </a:spcBef>
            <a:spcAft>
              <a:spcPts val="0"/>
            </a:spcAft>
            <a:buClr>
              <a:srgbClr val="FD000D"/>
            </a:buClr>
            <a:buFont typeface="Wingdings"/>
            <a:buNone/>
          </a:pPr>
          <a:r>
            <a:rPr lang="de-CH" sz="1600" b="0" i="0" u="none" dirty="0" smtClean="0">
              <a:solidFill>
                <a:srgbClr val="000000"/>
              </a:solidFill>
              <a:latin typeface="Frutiger for ZKB Light"/>
            </a:rPr>
            <a:t>Direktanlagen</a:t>
          </a:r>
        </a:p>
      </cdr:txBody>
    </cdr:sp>
  </cdr:relSizeAnchor>
  <cdr:relSizeAnchor xmlns:cdr="http://schemas.openxmlformats.org/drawingml/2006/chartDrawing">
    <cdr:from>
      <cdr:x>0.42727</cdr:x>
      <cdr:y>0.72531</cdr:y>
    </cdr:from>
    <cdr:to>
      <cdr:x>0.69564</cdr:x>
      <cdr:y>0.78896</cdr:y>
    </cdr:to>
    <cdr:sp macro="" textlink="">
      <cdr:nvSpPr>
        <cdr:cNvPr id="5" name="Textfeld 1"/>
        <cdr:cNvSpPr txBox="1"/>
      </cdr:nvSpPr>
      <cdr:spPr>
        <a:xfrm xmlns:a="http://schemas.openxmlformats.org/drawingml/2006/main">
          <a:off x="4895659" y="3282173"/>
          <a:ext cx="3074983" cy="2880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mpd="sng">
          <a:noFill/>
          <a:prstDash val="solid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cmpd="sng">
              <a:solidFill>
                <a:schemeClr val="tx1"/>
              </a:solidFill>
              <a:prstDash val="solid"/>
            </a14:hiddenLine>
          </a:ext>
        </a:extLst>
      </cdr:spPr>
      <cdr:txBody>
        <a:bodyPr xmlns:a="http://schemas.openxmlformats.org/drawingml/2006/main" vert="horz" wrap="square" lIns="0" tIns="0" rIns="0" bIns="0" rtlCol="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l" defTabSz="287819" rtl="0" fontAlgn="base">
            <a:lnSpc>
              <a:spcPct val="105000"/>
            </a:lnSpc>
            <a:spcBef>
              <a:spcPts val="0"/>
            </a:spcBef>
            <a:spcAft>
              <a:spcPts val="0"/>
            </a:spcAft>
            <a:buClr>
              <a:srgbClr val="FD000D"/>
            </a:buClr>
            <a:buFont typeface="Wingdings"/>
            <a:buNone/>
          </a:pPr>
          <a:r>
            <a:rPr lang="de-CH" sz="1600" b="0" i="0" u="none" dirty="0" smtClean="0">
              <a:solidFill>
                <a:srgbClr val="000000"/>
              </a:solidFill>
              <a:latin typeface="Frutiger for ZKB Light"/>
            </a:rPr>
            <a:t>Andere</a:t>
          </a:r>
          <a:r>
            <a:rPr lang="de-CH" sz="1600" b="0" i="0" u="none" baseline="0" dirty="0" smtClean="0">
              <a:solidFill>
                <a:srgbClr val="000000"/>
              </a:solidFill>
              <a:latin typeface="Frutiger for ZKB Light"/>
            </a:rPr>
            <a:t> Kollektivanlagen</a:t>
          </a:r>
          <a:endParaRPr lang="de-CH" sz="1600" b="0" i="0" u="none" dirty="0" smtClean="0">
            <a:solidFill>
              <a:srgbClr val="000000"/>
            </a:solidFill>
            <a:latin typeface="Frutiger for ZKB Light"/>
          </a:endParaRPr>
        </a:p>
      </cdr:txBody>
    </cdr:sp>
  </cdr:relSizeAnchor>
  <cdr:relSizeAnchor xmlns:cdr="http://schemas.openxmlformats.org/drawingml/2006/chartDrawing">
    <cdr:from>
      <cdr:x>0.42727</cdr:x>
      <cdr:y>0.8516</cdr:y>
    </cdr:from>
    <cdr:to>
      <cdr:x>0.60959</cdr:x>
      <cdr:y>0.91525</cdr:y>
    </cdr:to>
    <cdr:sp macro="" textlink="">
      <cdr:nvSpPr>
        <cdr:cNvPr id="7" name="Textfeld 1"/>
        <cdr:cNvSpPr txBox="1"/>
      </cdr:nvSpPr>
      <cdr:spPr>
        <a:xfrm xmlns:a="http://schemas.openxmlformats.org/drawingml/2006/main">
          <a:off x="4895659" y="3853660"/>
          <a:ext cx="2089023" cy="2880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cmpd="sng">
          <a:noFill/>
          <a:prstDash val="solid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cmpd="sng">
              <a:solidFill>
                <a:schemeClr val="tx1"/>
              </a:solidFill>
              <a:prstDash val="solid"/>
            </a14:hiddenLine>
          </a:ext>
        </a:extLst>
      </cdr:spPr>
      <cdr:txBody>
        <a:bodyPr xmlns:a="http://schemas.openxmlformats.org/drawingml/2006/main" vert="horz" wrap="square" lIns="0" tIns="0" rIns="0" bIns="0" rtlCol="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l" defTabSz="287819" rtl="0" fontAlgn="base">
            <a:lnSpc>
              <a:spcPct val="105000"/>
            </a:lnSpc>
            <a:spcBef>
              <a:spcPts val="0"/>
            </a:spcBef>
            <a:spcAft>
              <a:spcPts val="0"/>
            </a:spcAft>
            <a:buClr>
              <a:srgbClr val="FD000D"/>
            </a:buClr>
            <a:buFont typeface="Wingdings"/>
            <a:buNone/>
          </a:pPr>
          <a:r>
            <a:rPr lang="de-CH" sz="1600" b="0" i="0" u="none" dirty="0" smtClean="0">
              <a:solidFill>
                <a:srgbClr val="000000"/>
              </a:solidFill>
              <a:latin typeface="Frutiger for ZKB Light"/>
            </a:rPr>
            <a:t>Anlagestiftungen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0.06068</cdr:x>
      <cdr:y>0</cdr:y>
    </cdr:from>
    <cdr:to>
      <cdr:x>0.63158</cdr:x>
      <cdr:y>0.0883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94619" y="-1744901"/>
          <a:ext cx="6535606" cy="400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Obligationen </a:t>
          </a:r>
          <a:r>
            <a:rPr lang="de-CH" sz="1600" b="0" baseline="0" dirty="0"/>
            <a:t> (Kollektivanlagen)  in %</a:t>
          </a:r>
          <a:endParaRPr lang="de-CH" sz="1600" b="0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0.06381</cdr:x>
      <cdr:y>0.00258</cdr:y>
    </cdr:from>
    <cdr:to>
      <cdr:x>0.74808</cdr:x>
      <cdr:y>0.07193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27971" y="11694"/>
          <a:ext cx="7807003" cy="3138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Anteil Obligationen CHF Inland (kollektiv vs. direkt) in</a:t>
          </a:r>
          <a:r>
            <a:rPr lang="de-CH" sz="1600" b="0" baseline="0" dirty="0"/>
            <a:t> % </a:t>
          </a:r>
          <a:endParaRPr lang="de-CH" sz="1600" b="0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0.05884</cdr:x>
      <cdr:y>0</cdr:y>
    </cdr:from>
    <cdr:to>
      <cdr:x>0.74311</cdr:x>
      <cdr:y>0.06935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2333" y="0"/>
          <a:ext cx="7818205" cy="313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Anteil Obligationen CHF Ausland (kollektiv vs. direkt) in</a:t>
          </a:r>
          <a:r>
            <a:rPr lang="de-CH" sz="1600" b="0" baseline="0" dirty="0"/>
            <a:t> % </a:t>
          </a:r>
          <a:endParaRPr lang="de-CH" sz="1600" b="0" dirty="0"/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0.06088</cdr:x>
      <cdr:y>0</cdr:y>
    </cdr:from>
    <cdr:to>
      <cdr:x>0.77659</cdr:x>
      <cdr:y>0.06935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97061" y="0"/>
          <a:ext cx="8195123" cy="3138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Anteil Obligationen Fremdwährungen (kollektiv vs. direkt) in</a:t>
          </a:r>
          <a:r>
            <a:rPr lang="de-CH" sz="1600" b="0" baseline="0" dirty="0"/>
            <a:t> % </a:t>
          </a:r>
          <a:endParaRPr lang="de-CH" sz="1600" b="0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0.05826</cdr:x>
      <cdr:y>0.0004</cdr:y>
    </cdr:from>
    <cdr:to>
      <cdr:x>0.47638</cdr:x>
      <cdr:y>0.0887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65251" y="1826"/>
          <a:ext cx="4774317" cy="39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Kollektive Anlageformen in %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0.04675</cdr:x>
      <cdr:y>0.03957</cdr:y>
    </cdr:from>
    <cdr:to>
      <cdr:x>0.58874</cdr:x>
      <cdr:y>0.10693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30530" y="179070"/>
          <a:ext cx="49911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dirty="0"/>
            <a:t>Mittelwert des Vermögensanteils</a:t>
          </a:r>
          <a:r>
            <a:rPr lang="de-CH" sz="1600" baseline="0" dirty="0"/>
            <a:t> in %</a:t>
          </a:r>
          <a:endParaRPr lang="de-CH" sz="1600" dirty="0"/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0.04675</cdr:x>
      <cdr:y>0.03957</cdr:y>
    </cdr:from>
    <cdr:to>
      <cdr:x>0.64152</cdr:x>
      <cdr:y>0.10693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30511" y="179062"/>
          <a:ext cx="5477098" cy="304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dirty="0"/>
            <a:t>Mittelwert des </a:t>
          </a:r>
          <a:r>
            <a:rPr lang="de-CH" sz="1600" dirty="0" smtClean="0"/>
            <a:t>Vermögensanteils in Anlagestiftungen</a:t>
          </a:r>
          <a:r>
            <a:rPr lang="de-CH" sz="1600" baseline="0" dirty="0" smtClean="0"/>
            <a:t> </a:t>
          </a:r>
          <a:r>
            <a:rPr lang="de-CH" sz="1600" baseline="0" dirty="0"/>
            <a:t>in %</a:t>
          </a:r>
          <a:endParaRPr lang="de-CH" sz="1600" dirty="0"/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0.05509</cdr:x>
      <cdr:y>0.01232</cdr:y>
    </cdr:from>
    <cdr:to>
      <cdr:x>0.43746</cdr:x>
      <cdr:y>0.10062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07390" y="55760"/>
          <a:ext cx="3521715" cy="3996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Anzahl Vorsorgeeinrichtungen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0.04675</cdr:x>
      <cdr:y>0.03957</cdr:y>
    </cdr:from>
    <cdr:to>
      <cdr:x>0.58874</cdr:x>
      <cdr:y>0.10693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430530" y="179070"/>
          <a:ext cx="49911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dirty="0"/>
            <a:t>Mittelwert des Vermögensanteils</a:t>
          </a:r>
          <a:r>
            <a:rPr lang="de-CH" sz="1600" baseline="0" dirty="0"/>
            <a:t> Anlagefonds in %</a:t>
          </a:r>
          <a:endParaRPr lang="de-CH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0.05996</cdr:x>
      <cdr:y>0</cdr:y>
    </cdr:from>
    <cdr:to>
      <cdr:x>0.47808</cdr:x>
      <cdr:y>0.0883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85869" y="-1743075"/>
          <a:ext cx="4782937" cy="39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Anlageformen in</a:t>
          </a:r>
          <a:r>
            <a:rPr lang="de-CH" sz="1600" b="0" baseline="0" dirty="0"/>
            <a:t> % der Aktiven</a:t>
          </a:r>
          <a:endParaRPr lang="de-CH" sz="1600" b="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0.08528</cdr:x>
      <cdr:y>0.01027</cdr:y>
    </cdr:from>
    <cdr:to>
      <cdr:x>0.54692</cdr:x>
      <cdr:y>0.14713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85326" y="46474"/>
          <a:ext cx="4251192" cy="6193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800" b="0" dirty="0"/>
            <a:t>Kollektive Anlageformen in Mio</a:t>
          </a:r>
          <a:r>
            <a:rPr lang="de-CH" sz="1800" b="0" dirty="0" smtClean="0"/>
            <a:t>. Franken</a:t>
          </a:r>
          <a:endParaRPr lang="de-CH" sz="1800" b="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0.07775</cdr:x>
      <cdr:y>0</cdr:y>
    </cdr:from>
    <cdr:to>
      <cdr:x>0.57418</cdr:x>
      <cdr:y>0.0883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888357" y="-1747407"/>
          <a:ext cx="5672017" cy="400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Aktien</a:t>
          </a:r>
          <a:r>
            <a:rPr lang="de-CH" sz="1600" b="0" baseline="0" dirty="0"/>
            <a:t> (Kollektivanlagen)  in </a:t>
          </a:r>
          <a:r>
            <a:rPr lang="de-CH" sz="1600" b="0" dirty="0"/>
            <a:t>Mio. Franken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0.0919</cdr:x>
      <cdr:y>0.01027</cdr:y>
    </cdr:from>
    <cdr:to>
      <cdr:x>0.58833</cdr:x>
      <cdr:y>0.09857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846286" y="44596"/>
          <a:ext cx="4571534" cy="383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800" b="0"/>
            <a:t>Aktien</a:t>
          </a:r>
          <a:r>
            <a:rPr lang="de-CH" sz="1800" b="0" baseline="0"/>
            <a:t> (Kollektivanlagen)  in </a:t>
          </a:r>
          <a:r>
            <a:rPr lang="de-CH" sz="1800" b="0"/>
            <a:t>Mio. Franken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0.05884</cdr:x>
      <cdr:y>0</cdr:y>
    </cdr:from>
    <cdr:to>
      <cdr:x>0.6389</cdr:x>
      <cdr:y>0.0883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2333" y="-1748873"/>
          <a:ext cx="6627542" cy="39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800" b="0" dirty="0" smtClean="0"/>
            <a:t>Anteil </a:t>
          </a:r>
          <a:r>
            <a:rPr lang="de-CH" sz="1600" b="0" dirty="0" smtClean="0"/>
            <a:t>Ausländische</a:t>
          </a:r>
          <a:r>
            <a:rPr lang="de-CH" sz="1800" b="0" dirty="0" smtClean="0"/>
            <a:t> Aktien</a:t>
          </a:r>
          <a:r>
            <a:rPr lang="de-CH" sz="1800" b="0" baseline="0" dirty="0" smtClean="0"/>
            <a:t> in % (kollektiv vs. direkt)</a:t>
          </a:r>
          <a:endParaRPr lang="de-CH" sz="1800" b="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0.06276</cdr:x>
      <cdr:y>0.0004</cdr:y>
    </cdr:from>
    <cdr:to>
      <cdr:x>0.594</cdr:x>
      <cdr:y>0.06607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20081" y="1826"/>
          <a:ext cx="6095108" cy="2971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dirty="0"/>
            <a:t>Anteil </a:t>
          </a:r>
          <a:r>
            <a:rPr lang="de-CH" sz="1600" baseline="0" dirty="0" smtClean="0"/>
            <a:t>Aktien Schweiz </a:t>
          </a:r>
          <a:r>
            <a:rPr lang="de-CH" sz="1600" baseline="0" dirty="0"/>
            <a:t>(kollektiv vs. direkt)</a:t>
          </a:r>
          <a:endParaRPr lang="de-CH" sz="16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0.05968</cdr:x>
      <cdr:y>0</cdr:y>
    </cdr:from>
    <cdr:to>
      <cdr:x>0.59086</cdr:x>
      <cdr:y>0.0883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80950" y="0"/>
          <a:ext cx="6060839" cy="39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Anteil Obligationen (kollektiv vs. direkt) in</a:t>
          </a:r>
          <a:r>
            <a:rPr lang="de-CH" sz="1600" b="0" baseline="0" dirty="0"/>
            <a:t> % </a:t>
          </a:r>
          <a:endParaRPr lang="de-CH" sz="1600" b="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0.07775</cdr:x>
      <cdr:y>0.00038</cdr:y>
    </cdr:from>
    <cdr:to>
      <cdr:x>0.64865</cdr:x>
      <cdr:y>0.08868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888357" y="1666"/>
          <a:ext cx="6522883" cy="383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600" b="0" dirty="0"/>
            <a:t>Obligationen </a:t>
          </a:r>
          <a:r>
            <a:rPr lang="de-CH" sz="1600" b="0" baseline="0" dirty="0"/>
            <a:t> (Kollektivanlagen)  in </a:t>
          </a:r>
          <a:r>
            <a:rPr lang="de-CH" sz="1600" b="0" dirty="0"/>
            <a:t>Mio. Franken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208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sz="1000">
              <a:latin typeface="Frutiger for ZKB Light"/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2"/>
          </p:nvPr>
        </p:nvSpPr>
        <p:spPr>
          <a:xfrm>
            <a:off x="1" y="9408981"/>
            <a:ext cx="39208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sz="1000" smtClean="0">
                <a:latin typeface="Frutiger for ZKB Light"/>
              </a:rPr>
              <a:t>Kollektiv- und Direktanlagen bei Schweizer Vorsorgeeinrichtungen | 16.11.2017</a:t>
            </a:r>
            <a:endParaRPr lang="de-CH" sz="1000">
              <a:latin typeface="Frutiger for ZKB Light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3"/>
          </p:nvPr>
        </p:nvSpPr>
        <p:spPr>
          <a:xfrm>
            <a:off x="5725174" y="9408981"/>
            <a:ext cx="106932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B8D96-3D1E-4997-82E2-3A521F959586}" type="slidenum">
              <a:rPr lang="de-CH" sz="1000" smtClean="0">
                <a:latin typeface="Frutiger for ZKB Light"/>
              </a:rPr>
              <a:t>‹Nr.›</a:t>
            </a:fld>
            <a:endParaRPr lang="de-CH" sz="1000">
              <a:latin typeface="Frutiger for ZKB Light"/>
            </a:endParaRPr>
          </a:p>
        </p:txBody>
      </p:sp>
    </p:spTree>
    <p:extLst>
      <p:ext uri="{BB962C8B-B14F-4D97-AF65-F5344CB8AC3E}">
        <p14:creationId xmlns:p14="http://schemas.microsoft.com/office/powerpoint/2010/main" val="278658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208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Frutiger for ZKB Light"/>
              </a:defRPr>
            </a:lvl1pPr>
          </a:lstStyle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39208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Frutiger for ZKB Light"/>
              </a:defRPr>
            </a:lvl1pPr>
          </a:lstStyle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>
          <a:xfrm>
            <a:off x="5725174" y="9408981"/>
            <a:ext cx="106932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Frutiger for ZKB Light"/>
              </a:defRPr>
            </a:lvl1pPr>
          </a:lstStyle>
          <a:p>
            <a:fld id="{BAE85C02-F547-422B-A8F6-526EC9FF4342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5" name="Folienbildplatzhalter 4"/>
          <p:cNvSpPr>
            <a:spLocks noGrp="1" noRot="1" noChangeAspect="1"/>
          </p:cNvSpPr>
          <p:nvPr>
            <p:ph type="sldImg" idx="2"/>
          </p:nvPr>
        </p:nvSpPr>
        <p:spPr>
          <a:xfrm>
            <a:off x="-485775" y="584200"/>
            <a:ext cx="7766050" cy="4370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6" name="Notizenplatzhalter 5"/>
          <p:cNvSpPr>
            <a:spLocks noGrp="1"/>
          </p:cNvSpPr>
          <p:nvPr>
            <p:ph type="body" sz="quarter" idx="3"/>
          </p:nvPr>
        </p:nvSpPr>
        <p:spPr>
          <a:xfrm>
            <a:off x="534663" y="5344816"/>
            <a:ext cx="5725174" cy="397655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/>
            <a:r>
              <a:rPr lang="de-CH" smtClean="0"/>
              <a:t>Erste Ebene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563574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indent="0" algn="l" defTabSz="179887" rtl="0" fontAlgn="base">
      <a:lnSpc>
        <a:spcPct val="105000"/>
      </a:lnSpc>
      <a:spcBef>
        <a:spcPts val="0"/>
      </a:spcBef>
      <a:spcAft>
        <a:spcPts val="0"/>
      </a:spcAft>
      <a:buClr>
        <a:srgbClr val="054696"/>
      </a:buClr>
      <a:buFont typeface="Wingdings"/>
      <a:buNone/>
      <a:defRPr sz="1100" b="0" i="0" u="none" kern="1200">
        <a:solidFill>
          <a:srgbClr val="000000"/>
        </a:solidFill>
        <a:latin typeface="Frutiger for ZKB Light"/>
        <a:ea typeface="+mn-ea"/>
        <a:cs typeface="+mn-cs"/>
      </a:defRPr>
    </a:lvl1pPr>
    <a:lvl2pPr marL="179887" indent="-179887" algn="l" defTabSz="179887" rtl="0" fontAlgn="base">
      <a:lnSpc>
        <a:spcPct val="105000"/>
      </a:lnSpc>
      <a:spcBef>
        <a:spcPts val="0"/>
      </a:spcBef>
      <a:spcAft>
        <a:spcPts val="0"/>
      </a:spcAft>
      <a:buClr>
        <a:srgbClr val="054696"/>
      </a:buClr>
      <a:buFont typeface="Wingdings"/>
      <a:buChar char="§"/>
      <a:defRPr sz="1100" b="0" i="0" u="none" kern="1200">
        <a:solidFill>
          <a:srgbClr val="000000"/>
        </a:solidFill>
        <a:latin typeface="Frutiger for ZKB Light"/>
        <a:ea typeface="+mn-ea"/>
        <a:cs typeface="+mn-cs"/>
      </a:defRPr>
    </a:lvl2pPr>
    <a:lvl3pPr marL="359773" indent="-179886" algn="l" defTabSz="179887" rtl="0" fontAlgn="base">
      <a:lnSpc>
        <a:spcPct val="105000"/>
      </a:lnSpc>
      <a:spcBef>
        <a:spcPts val="0"/>
      </a:spcBef>
      <a:spcAft>
        <a:spcPts val="0"/>
      </a:spcAft>
      <a:buClr>
        <a:srgbClr val="054696"/>
      </a:buClr>
      <a:buFont typeface="Wingdings"/>
      <a:buChar char="§"/>
      <a:defRPr sz="1100" b="0" i="0" u="none" kern="1200">
        <a:solidFill>
          <a:srgbClr val="000000"/>
        </a:solidFill>
        <a:latin typeface="Frutiger for ZKB Light"/>
        <a:ea typeface="+mn-ea"/>
        <a:cs typeface="+mn-cs"/>
      </a:defRPr>
    </a:lvl3pPr>
    <a:lvl4pPr marL="539660" indent="-179887" algn="l" defTabSz="179887" rtl="0" fontAlgn="base">
      <a:lnSpc>
        <a:spcPct val="105000"/>
      </a:lnSpc>
      <a:spcBef>
        <a:spcPts val="0"/>
      </a:spcBef>
      <a:spcAft>
        <a:spcPts val="0"/>
      </a:spcAft>
      <a:buClr>
        <a:srgbClr val="054696"/>
      </a:buClr>
      <a:buFont typeface="Wingdings"/>
      <a:buChar char="§"/>
      <a:defRPr sz="1100" b="0" i="0" u="none" kern="1200">
        <a:solidFill>
          <a:srgbClr val="000000"/>
        </a:solidFill>
        <a:latin typeface="Frutiger for ZKB Light"/>
        <a:ea typeface="+mn-ea"/>
        <a:cs typeface="+mn-cs"/>
      </a:defRPr>
    </a:lvl4pPr>
    <a:lvl5pPr marL="719547" indent="-179887" algn="l" defTabSz="179887" rtl="0" fontAlgn="base">
      <a:lnSpc>
        <a:spcPct val="105000"/>
      </a:lnSpc>
      <a:spcBef>
        <a:spcPts val="0"/>
      </a:spcBef>
      <a:spcAft>
        <a:spcPts val="0"/>
      </a:spcAft>
      <a:buClr>
        <a:srgbClr val="054696"/>
      </a:buClr>
      <a:buFont typeface="Wingdings"/>
      <a:buChar char="§"/>
      <a:defRPr sz="1100" b="0" i="0" u="none" kern="1200">
        <a:solidFill>
          <a:srgbClr val="000000"/>
        </a:solidFill>
        <a:latin typeface="Frutiger for ZKB Ligh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8802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19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5980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984848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20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21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22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23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75980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smtClean="0"/>
              <a:t>Schweizer Pensionskassenstudie 2017 | 17.05.2017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E85C02-F547-422B-A8F6-526EC9FF4342}" type="slidenum">
              <a:rPr lang="de-CH" smtClean="0"/>
              <a:pPr/>
              <a:t>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93515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60416" y="3759635"/>
            <a:ext cx="9610706" cy="935411"/>
          </a:xfrm>
        </p:spPr>
        <p:txBody>
          <a:bodyPr lIns="0" tIns="0" rIns="0" bIns="0" anchor="t"/>
          <a:lstStyle>
            <a:lvl1pPr marL="0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sz="2800" b="0" i="0" u="none">
                <a:latin typeface="Frutiger for ZKB Light"/>
              </a:defRPr>
            </a:lvl1pPr>
          </a:lstStyle>
          <a:p>
            <a:r>
              <a:rPr lang="de-DE" smtClean="0"/>
              <a:t>Titel der Präsentation</a:t>
            </a:r>
            <a:endParaRPr lang="de-CH"/>
          </a:p>
        </p:txBody>
      </p:sp>
      <p:sp>
        <p:nvSpPr>
          <p:cNvPr id="5" name="Untertitel 4"/>
          <p:cNvSpPr>
            <a:spLocks noGrp="1"/>
          </p:cNvSpPr>
          <p:nvPr>
            <p:ph type="subTitle" idx="12" hasCustomPrompt="1"/>
          </p:nvPr>
        </p:nvSpPr>
        <p:spPr>
          <a:xfrm>
            <a:off x="1160416" y="4838952"/>
            <a:ext cx="9610706" cy="971388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Untertitel der Präsentation</a:t>
            </a:r>
            <a:endParaRPr lang="de-CH"/>
          </a:p>
        </p:txBody>
      </p:sp>
      <p:sp>
        <p:nvSpPr>
          <p:cNvPr id="6" name="Body"/>
          <p:cNvSpPr>
            <a:spLocks noGrp="1"/>
          </p:cNvSpPr>
          <p:nvPr>
            <p:ph type="body" sz="quarter" idx="13" hasCustomPrompt="1"/>
          </p:nvPr>
        </p:nvSpPr>
        <p:spPr>
          <a:xfrm>
            <a:off x="1160416" y="5918275"/>
            <a:ext cx="9610706" cy="575637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</a:lstStyle>
          <a:p>
            <a:pPr lvl="0"/>
            <a:r>
              <a:rPr lang="de-DE" smtClean="0"/>
              <a:t>Referent, Datum</a:t>
            </a:r>
            <a:endParaRPr lang="de-CH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0"/>
            <a:ext cx="12853814" cy="3399858"/>
          </a:xfrm>
          <a:prstGeom prst="rect">
            <a:avLst/>
          </a:prstGeom>
          <a:solidFill>
            <a:srgbClr val="A6B3B8"/>
          </a:solidFill>
        </p:spPr>
        <p:txBody>
          <a:bodyPr wrap="square" lIns="0" tIns="0" rIns="0" bIns="0" anchor="ctr" anchorCtr="1">
            <a:noAutofit/>
          </a:bodyPr>
          <a:lstStyle>
            <a:lvl1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rgbClr val="000000"/>
                </a:solidFill>
              </a:defRPr>
            </a:lvl1pPr>
          </a:lstStyle>
          <a:p>
            <a:r>
              <a:rPr lang="de-DE" smtClean="0"/>
              <a:t>Bild durch Klicken auf Symbol hinzufügen</a:t>
            </a:r>
            <a:endParaRPr lang="de-CH"/>
          </a:p>
        </p:txBody>
      </p:sp>
      <p:sp>
        <p:nvSpPr>
          <p:cNvPr id="8" name="BlauerBalken_Logo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309918"/>
            <a:ext cx="10771200" cy="89943"/>
          </a:xfrm>
          <a:prstGeom prst="rect">
            <a:avLst/>
          </a:prstGeom>
          <a:solidFill>
            <a:srgbClr val="FD000D"/>
          </a:solidFill>
        </p:spPr>
        <p:txBody>
          <a:bodyPr/>
          <a:lstStyle/>
          <a:p>
            <a:pPr marL="0" lvl="0" indent="0" algn="l" defTabSz="287819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DE" smtClean="0"/>
              <a:t> </a:t>
            </a:r>
            <a:endParaRPr lang="de-CH"/>
          </a:p>
        </p:txBody>
      </p:sp>
      <p:grpSp>
        <p:nvGrpSpPr>
          <p:cNvPr id="13" name="StempelA" hidden="1"/>
          <p:cNvGrpSpPr/>
          <p:nvPr userDrawn="1"/>
        </p:nvGrpSpPr>
        <p:grpSpPr>
          <a:xfrm>
            <a:off x="10354462" y="3759632"/>
            <a:ext cx="972420" cy="292388"/>
            <a:chOff x="1270000" y="1270000"/>
            <a:chExt cx="783869" cy="292388"/>
          </a:xfrm>
        </p:grpSpPr>
        <p:sp>
          <p:nvSpPr>
            <p:cNvPr id="10" name="Textfeld 9" hidden="1"/>
            <p:cNvSpPr txBox="1"/>
            <p:nvPr userDrawn="1"/>
          </p:nvSpPr>
          <p:spPr>
            <a:xfrm>
              <a:off x="1270000" y="1270000"/>
              <a:ext cx="783869" cy="292388"/>
            </a:xfrm>
            <a:prstGeom prst="rect">
              <a:avLst/>
            </a:prstGeom>
            <a:noFill/>
            <a:ln cmpd="sng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vert="horz" wrap="none" lIns="88900" tIns="38100" rIns="76200" bIns="38100" rtlCol="0" anchor="t" anchorCtr="0">
              <a:noAutofit/>
            </a:bodyPr>
            <a:lstStyle/>
            <a:p>
              <a:pPr marL="0" indent="0" algn="l" defTabSz="287819" rtl="0" fontAlgn="bas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D000D"/>
                </a:buClr>
                <a:buFont typeface="Wingdings"/>
                <a:buNone/>
              </a:pPr>
              <a:r>
                <a:rPr lang="de-CH" sz="1400" b="0" i="0" u="none" smtClean="0">
                  <a:solidFill>
                    <a:srgbClr val="000000"/>
                  </a:solidFill>
                  <a:latin typeface="Frutiger for ZKB Light"/>
                </a:rPr>
                <a:t>Stempel</a:t>
              </a:r>
            </a:p>
          </p:txBody>
        </p:sp>
        <p:cxnSp>
          <p:nvCxnSpPr>
            <p:cNvPr id="11" name="Gerade Verbindung 10" hidden="1"/>
            <p:cNvCxnSpPr/>
            <p:nvPr userDrawn="1"/>
          </p:nvCxnSpPr>
          <p:spPr>
            <a:xfrm>
              <a:off x="1270000" y="1270000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 hidden="1"/>
            <p:cNvCxnSpPr/>
            <p:nvPr userDrawn="1"/>
          </p:nvCxnSpPr>
          <p:spPr>
            <a:xfrm>
              <a:off x="1270000" y="1562388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SwisscantoVorsorge_AG_LOGO_d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129" y="6579776"/>
            <a:ext cx="1798867" cy="39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243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Kapiteltren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160416" y="3759635"/>
            <a:ext cx="9610706" cy="935411"/>
          </a:xfrm>
        </p:spPr>
        <p:txBody>
          <a:bodyPr lIns="0" tIns="0" rIns="0" bIns="0" anchor="t"/>
          <a:lstStyle>
            <a:lvl1pPr marL="0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sz="2800" b="0" i="0" u="none">
                <a:latin typeface="Frutiger for ZKB Light"/>
              </a:defRPr>
            </a:lvl1pPr>
          </a:lstStyle>
          <a:p>
            <a:r>
              <a:rPr lang="de-DE" smtClean="0"/>
              <a:t>Kapiteltitel</a:t>
            </a:r>
            <a:endParaRPr lang="de-CH"/>
          </a:p>
        </p:txBody>
      </p:sp>
      <p:sp>
        <p:nvSpPr>
          <p:cNvPr id="5" name="BlauerBalken_Logo"/>
          <p:cNvSpPr>
            <a:spLocks noGrp="1"/>
          </p:cNvSpPr>
          <p:nvPr>
            <p:ph type="body" idx="12" hasCustomPrompt="1"/>
          </p:nvPr>
        </p:nvSpPr>
        <p:spPr>
          <a:xfrm>
            <a:off x="-1" y="3309919"/>
            <a:ext cx="10771200" cy="89943"/>
          </a:xfrm>
          <a:solidFill>
            <a:srgbClr val="FD000D"/>
          </a:solidFill>
        </p:spPr>
        <p:txBody>
          <a:bodyPr/>
          <a:lstStyle/>
          <a:p>
            <a:pPr marL="0" lvl="0" indent="0" algn="l" defTabSz="287819" rtl="0" eaLnBrk="1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DE" smtClean="0"/>
              <a:t> </a:t>
            </a:r>
            <a:endParaRPr lang="de-CH"/>
          </a:p>
        </p:txBody>
      </p:sp>
      <p:grpSp>
        <p:nvGrpSpPr>
          <p:cNvPr id="10" name="StempelA" hidden="1"/>
          <p:cNvGrpSpPr/>
          <p:nvPr userDrawn="1"/>
        </p:nvGrpSpPr>
        <p:grpSpPr>
          <a:xfrm>
            <a:off x="10354462" y="3759632"/>
            <a:ext cx="972420" cy="292388"/>
            <a:chOff x="1270000" y="1270000"/>
            <a:chExt cx="783869" cy="292388"/>
          </a:xfrm>
        </p:grpSpPr>
        <p:sp>
          <p:nvSpPr>
            <p:cNvPr id="7" name="Textfeld 6" hidden="1"/>
            <p:cNvSpPr txBox="1"/>
            <p:nvPr userDrawn="1"/>
          </p:nvSpPr>
          <p:spPr>
            <a:xfrm>
              <a:off x="1270000" y="1270000"/>
              <a:ext cx="783869" cy="292388"/>
            </a:xfrm>
            <a:prstGeom prst="rect">
              <a:avLst/>
            </a:prstGeom>
            <a:noFill/>
            <a:ln cmpd="sng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vert="horz" wrap="none" lIns="88900" tIns="38100" rIns="76200" bIns="38100" rtlCol="0" anchor="t" anchorCtr="0">
              <a:noAutofit/>
            </a:bodyPr>
            <a:lstStyle/>
            <a:p>
              <a:pPr marL="0" indent="0" algn="l" defTabSz="287819" rtl="0" fontAlgn="bas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D000D"/>
                </a:buClr>
                <a:buFont typeface="Wingdings"/>
                <a:buNone/>
              </a:pPr>
              <a:r>
                <a:rPr lang="de-CH" sz="1400" b="0" i="0" u="none" smtClean="0">
                  <a:solidFill>
                    <a:srgbClr val="000000"/>
                  </a:solidFill>
                  <a:latin typeface="Frutiger for ZKB Light"/>
                </a:rPr>
                <a:t>Stempel</a:t>
              </a:r>
            </a:p>
          </p:txBody>
        </p:sp>
        <p:cxnSp>
          <p:nvCxnSpPr>
            <p:cNvPr id="8" name="Gerade Verbindung 7" hidden="1"/>
            <p:cNvCxnSpPr/>
            <p:nvPr userDrawn="1"/>
          </p:nvCxnSpPr>
          <p:spPr>
            <a:xfrm>
              <a:off x="1270000" y="1270000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8" hidden="1"/>
            <p:cNvCxnSpPr/>
            <p:nvPr userDrawn="1"/>
          </p:nvCxnSpPr>
          <p:spPr>
            <a:xfrm>
              <a:off x="1270000" y="1562388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Fußzeilenplatzhalter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CB3E3D-9D96-458B-BDF2-E0F62D8C1821}" type="slidenum">
              <a:rPr lang="de-CH" smtClean="0"/>
              <a:t>‹Nr.›</a:t>
            </a:fld>
            <a:endParaRPr lang="de-CH"/>
          </a:p>
        </p:txBody>
      </p:sp>
      <p:pic>
        <p:nvPicPr>
          <p:cNvPr id="14" name="SwisscantoVorsorge_AG_LOGO_d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129" y="6579776"/>
            <a:ext cx="1798867" cy="39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03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idx="10" hasCustomPrompt="1"/>
          </p:nvPr>
        </p:nvSpPr>
        <p:spPr/>
        <p:txBody>
          <a:bodyPr lIns="0" tIns="0" rIns="0" bIns="0" anchor="t"/>
          <a:lstStyle>
            <a:lvl1pPr marL="0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sz="2800" b="0" i="0" u="none">
                <a:latin typeface="Frutiger for ZKB Light"/>
              </a:defRPr>
            </a:lvl1pPr>
          </a:lstStyle>
          <a:p>
            <a:r>
              <a:rPr lang="de-DE" smtClean="0"/>
              <a:t>Agenda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idx="11" hasCustomPrompt="1"/>
          </p:nvPr>
        </p:nvSpPr>
        <p:spPr>
          <a:xfrm>
            <a:off x="714102" y="1744901"/>
            <a:ext cx="11425614" cy="4533144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sz="2400" b="0" i="0" u="none">
                <a:solidFill>
                  <a:srgbClr val="000000"/>
                </a:solidFill>
                <a:latin typeface="Frutiger for ZKB Light"/>
              </a:defRPr>
            </a:lvl1pPr>
            <a:lvl2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0" i="0" u="none">
                <a:solidFill>
                  <a:srgbClr val="000000"/>
                </a:solidFill>
                <a:latin typeface="Frutiger for ZKB Light"/>
              </a:defRPr>
            </a:lvl2pPr>
            <a:lvl3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0" i="0" u="none">
                <a:solidFill>
                  <a:srgbClr val="000000"/>
                </a:solidFill>
                <a:latin typeface="Frutiger for ZKB Light"/>
              </a:defRPr>
            </a:lvl3pPr>
            <a:lvl4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0" i="0" u="none">
                <a:solidFill>
                  <a:srgbClr val="000000"/>
                </a:solidFill>
                <a:latin typeface="Frutiger for ZKB Light"/>
              </a:defRPr>
            </a:lvl4pPr>
            <a:lvl5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 b="0" i="0" u="none">
                <a:solidFill>
                  <a:srgbClr val="000000"/>
                </a:solidFill>
                <a:latin typeface="Frutiger for ZKB Light"/>
              </a:defRPr>
            </a:lvl5pPr>
          </a:lstStyle>
          <a:p>
            <a:pPr lvl="0"/>
            <a:r>
              <a:rPr lang="de-DE" smtClean="0"/>
              <a:t>Punkt 1</a:t>
            </a:r>
          </a:p>
          <a:p>
            <a:pPr lvl="0"/>
            <a:r>
              <a:rPr lang="de-DE" smtClean="0"/>
              <a:t>Punkt 2</a:t>
            </a:r>
          </a:p>
          <a:p>
            <a:pPr lvl="0"/>
            <a:r>
              <a:rPr lang="de-DE" smtClean="0"/>
              <a:t>Punkt 3</a:t>
            </a:r>
          </a:p>
          <a:p>
            <a:pPr lvl="0"/>
            <a:r>
              <a:rPr lang="de-DE" smtClean="0"/>
              <a:t>Punkt 4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19F8-B3E6-4F01-8951-5283F9F3A719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161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9640361" cy="719547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de-CH"/>
            </a:lvl1pPr>
          </a:lstStyle>
          <a:p>
            <a:pPr lvl="0"/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5" name="Untertitel 4"/>
          <p:cNvSpPr>
            <a:spLocks noGrp="1"/>
          </p:cNvSpPr>
          <p:nvPr>
            <p:ph type="subTitle" idx="12" hasCustomPrompt="1"/>
          </p:nvPr>
        </p:nvSpPr>
        <p:spPr>
          <a:xfrm>
            <a:off x="714102" y="233857"/>
            <a:ext cx="9640361" cy="287819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Titel (optional) einzeilig</a:t>
            </a:r>
            <a:endParaRPr lang="de-CH"/>
          </a:p>
        </p:txBody>
      </p:sp>
      <p:sp>
        <p:nvSpPr>
          <p:cNvPr id="6" name="Inhaltsplatzhalter 5"/>
          <p:cNvSpPr>
            <a:spLocks noGrp="1"/>
          </p:cNvSpPr>
          <p:nvPr>
            <p:ph sz="quarter" idx="13"/>
          </p:nvPr>
        </p:nvSpPr>
        <p:spPr>
          <a:xfrm>
            <a:off x="714102" y="1744901"/>
            <a:ext cx="11425614" cy="453314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de-DE" smtClean="0"/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de-CH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0851C7D-AC6C-4F37-A3A0-10F255245DA7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993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9640361" cy="719547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de-CH"/>
            </a:lvl1pPr>
          </a:lstStyle>
          <a:p>
            <a:pPr lvl="0"/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5" name="Untertitel 4"/>
          <p:cNvSpPr>
            <a:spLocks noGrp="1"/>
          </p:cNvSpPr>
          <p:nvPr>
            <p:ph type="subTitle" idx="12" hasCustomPrompt="1"/>
          </p:nvPr>
        </p:nvSpPr>
        <p:spPr>
          <a:xfrm>
            <a:off x="714102" y="233857"/>
            <a:ext cx="9640361" cy="287819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Titel (optional) einzeilig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‹Nr.›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0558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6" name="Untertitel 5"/>
          <p:cNvSpPr>
            <a:spLocks noGrp="1"/>
          </p:cNvSpPr>
          <p:nvPr>
            <p:ph type="subTitle" idx="11" hasCustomPrompt="1"/>
          </p:nvPr>
        </p:nvSpPr>
        <p:spPr>
          <a:xfrm>
            <a:off x="714102" y="233857"/>
            <a:ext cx="9640361" cy="287819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Titel (optional) einzeilig</a:t>
            </a:r>
            <a:endParaRPr lang="de-CH"/>
          </a:p>
        </p:txBody>
      </p:sp>
      <p:sp>
        <p:nvSpPr>
          <p:cNvPr id="7" name="Body1"/>
          <p:cNvSpPr>
            <a:spLocks noGrp="1"/>
          </p:cNvSpPr>
          <p:nvPr>
            <p:ph sz="quarter" idx="12" hasCustomPrompt="1"/>
          </p:nvPr>
        </p:nvSpPr>
        <p:spPr>
          <a:xfrm>
            <a:off x="714102" y="1744901"/>
            <a:ext cx="5534281" cy="453314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1pPr>
            <a:lvl2pPr marL="287819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2pPr>
            <a:lvl3pPr marL="575637" indent="-287818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3pPr>
            <a:lvl4pPr marL="863456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4pPr>
            <a:lvl5pPr marL="1151275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5pPr>
          </a:lstStyle>
          <a:p>
            <a:pPr lvl="0"/>
            <a:r>
              <a:rPr lang="de-CH" smtClean="0"/>
              <a:t>Erste Ebene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CH"/>
          </a:p>
        </p:txBody>
      </p:sp>
      <p:sp>
        <p:nvSpPr>
          <p:cNvPr id="8" name="Body2"/>
          <p:cNvSpPr>
            <a:spLocks noGrp="1"/>
          </p:cNvSpPr>
          <p:nvPr>
            <p:ph sz="quarter" idx="13" hasCustomPrompt="1"/>
          </p:nvPr>
        </p:nvSpPr>
        <p:spPr>
          <a:xfrm>
            <a:off x="6605434" y="1744901"/>
            <a:ext cx="5534281" cy="453314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1pPr>
            <a:lvl2pPr marL="287819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2pPr>
            <a:lvl3pPr marL="575637" indent="-287818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3pPr>
            <a:lvl4pPr marL="863456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4pPr>
            <a:lvl5pPr marL="1151275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5pPr>
          </a:lstStyle>
          <a:p>
            <a:pPr lvl="0"/>
            <a:r>
              <a:rPr lang="de-CH" smtClean="0"/>
              <a:t>Erste Ebene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86EAD90-A230-4950-BE14-9C68EB1F10E9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66560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n mit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6" name="Untertitel 5"/>
          <p:cNvSpPr>
            <a:spLocks noGrp="1"/>
          </p:cNvSpPr>
          <p:nvPr>
            <p:ph type="subTitle" idx="11" hasCustomPrompt="1"/>
          </p:nvPr>
        </p:nvSpPr>
        <p:spPr>
          <a:xfrm>
            <a:off x="714102" y="233857"/>
            <a:ext cx="9640361" cy="287819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rgbClr val="000000"/>
                </a:solidFill>
                <a:latin typeface="Frutiger for ZKB Ligh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Titel (optional) einzeilig</a:t>
            </a:r>
            <a:endParaRPr lang="de-CH"/>
          </a:p>
        </p:txBody>
      </p:sp>
      <p:sp>
        <p:nvSpPr>
          <p:cNvPr id="7" name="Body1"/>
          <p:cNvSpPr>
            <a:spLocks noGrp="1"/>
          </p:cNvSpPr>
          <p:nvPr>
            <p:ph sz="quarter" idx="12" hasCustomPrompt="1"/>
          </p:nvPr>
        </p:nvSpPr>
        <p:spPr>
          <a:xfrm>
            <a:off x="714102" y="2392493"/>
            <a:ext cx="5534281" cy="3885552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1pPr>
            <a:lvl2pPr marL="287819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2pPr>
            <a:lvl3pPr marL="575637" indent="-287818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3pPr>
            <a:lvl4pPr marL="863456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4pPr>
            <a:lvl5pPr marL="1151275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5pPr>
          </a:lstStyle>
          <a:p>
            <a:pPr lvl="0"/>
            <a:r>
              <a:rPr lang="de-CH" smtClean="0"/>
              <a:t>Erste Ebene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CH"/>
          </a:p>
        </p:txBody>
      </p:sp>
      <p:sp>
        <p:nvSpPr>
          <p:cNvPr id="8" name="Body2"/>
          <p:cNvSpPr>
            <a:spLocks noGrp="1"/>
          </p:cNvSpPr>
          <p:nvPr>
            <p:ph sz="quarter" idx="13" hasCustomPrompt="1"/>
          </p:nvPr>
        </p:nvSpPr>
        <p:spPr>
          <a:xfrm>
            <a:off x="6605434" y="2392493"/>
            <a:ext cx="5534281" cy="3885552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1pPr>
            <a:lvl2pPr marL="287819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2pPr>
            <a:lvl3pPr marL="575637" indent="-287818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3pPr>
            <a:lvl4pPr marL="863456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4pPr>
            <a:lvl5pPr marL="1151275" indent="-287819" algn="l"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defRPr sz="1600" b="0" i="0" u="none">
                <a:solidFill>
                  <a:srgbClr val="000000"/>
                </a:solidFill>
                <a:latin typeface="Frutiger for ZKB Light"/>
              </a:defRPr>
            </a:lvl5pPr>
          </a:lstStyle>
          <a:p>
            <a:pPr lvl="0"/>
            <a:r>
              <a:rPr lang="de-CH" smtClean="0"/>
              <a:t>Erste Ebene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  <a:endParaRPr lang="de-CH"/>
          </a:p>
        </p:txBody>
      </p:sp>
      <p:sp>
        <p:nvSpPr>
          <p:cNvPr id="9" name="SubTitle1"/>
          <p:cNvSpPr>
            <a:spLocks noGrp="1"/>
          </p:cNvSpPr>
          <p:nvPr>
            <p:ph type="body" sz="quarter" idx="14" hasCustomPrompt="1"/>
          </p:nvPr>
        </p:nvSpPr>
        <p:spPr>
          <a:xfrm>
            <a:off x="714102" y="1744901"/>
            <a:ext cx="5534281" cy="647592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1pPr>
            <a:lvl2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2pPr>
            <a:lvl3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3pPr>
            <a:lvl4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4pPr>
            <a:lvl5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5pPr>
          </a:lstStyle>
          <a:p>
            <a:pPr lvl="0"/>
            <a:r>
              <a:rPr lang="de-DE" smtClean="0"/>
              <a:t>Untertitel</a:t>
            </a:r>
            <a:endParaRPr lang="de-CH"/>
          </a:p>
        </p:txBody>
      </p:sp>
      <p:sp>
        <p:nvSpPr>
          <p:cNvPr id="10" name="SubTitle2"/>
          <p:cNvSpPr>
            <a:spLocks noGrp="1"/>
          </p:cNvSpPr>
          <p:nvPr>
            <p:ph type="body" sz="quarter" idx="15" hasCustomPrompt="1"/>
          </p:nvPr>
        </p:nvSpPr>
        <p:spPr>
          <a:xfrm>
            <a:off x="6605434" y="1744901"/>
            <a:ext cx="5534281" cy="647592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1pPr>
            <a:lvl2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2pPr>
            <a:lvl3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3pPr>
            <a:lvl4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4pPr>
            <a:lvl5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 b="0" i="0" u="none">
                <a:solidFill>
                  <a:srgbClr val="FD000D"/>
                </a:solidFill>
                <a:latin typeface="Frutiger for ZKB Light"/>
              </a:defRPr>
            </a:lvl5pPr>
          </a:lstStyle>
          <a:p>
            <a:pPr lvl="0"/>
            <a:r>
              <a:rPr lang="de-DE" smtClean="0"/>
              <a:t>Untertitel</a:t>
            </a:r>
            <a:endParaRPr lang="de-CH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514769D-8370-409C-98E6-D1DEB83CA752}" type="slidenum">
              <a:rPr lang="de-CH" smtClean="0"/>
              <a:t>‹Nr.›</a:t>
            </a:fld>
            <a:endParaRPr lang="de-CH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78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8A4B7C-B4D2-4BAA-9B64-1B5B89CC1A00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931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wisscantoVorsorge_AG_LOGO_de_CLAIM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415" y="2882395"/>
            <a:ext cx="3793566" cy="83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662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auerBalken_Logo"/>
          <p:cNvSpPr/>
          <p:nvPr/>
        </p:nvSpPr>
        <p:spPr>
          <a:xfrm>
            <a:off x="0" y="1"/>
            <a:ext cx="10771122" cy="89943"/>
          </a:xfrm>
          <a:prstGeom prst="rect">
            <a:avLst/>
          </a:prstGeom>
          <a:solidFill>
            <a:srgbClr val="FD000D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635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lIns="0" tIns="0" rIns="0" bIns="0" rtlCol="0" anchor="t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endParaRPr lang="de-CH" sz="1600" b="0" i="0" u="none" smtClean="0">
              <a:solidFill>
                <a:srgbClr val="000000"/>
              </a:solidFill>
              <a:latin typeface="Frutiger for ZKB Light"/>
            </a:endParaRPr>
          </a:p>
        </p:txBody>
      </p:sp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714101" y="521672"/>
            <a:ext cx="10057021" cy="71954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smtClean="0"/>
              <a:t>Titel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>
          <a:xfrm>
            <a:off x="714101" y="1744901"/>
            <a:ext cx="11425614" cy="453314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/>
            <a:r>
              <a:rPr lang="de-CH" dirty="0" smtClean="0"/>
              <a:t>Erste Ebene</a:t>
            </a:r>
          </a:p>
          <a:p>
            <a:pPr lvl="1"/>
            <a:r>
              <a:rPr lang="de-CH" dirty="0" smtClean="0"/>
              <a:t>Zweite Ebene</a:t>
            </a:r>
          </a:p>
          <a:p>
            <a:pPr lvl="2"/>
            <a:r>
              <a:rPr lang="de-CH" dirty="0" smtClean="0"/>
              <a:t>Dritte Ebene</a:t>
            </a:r>
          </a:p>
          <a:p>
            <a:pPr lvl="3"/>
            <a:r>
              <a:rPr lang="de-CH" dirty="0" smtClean="0"/>
              <a:t>Vierte Ebene</a:t>
            </a:r>
          </a:p>
          <a:p>
            <a:pPr lvl="4"/>
            <a:r>
              <a:rPr lang="de-CH" dirty="0" smtClean="0"/>
              <a:t>Fünfte Ebene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14101" y="6853682"/>
            <a:ext cx="446313" cy="21586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 i="0" u="none">
                <a:solidFill>
                  <a:schemeClr val="tx1"/>
                </a:solidFill>
                <a:latin typeface="Frutiger for ZKB Light"/>
              </a:defRPr>
            </a:lvl1pPr>
          </a:lstStyle>
          <a:p>
            <a:fld id="{E4109D8D-B0F7-490A-99D2-12651A8C5898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1160415" y="6853682"/>
            <a:ext cx="8658472" cy="21586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900" b="0" i="0" u="none">
                <a:solidFill>
                  <a:schemeClr val="tx1"/>
                </a:solidFill>
                <a:latin typeface="Frutiger for ZKB Light"/>
              </a:defRPr>
            </a:lvl1pPr>
          </a:lstStyle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pSp>
        <p:nvGrpSpPr>
          <p:cNvPr id="17" name="StempelA" hidden="1"/>
          <p:cNvGrpSpPr/>
          <p:nvPr/>
        </p:nvGrpSpPr>
        <p:grpSpPr>
          <a:xfrm>
            <a:off x="10354462" y="233853"/>
            <a:ext cx="972420" cy="292388"/>
            <a:chOff x="1270000" y="1270000"/>
            <a:chExt cx="783869" cy="292388"/>
          </a:xfrm>
        </p:grpSpPr>
        <p:sp>
          <p:nvSpPr>
            <p:cNvPr id="9" name="Textfeld 8" hidden="1"/>
            <p:cNvSpPr txBox="1"/>
            <p:nvPr userDrawn="1"/>
          </p:nvSpPr>
          <p:spPr>
            <a:xfrm>
              <a:off x="1270000" y="1270000"/>
              <a:ext cx="783869" cy="292388"/>
            </a:xfrm>
            <a:prstGeom prst="rect">
              <a:avLst/>
            </a:prstGeom>
            <a:noFill/>
            <a:ln cmpd="sng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vert="horz" wrap="none" lIns="88900" tIns="38100" rIns="76200" bIns="38100" rtlCol="0" anchor="t" anchorCtr="0">
              <a:noAutofit/>
            </a:bodyPr>
            <a:lstStyle/>
            <a:p>
              <a:pPr marL="0" indent="0" algn="l" defTabSz="287819" rtl="0" fontAlgn="bas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D000D"/>
                </a:buClr>
                <a:buFont typeface="Wingdings"/>
                <a:buNone/>
              </a:pPr>
              <a:r>
                <a:rPr lang="de-CH" sz="1400" b="0" i="0" u="none" smtClean="0">
                  <a:solidFill>
                    <a:srgbClr val="000000"/>
                  </a:solidFill>
                  <a:latin typeface="Frutiger for ZKB Light"/>
                </a:rPr>
                <a:t>Stempel</a:t>
              </a:r>
            </a:p>
          </p:txBody>
        </p:sp>
        <p:cxnSp>
          <p:nvCxnSpPr>
            <p:cNvPr id="10" name="Gerade Verbindung 9" hidden="1"/>
            <p:cNvCxnSpPr/>
            <p:nvPr userDrawn="1"/>
          </p:nvCxnSpPr>
          <p:spPr>
            <a:xfrm>
              <a:off x="1270000" y="1270000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 hidden="1"/>
            <p:cNvCxnSpPr/>
            <p:nvPr userDrawn="1"/>
          </p:nvCxnSpPr>
          <p:spPr>
            <a:xfrm>
              <a:off x="1270000" y="1562388"/>
              <a:ext cx="783869" cy="0"/>
            </a:xfrm>
            <a:prstGeom prst="line">
              <a:avLst/>
            </a:prstGeom>
            <a:ln w="63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SwisscantoVorsorge_AG_LOGO_de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129" y="6579776"/>
            <a:ext cx="1798867" cy="39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614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1005532" rtl="0" eaLnBrk="1" latinLnBrk="0" hangingPunct="1">
        <a:lnSpc>
          <a:spcPct val="110000"/>
        </a:lnSpc>
        <a:spcBef>
          <a:spcPts val="0"/>
        </a:spcBef>
        <a:spcAft>
          <a:spcPts val="0"/>
        </a:spcAft>
        <a:buNone/>
        <a:defRPr sz="2800" b="0" i="0" u="none" kern="1200" baseline="0">
          <a:solidFill>
            <a:srgbClr val="7A8E94"/>
          </a:solidFill>
          <a:latin typeface="Frutiger for ZKB Light"/>
          <a:ea typeface="+mj-ea"/>
          <a:cs typeface="+mj-cs"/>
        </a:defRPr>
      </a:lvl1pPr>
    </p:titleStyle>
    <p:bodyStyle>
      <a:lvl1pPr marL="0" indent="0" algn="l" defTabSz="287819" rtl="0" eaLnBrk="1" latinLnBrk="0" hangingPunct="1">
        <a:lnSpc>
          <a:spcPct val="105000"/>
        </a:lnSpc>
        <a:spcBef>
          <a:spcPts val="0"/>
        </a:spcBef>
        <a:spcAft>
          <a:spcPts val="0"/>
        </a:spcAft>
        <a:buClr>
          <a:srgbClr val="FD000D"/>
        </a:buClr>
        <a:buFont typeface="Wingdings"/>
        <a:buNone/>
        <a:defRPr sz="1600" b="0" i="0" u="none" kern="1200">
          <a:solidFill>
            <a:srgbClr val="000000"/>
          </a:solidFill>
          <a:latin typeface="Frutiger for ZKB Light"/>
          <a:ea typeface="+mn-ea"/>
          <a:cs typeface="+mn-cs"/>
        </a:defRPr>
      </a:lvl1pPr>
      <a:lvl2pPr marL="287819" indent="-287819" algn="l" defTabSz="287819" rtl="0" eaLnBrk="1" latinLnBrk="0" hangingPunct="1">
        <a:lnSpc>
          <a:spcPct val="105000"/>
        </a:lnSpc>
        <a:spcBef>
          <a:spcPts val="0"/>
        </a:spcBef>
        <a:spcAft>
          <a:spcPts val="0"/>
        </a:spcAft>
        <a:buClr>
          <a:srgbClr val="FD000D"/>
        </a:buClr>
        <a:buFont typeface="Wingdings"/>
        <a:buChar char="§"/>
        <a:defRPr sz="1600" b="0" i="0" u="none" kern="1200">
          <a:solidFill>
            <a:srgbClr val="000000"/>
          </a:solidFill>
          <a:latin typeface="Frutiger for ZKB Light"/>
          <a:ea typeface="+mn-ea"/>
          <a:cs typeface="+mn-cs"/>
        </a:defRPr>
      </a:lvl2pPr>
      <a:lvl3pPr marL="575637" indent="-287818" algn="l" defTabSz="287819" rtl="0" eaLnBrk="1" latinLnBrk="0" hangingPunct="1">
        <a:lnSpc>
          <a:spcPct val="105000"/>
        </a:lnSpc>
        <a:spcBef>
          <a:spcPts val="0"/>
        </a:spcBef>
        <a:spcAft>
          <a:spcPts val="0"/>
        </a:spcAft>
        <a:buClr>
          <a:srgbClr val="FD000D"/>
        </a:buClr>
        <a:buFont typeface="Wingdings"/>
        <a:buChar char="§"/>
        <a:defRPr sz="1600" b="0" i="0" u="none" kern="1200">
          <a:solidFill>
            <a:srgbClr val="000000"/>
          </a:solidFill>
          <a:latin typeface="Frutiger for ZKB Light"/>
          <a:ea typeface="+mn-ea"/>
          <a:cs typeface="+mn-cs"/>
        </a:defRPr>
      </a:lvl3pPr>
      <a:lvl4pPr marL="863456" indent="-287819" algn="l" defTabSz="287819" rtl="0" eaLnBrk="1" latinLnBrk="0" hangingPunct="1">
        <a:lnSpc>
          <a:spcPct val="105000"/>
        </a:lnSpc>
        <a:spcBef>
          <a:spcPts val="0"/>
        </a:spcBef>
        <a:spcAft>
          <a:spcPts val="0"/>
        </a:spcAft>
        <a:buClr>
          <a:srgbClr val="FD000D"/>
        </a:buClr>
        <a:buFont typeface="Wingdings"/>
        <a:buChar char="§"/>
        <a:defRPr sz="1600" b="0" i="0" u="none" kern="1200">
          <a:solidFill>
            <a:srgbClr val="000000"/>
          </a:solidFill>
          <a:latin typeface="Frutiger for ZKB Light"/>
          <a:ea typeface="+mn-ea"/>
          <a:cs typeface="+mn-cs"/>
        </a:defRPr>
      </a:lvl4pPr>
      <a:lvl5pPr marL="1151275" indent="-287819" algn="l" defTabSz="287819" rtl="0" eaLnBrk="1" latinLnBrk="0" hangingPunct="1">
        <a:lnSpc>
          <a:spcPct val="105000"/>
        </a:lnSpc>
        <a:spcBef>
          <a:spcPts val="0"/>
        </a:spcBef>
        <a:spcAft>
          <a:spcPts val="0"/>
        </a:spcAft>
        <a:buClr>
          <a:srgbClr val="FD000D"/>
        </a:buClr>
        <a:buFont typeface="Wingdings"/>
        <a:buChar char="§"/>
        <a:defRPr sz="1600" b="0" i="0" u="none" kern="1200">
          <a:solidFill>
            <a:srgbClr val="000000"/>
          </a:solidFill>
          <a:latin typeface="Frutiger for ZKB Light"/>
          <a:ea typeface="+mn-ea"/>
          <a:cs typeface="+mn-cs"/>
        </a:defRPr>
      </a:lvl5pPr>
      <a:lvl6pPr marL="720000" indent="-180000" algn="l" defTabSz="1005532" rtl="0" eaLnBrk="1" latinLnBrk="0" hangingPunct="1">
        <a:lnSpc>
          <a:spcPts val="2000"/>
        </a:lnSpc>
        <a:spcBef>
          <a:spcPts val="0"/>
        </a:spcBef>
        <a:buClr>
          <a:schemeClr val="bg2"/>
        </a:buClr>
        <a:buFont typeface="Wingdings" pitchFamily="2" charset="2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720000" indent="-179366" algn="l" defTabSz="1005532" rtl="0" eaLnBrk="1" latinLnBrk="0" hangingPunct="1">
        <a:lnSpc>
          <a:spcPts val="2000"/>
        </a:lnSpc>
        <a:spcBef>
          <a:spcPts val="0"/>
        </a:spcBef>
        <a:buClr>
          <a:schemeClr val="bg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720000" indent="-180000" algn="l" defTabSz="1005532" rtl="0" eaLnBrk="1" latinLnBrk="0" hangingPunct="1">
        <a:lnSpc>
          <a:spcPts val="2000"/>
        </a:lnSpc>
        <a:spcBef>
          <a:spcPts val="0"/>
        </a:spcBef>
        <a:buClr>
          <a:schemeClr val="bg2"/>
        </a:buClr>
        <a:buFont typeface="Wingdings" pitchFamily="2" charset="2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720000" indent="-179366" algn="l" defTabSz="1005532" rtl="0" eaLnBrk="1" latinLnBrk="0" hangingPunct="1">
        <a:lnSpc>
          <a:spcPts val="2100"/>
        </a:lnSpc>
        <a:spcBef>
          <a:spcPts val="0"/>
        </a:spcBef>
        <a:buClr>
          <a:schemeClr val="bg2"/>
        </a:buClr>
        <a:buFont typeface="Wingdings" pitchFamily="2" charset="2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767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532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299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1066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33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6597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9364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2130" algn="l" defTabSz="100553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chart" Target="../charts/char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chart" Target="../charts/char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chart" Target="../charts/char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chart" Target="../charts/char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platzhalt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" r="1831"/>
          <a:stretch>
            <a:fillRect/>
          </a:stretch>
        </p:blipFill>
        <p:spPr/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DE" dirty="0" smtClean="0"/>
              <a:t>Sekundäranalyse aus Pensionskassenstatistik, KGAST Performanceberichten </a:t>
            </a:r>
            <a:br>
              <a:rPr lang="de-DE" dirty="0" smtClean="0"/>
            </a:br>
            <a:r>
              <a:rPr lang="de-DE" dirty="0" smtClean="0"/>
              <a:t>und Schweizer Pensionskassenstudien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CH" dirty="0" smtClean="0"/>
              <a:t>Marcel Baumann, 16.11.2017</a:t>
            </a:r>
            <a:endParaRPr lang="de-CH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946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485903"/>
              </p:ext>
            </p:extLst>
          </p:nvPr>
        </p:nvGraphicFramePr>
        <p:xfrm>
          <a:off x="666353" y="1743075"/>
          <a:ext cx="11473361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Anlagestiftungen profitierten nicht von der </a:t>
            </a:r>
            <a:r>
              <a:rPr lang="de-CH" dirty="0" smtClean="0"/>
              <a:t>grossen Umschichtung </a:t>
            </a:r>
            <a:r>
              <a:rPr lang="de-CH" dirty="0"/>
              <a:t>in kollektive Aktienanlagen Schweiz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</a:t>
            </a:r>
            <a:r>
              <a:rPr lang="de-CH" dirty="0" smtClean="0"/>
              <a:t>Schweizerischen Aktien 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3" name="Textfeld 12"/>
          <p:cNvSpPr txBox="1"/>
          <p:nvPr/>
        </p:nvSpPr>
        <p:spPr>
          <a:xfrm>
            <a:off x="5042619" y="3727825"/>
            <a:ext cx="864096" cy="576064"/>
          </a:xfrm>
          <a:prstGeom prst="rect">
            <a:avLst/>
          </a:prstGeom>
          <a:solidFill>
            <a:srgbClr val="7A8E94"/>
          </a:solidFill>
          <a:ln cmpd="sng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ctr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600" b="0" i="0" u="none" dirty="0" err="1" smtClean="0">
                <a:solidFill>
                  <a:srgbClr val="000000"/>
                </a:solidFill>
                <a:latin typeface="Frutiger for ZKB Light"/>
              </a:rPr>
              <a:t>VegüV</a:t>
            </a:r>
            <a:endParaRPr lang="de-CH" sz="1600" b="0" i="0" u="none" dirty="0" smtClean="0">
              <a:solidFill>
                <a:srgbClr val="000000"/>
              </a:solidFill>
              <a:latin typeface="Frutiger for ZKB Light"/>
            </a:endParaRPr>
          </a:p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600" dirty="0" smtClean="0">
                <a:solidFill>
                  <a:srgbClr val="000000"/>
                </a:solidFill>
                <a:latin typeface="Frutiger for ZKB Light"/>
              </a:rPr>
              <a:t>1.1.2014</a:t>
            </a:r>
            <a:endParaRPr lang="de-CH" sz="1600" b="0" i="0" u="none" dirty="0" smtClean="0">
              <a:solidFill>
                <a:srgbClr val="000000"/>
              </a:solidFill>
              <a:latin typeface="Frutiger for ZKB Light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705484" y="6301827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2012-2015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</a:t>
            </a:r>
            <a:r>
              <a:rPr lang="de-CH" sz="1050" dirty="0">
                <a:solidFill>
                  <a:srgbClr val="000000"/>
                </a:solidFill>
                <a:latin typeface="Frutiger for ZKB Light"/>
              </a:rPr>
              <a:t>Performanceberichte </a:t>
            </a: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Anlagestiftungen 2012-2015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379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Kontinuierliche Anteilsgewinne von Kollektivanlagen zulasten von Direktanlagen bei Obligationen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Obligationen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2218893"/>
              </p:ext>
            </p:extLst>
          </p:nvPr>
        </p:nvGraphicFramePr>
        <p:xfrm>
          <a:off x="705484" y="1743075"/>
          <a:ext cx="11410142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feld 13"/>
          <p:cNvSpPr txBox="1"/>
          <p:nvPr/>
        </p:nvSpPr>
        <p:spPr>
          <a:xfrm>
            <a:off x="691815" y="6279259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2007-2015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953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Obligationen in Fremdwährungen als Haupttreiber des Wachstums bei kollektiven Obligationenanlagen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Kollektivanlagen in Obligationen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4" name="Textfeld 13"/>
          <p:cNvSpPr txBox="1"/>
          <p:nvPr/>
        </p:nvSpPr>
        <p:spPr>
          <a:xfrm>
            <a:off x="691815" y="6279259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2007-2015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452291"/>
              </p:ext>
            </p:extLst>
          </p:nvPr>
        </p:nvGraphicFramePr>
        <p:xfrm>
          <a:off x="714101" y="1744901"/>
          <a:ext cx="11425614" cy="4342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776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Obligationen in Fremdwährungen dominieren seit 2013 Kollektivanlagen in Obligationen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Kollektivanlagen in Obligationen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4" name="Textfeld 13"/>
          <p:cNvSpPr txBox="1"/>
          <p:nvPr/>
        </p:nvSpPr>
        <p:spPr>
          <a:xfrm>
            <a:off x="691815" y="6279259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2007-2015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797825"/>
              </p:ext>
            </p:extLst>
          </p:nvPr>
        </p:nvGraphicFramePr>
        <p:xfrm>
          <a:off x="691815" y="1744901"/>
          <a:ext cx="11447900" cy="4533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706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AST Anteilsverluste bei Obligationen CHF Inland in </a:t>
            </a:r>
            <a:r>
              <a:rPr lang="de-CH" dirty="0" smtClean="0"/>
              <a:t>einem Segment </a:t>
            </a:r>
            <a:r>
              <a:rPr lang="de-CH" dirty="0"/>
              <a:t>mit abnehmender Bedeutung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Obligationen CHF Inland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9" name="Diagram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289169"/>
              </p:ext>
            </p:extLst>
          </p:nvPr>
        </p:nvGraphicFramePr>
        <p:xfrm>
          <a:off x="730471" y="1743075"/>
          <a:ext cx="11409243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714101" y="6291812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357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AST verzeichnen stärkere Anteilsgewinne bei Obligationen CHF Ausland, als andere Kollektivanlagen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Obligationen CHF Ausland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1" name="Textfeld 10"/>
          <p:cNvSpPr txBox="1"/>
          <p:nvPr/>
        </p:nvSpPr>
        <p:spPr>
          <a:xfrm>
            <a:off x="714101" y="6291812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10" name="Diagramm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496090"/>
              </p:ext>
            </p:extLst>
          </p:nvPr>
        </p:nvGraphicFramePr>
        <p:xfrm>
          <a:off x="714101" y="1743075"/>
          <a:ext cx="11425614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307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AST verlieren Anteile bei Obligationen Fremdwährungen trotz Trend zu Kollektivanlagen in diesem Segment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Obligationen Fremdwährungen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1" name="Textfeld 10"/>
          <p:cNvSpPr txBox="1"/>
          <p:nvPr/>
        </p:nvSpPr>
        <p:spPr>
          <a:xfrm>
            <a:off x="714101" y="6291812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9" name="Diagramm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42174"/>
              </p:ext>
            </p:extLst>
          </p:nvPr>
        </p:nvGraphicFramePr>
        <p:xfrm>
          <a:off x="689373" y="1743075"/>
          <a:ext cx="11450341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889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Zwei Drittel der Kollektivanlagen entfallen auf Aktien und Obligationen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Kollektivanlagen vs. Direktanlagen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0" name="Textfeld 9"/>
          <p:cNvSpPr txBox="1"/>
          <p:nvPr/>
        </p:nvSpPr>
        <p:spPr>
          <a:xfrm>
            <a:off x="690417" y="6279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2006-2015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12" name="Diagram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03479"/>
              </p:ext>
            </p:extLst>
          </p:nvPr>
        </p:nvGraphicFramePr>
        <p:xfrm>
          <a:off x="721183" y="1743075"/>
          <a:ext cx="11418531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2387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Mehrheitlich Direktanlagen bei Obligationen CH Inland, Immobilien Schweiz und Hypothekardarlehen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Direkte oder kollektive Vermögensanlagen (vermögensgewichtet) 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9" name="Textfeld 8"/>
          <p:cNvSpPr txBox="1"/>
          <p:nvPr/>
        </p:nvSpPr>
        <p:spPr>
          <a:xfrm>
            <a:off x="705665" y="6262599"/>
            <a:ext cx="532938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</a:t>
            </a: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Statistik</a:t>
            </a:r>
            <a:r>
              <a:rPr lang="de-CH" sz="1050" dirty="0">
                <a:solidFill>
                  <a:srgbClr val="000000"/>
                </a:solidFill>
                <a:latin typeface="Frutiger for ZKB Light"/>
              </a:rPr>
              <a:t> , </a:t>
            </a: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Schweizer Pensionskassenstatistik 2015</a:t>
            </a:r>
            <a:r>
              <a:rPr lang="de-CH" sz="1050" dirty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dirty="0">
                <a:solidFill>
                  <a:srgbClr val="000000"/>
                </a:solidFill>
                <a:latin typeface="Frutiger for ZKB Light"/>
              </a:rPr>
            </a:b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 </a:t>
            </a:r>
            <a:r>
              <a:rPr lang="de-CH" sz="1050" dirty="0">
                <a:solidFill>
                  <a:srgbClr val="000000"/>
                </a:solidFill>
                <a:latin typeface="Frutiger for ZKB Light"/>
              </a:rPr>
              <a:t>Anlagestiftungen </a:t>
            </a: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2015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0690526"/>
              </p:ext>
            </p:extLst>
          </p:nvPr>
        </p:nvGraphicFramePr>
        <p:xfrm>
          <a:off x="700747" y="1743075"/>
          <a:ext cx="11438968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90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Anlagestiftungen vs. Anlagefonds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CB3E3D-9D96-458B-BDF2-E0F62D8C1821}" type="slidenum">
              <a:rPr lang="de-CH" smtClean="0"/>
              <a:t>19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4146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de-CH" dirty="0" smtClean="0"/>
              <a:t>Agenda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pPr marL="342900" indent="-342900">
              <a:buFont typeface="Wingdings"/>
              <a:buChar char="§"/>
            </a:pPr>
            <a:r>
              <a:rPr lang="de-CH" dirty="0" smtClean="0"/>
              <a:t>Kollektiv- und Direktanlagen bei Schweizer Vorsorgeeinrichtungen</a:t>
            </a:r>
            <a:br>
              <a:rPr lang="de-CH" dirty="0" smtClean="0"/>
            </a:br>
            <a:endParaRPr lang="de-CH" dirty="0"/>
          </a:p>
          <a:p>
            <a:pPr marL="342900" indent="-342900">
              <a:buFont typeface="Wingdings"/>
              <a:buChar char="§"/>
            </a:pPr>
            <a:r>
              <a:rPr lang="de-CH" dirty="0" smtClean="0"/>
              <a:t>Anlagestiftungen vs. Anlagefonds</a:t>
            </a:r>
          </a:p>
          <a:p>
            <a:pPr marL="342900" indent="-342900">
              <a:buFont typeface="Wingdings"/>
              <a:buChar char="§"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119F8-B3E6-4F01-8951-5283F9F3A719}" type="slidenum">
              <a:rPr lang="de-CH" smtClean="0"/>
              <a:t>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0985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Investierter Anteil in Anlagestiftungen sinkt leicht, bei Anlagefonds hingegen stieg er seit 2010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Investiertes Vermögen in Anlagefonds und Anlagestiftungen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20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436149"/>
              </p:ext>
            </p:extLst>
          </p:nvPr>
        </p:nvGraphicFramePr>
        <p:xfrm>
          <a:off x="735503" y="1752845"/>
          <a:ext cx="11404211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683794" y="6279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Schweizer Pensionskassenstudie 2009-2017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061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Kleinere Kassen investieren </a:t>
            </a:r>
            <a:r>
              <a:rPr lang="de-CH" dirty="0" smtClean="0"/>
              <a:t>rund 30% in Anlagestiftungen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des durchschnittlich in Anlagestiftungen investierten Vermögens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21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2" name="Textfeld 11"/>
          <p:cNvSpPr txBox="1"/>
          <p:nvPr/>
        </p:nvSpPr>
        <p:spPr>
          <a:xfrm>
            <a:off x="683794" y="6279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Schweizer Pensionskassenstudie 2009-2017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3438439"/>
              </p:ext>
            </p:extLst>
          </p:nvPr>
        </p:nvGraphicFramePr>
        <p:xfrm>
          <a:off x="569341" y="1732756"/>
          <a:ext cx="11570374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89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 smtClean="0"/>
              <a:t>Der </a:t>
            </a:r>
            <a:r>
              <a:rPr lang="de-CH" dirty="0"/>
              <a:t>Konzentrationsprozess </a:t>
            </a:r>
            <a:r>
              <a:rPr lang="de-CH" dirty="0" smtClean="0"/>
              <a:t>trifft vor allem kleine </a:t>
            </a:r>
            <a:r>
              <a:rPr lang="de-CH" dirty="0"/>
              <a:t>Kassen bis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100 </a:t>
            </a:r>
            <a:r>
              <a:rPr lang="de-CH" dirty="0"/>
              <a:t>Mio. Bilanzsumme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Vorsorgeeinrichtungen nach Bilanzsumme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22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10" name="Diagramm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3125782"/>
              </p:ext>
            </p:extLst>
          </p:nvPr>
        </p:nvGraphicFramePr>
        <p:xfrm>
          <a:off x="714101" y="1762573"/>
          <a:ext cx="11425614" cy="452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737568" y="6301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2006-2015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244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105380" cy="719547"/>
          </a:xfrm>
        </p:spPr>
        <p:txBody>
          <a:bodyPr/>
          <a:lstStyle/>
          <a:p>
            <a:r>
              <a:rPr lang="de-CH" dirty="0"/>
              <a:t>Kontinuierlich wachsender Anteil in Anlagefonds sowohl bei grossen wie kleinen Kassen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des durchschnittlich in Anlagefonds investierten Vermögens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23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678430"/>
              </p:ext>
            </p:extLst>
          </p:nvPr>
        </p:nvGraphicFramePr>
        <p:xfrm>
          <a:off x="737567" y="1743075"/>
          <a:ext cx="11402147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690417" y="6294683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Schweizer Pensionskassenstudie 2009-2017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396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85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Kollektiv- und Direktanlagen bei </a:t>
            </a:r>
            <a:br>
              <a:rPr lang="de-CH" dirty="0" smtClean="0"/>
            </a:br>
            <a:r>
              <a:rPr lang="de-CH" dirty="0" smtClean="0"/>
              <a:t>Schweizer Vorsorgeeinrichtungen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CB3E3D-9D96-458B-BDF2-E0F62D8C1821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447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Trend zu Kollektivanlagen. Anlagestiftungen </a:t>
            </a:r>
            <a:r>
              <a:rPr lang="de-DE" dirty="0"/>
              <a:t>konnten </a:t>
            </a:r>
            <a:r>
              <a:rPr lang="de-DE" dirty="0" smtClean="0"/>
              <a:t>teilweise davon profitieren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 smtClean="0"/>
              <a:t>Entwicklung Kollektivanlagen vs. Direktanlagen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4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2693287"/>
              </p:ext>
            </p:extLst>
          </p:nvPr>
        </p:nvGraphicFramePr>
        <p:xfrm>
          <a:off x="681715" y="1743075"/>
          <a:ext cx="11457999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698438" y="6295688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071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033273" cy="719547"/>
          </a:xfrm>
        </p:spPr>
        <p:txBody>
          <a:bodyPr/>
          <a:lstStyle/>
          <a:p>
            <a:r>
              <a:rPr lang="de-CH" dirty="0"/>
              <a:t>Anlagestiftungen konnten nicht im gleichen Ausmass vom Trend zu Kollektivanlagen profitieren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 smtClean="0"/>
              <a:t>Entwicklung Kollektivanlagen vs. Direktanlagen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7981"/>
              </p:ext>
            </p:extLst>
          </p:nvPr>
        </p:nvGraphicFramePr>
        <p:xfrm>
          <a:off x="700565" y="1743075"/>
          <a:ext cx="11439150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709613" y="6278045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79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033273" cy="719547"/>
          </a:xfrm>
        </p:spPr>
        <p:txBody>
          <a:bodyPr/>
          <a:lstStyle/>
          <a:p>
            <a:r>
              <a:rPr lang="de-CH" dirty="0" smtClean="0"/>
              <a:t>Aktien als Haupttreiber grössten Wachstums zwischen </a:t>
            </a:r>
            <a:br>
              <a:rPr lang="de-CH" dirty="0" smtClean="0"/>
            </a:br>
            <a:r>
              <a:rPr lang="de-CH" dirty="0" smtClean="0"/>
              <a:t>2013–2014 bei Kollektivanlagen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 smtClean="0"/>
              <a:t>Entwicklung Kollektivanlagen nach Anlagekategorien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0" name="Textfeld 9"/>
          <p:cNvSpPr txBox="1"/>
          <p:nvPr/>
        </p:nvSpPr>
        <p:spPr>
          <a:xfrm>
            <a:off x="690417" y="6279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2007-2015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0478120"/>
              </p:ext>
            </p:extLst>
          </p:nvPr>
        </p:nvGraphicFramePr>
        <p:xfrm>
          <a:off x="682095" y="1743075"/>
          <a:ext cx="11457620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1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033273" cy="719547"/>
          </a:xfrm>
        </p:spPr>
        <p:txBody>
          <a:bodyPr/>
          <a:lstStyle/>
          <a:p>
            <a:r>
              <a:rPr lang="de-CH" dirty="0"/>
              <a:t>Aktien Ausland als Haupttreiber des Wachstums bei kollektiven Aktienanlagen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 smtClean="0"/>
              <a:t>Entwicklung Kollektivanlagen in Aktien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7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sp>
        <p:nvSpPr>
          <p:cNvPr id="10" name="Textfeld 9"/>
          <p:cNvSpPr txBox="1"/>
          <p:nvPr/>
        </p:nvSpPr>
        <p:spPr>
          <a:xfrm>
            <a:off x="690417" y="6279827"/>
            <a:ext cx="3313162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 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Schweizer Pensionskassenstatistik 2007-2015</a:t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908514"/>
              </p:ext>
            </p:extLst>
          </p:nvPr>
        </p:nvGraphicFramePr>
        <p:xfrm>
          <a:off x="714101" y="1747407"/>
          <a:ext cx="11425614" cy="4530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779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033273" cy="719547"/>
          </a:xfrm>
        </p:spPr>
        <p:txBody>
          <a:bodyPr/>
          <a:lstStyle/>
          <a:p>
            <a:r>
              <a:rPr lang="de-CH" dirty="0"/>
              <a:t>Anlagestiftungen konnten zulegen bei Aktien Ausland, nicht jedoch bei Aktien Schweiz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 smtClean="0"/>
              <a:t>Entwicklung Kollektivanlagen in Aktien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507440"/>
              </p:ext>
            </p:extLst>
          </p:nvPr>
        </p:nvGraphicFramePr>
        <p:xfrm>
          <a:off x="721821" y="1743075"/>
          <a:ext cx="11417894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706590" y="6278045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39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4102" y="521672"/>
            <a:ext cx="10033273" cy="719547"/>
          </a:xfrm>
        </p:spPr>
        <p:txBody>
          <a:bodyPr/>
          <a:lstStyle/>
          <a:p>
            <a:r>
              <a:rPr lang="de-CH" dirty="0"/>
              <a:t>Der AST-Anteil bei Aktien Ausland konnte seit 2007 mehr als verdoppelt werden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r>
              <a:rPr lang="de-CH" dirty="0"/>
              <a:t>Entwicklung kollektiv vs. direkt bei Ausländischen Aktien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6470D31-4B3F-4270-83D2-171DE0A92AD8}" type="slidenum">
              <a:rPr lang="de-CH" smtClean="0"/>
              <a:t>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 smtClean="0"/>
              <a:t>Kollektiv- und Direktanlagen bei Schweizer Vorsorgeeinrichtungen | 16.11.2017</a:t>
            </a:r>
            <a:endParaRPr lang="de-CH"/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6969549"/>
              </p:ext>
            </p:extLst>
          </p:nvPr>
        </p:nvGraphicFramePr>
        <p:xfrm>
          <a:off x="714101" y="1748873"/>
          <a:ext cx="11425614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709613" y="6294683"/>
            <a:ext cx="4969346" cy="216024"/>
          </a:xfrm>
          <a:prstGeom prst="rect">
            <a:avLst/>
          </a:prstGeom>
          <a:noFill/>
          <a:ln cmpd="sng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cmpd="sng">
                <a:solidFill>
                  <a:schemeClr val="tx1"/>
                </a:solidFill>
                <a:prstDash val="solid"/>
              </a14:hiddenLine>
            </a:ext>
          </a:extLst>
        </p:spPr>
        <p:txBody>
          <a:bodyPr vert="horz" wrap="square" lIns="0" tIns="0" rIns="0" bIns="0" rtlCol="0" anchor="t" anchorCtr="0">
            <a:noAutofit/>
          </a:bodyPr>
          <a:lstStyle/>
          <a:p>
            <a:pPr marL="0" indent="0" algn="l" defTabSz="287819" rtl="0" fontAlgn="base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  <a:buFont typeface="Wingdings"/>
              <a:buNone/>
            </a:pP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Quelle: Bundesamt für Statistik, Schweizer Pensionskassenstatistik 2007-2015</a:t>
            </a:r>
          </a:p>
          <a:p>
            <a:pPr defTabSz="287819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D000D"/>
              </a:buClr>
            </a:pPr>
            <a:r>
              <a:rPr lang="de-CH" sz="1050" dirty="0" smtClean="0">
                <a:solidFill>
                  <a:srgbClr val="000000"/>
                </a:solidFill>
                <a:latin typeface="Frutiger for ZKB Light"/>
              </a:rPr>
              <a:t>KGAST Performanceberichte Anlagestiftungen 2007-2015 </a:t>
            </a: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/>
            </a:r>
            <a:b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</a:br>
            <a:r>
              <a:rPr lang="de-CH" sz="1050" b="0" i="0" u="none" dirty="0" smtClean="0">
                <a:solidFill>
                  <a:srgbClr val="000000"/>
                </a:solidFill>
                <a:latin typeface="Frutiger for ZKB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933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llektiv- und Direktanlagen bei Schweizer Vorsorgeeinrichtungen_DE">
  <a:themeElements>
    <a:clrScheme name="ZKB_Farben_03112011">
      <a:dk1>
        <a:sysClr val="windowText" lastClr="000000"/>
      </a:dk1>
      <a:lt1>
        <a:sysClr val="window" lastClr="FFFFFF"/>
      </a:lt1>
      <a:dk2>
        <a:srgbClr val="313A3D"/>
      </a:dk2>
      <a:lt2>
        <a:srgbClr val="054696"/>
      </a:lt2>
      <a:accent1>
        <a:srgbClr val="017AD5"/>
      </a:accent1>
      <a:accent2>
        <a:srgbClr val="587521"/>
      </a:accent2>
      <a:accent3>
        <a:srgbClr val="EE442B"/>
      </a:accent3>
      <a:accent4>
        <a:srgbClr val="990033"/>
      </a:accent4>
      <a:accent5>
        <a:srgbClr val="7D4E25"/>
      </a:accent5>
      <a:accent6>
        <a:srgbClr val="FF871C"/>
      </a:accent6>
      <a:hlink>
        <a:srgbClr val="054696"/>
      </a:hlink>
      <a:folHlink>
        <a:srgbClr val="313A3D"/>
      </a:folHlink>
    </a:clrScheme>
    <a:fontScheme name="Züricher Kantonalbank (PPT)">
      <a:majorFont>
        <a:latin typeface="Frutiger for ZKB Light"/>
        <a:ea typeface=""/>
        <a:cs typeface=""/>
      </a:majorFont>
      <a:minorFont>
        <a:latin typeface="Frutiger for ZKB Light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</a:extLst>
      </a:spPr>
      <a:bodyPr vert="horz" lIns="0" tIns="0" rIns="0" bIns="0" rtlCol="0" anchor="t">
        <a:noAutofit/>
      </a:bodyPr>
      <a:lstStyle>
        <a:defPPr marL="0" indent="0" algn="l" defTabSz="287819" rtl="0" fontAlgn="base">
          <a:lnSpc>
            <a:spcPct val="105000"/>
          </a:lnSpc>
          <a:spcBef>
            <a:spcPts val="0"/>
          </a:spcBef>
          <a:spcAft>
            <a:spcPts val="0"/>
          </a:spcAft>
          <a:buClr>
            <a:srgbClr val="FD000D"/>
          </a:buClr>
          <a:buFont typeface="Wingdings"/>
          <a:buNone/>
          <a:defRPr sz="1600" b="0" i="0" u="none" smtClean="0">
            <a:solidFill>
              <a:srgbClr val="000000"/>
            </a:solidFill>
            <a:latin typeface="Frutiger for ZKB Light"/>
          </a:defRPr>
        </a:defPPr>
      </a:lstStyle>
    </a:spDef>
    <a:txDef>
      <a:spPr>
        <a:noFill/>
        <a:ln cmpd="sng">
          <a:noFill/>
          <a:prstDash val="soli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cmpd="sng">
              <a:solidFill>
                <a:schemeClr val="tx1"/>
              </a:solidFill>
              <a:prstDash val="solid"/>
            </a14:hiddenLine>
          </a:ext>
        </a:extLst>
      </a:spPr>
      <a:bodyPr vert="horz" wrap="square" lIns="0" tIns="0" rIns="0" bIns="0" rtlCol="0" anchor="t" anchorCtr="0">
        <a:noAutofit/>
      </a:bodyPr>
      <a:lstStyle>
        <a:defPPr marL="0" indent="0" algn="l" defTabSz="287819" rtl="0" fontAlgn="base">
          <a:lnSpc>
            <a:spcPct val="105000"/>
          </a:lnSpc>
          <a:spcBef>
            <a:spcPts val="0"/>
          </a:spcBef>
          <a:spcAft>
            <a:spcPts val="0"/>
          </a:spcAft>
          <a:buClr>
            <a:srgbClr val="FD000D"/>
          </a:buClr>
          <a:buFont typeface="Wingdings"/>
          <a:buNone/>
          <a:defRPr sz="1600" b="0" i="0" u="none" smtClean="0">
            <a:solidFill>
              <a:srgbClr val="000000"/>
            </a:solidFill>
            <a:latin typeface="Frutiger for ZKB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kesCount xmlns="http://schemas.microsoft.com/sharepoint/v3" xsi:nil="true"/>
    <CHZKBCompulsaryArchiving xmlns="3cd9af00-6991-48fd-a463-520f9a7b1f9e">Nein</CHZKBCompulsaryArchiving>
    <CHZKBCollabClassification xmlns="3cd9af00-6991-48fd-a463-520f9a7b1f9e">intern</CHZKBCollabClassification>
    <Ratings xmlns="http://schemas.microsoft.com/sharepoint/v3" xsi:nil="true"/>
    <TaxCatchAll xmlns="c1b6af78-53c2-407b-8b76-2fcc407c6fe4">
      <Value>2</Value>
      <Value>1</Value>
    </TaxCatchAll>
    <LikedBy xmlns="http://schemas.microsoft.com/sharepoint/v3">
      <UserInfo>
        <DisplayName/>
        <AccountId xsi:nil="true"/>
        <AccountType/>
      </UserInfo>
    </LikedBy>
    <TopicLastRatedOrLikedBy xmlns="http://schemas.microsoft.com/sharepoint/v3">
      <UserInfo>
        <DisplayName/>
        <AccountId xsi:nil="true"/>
        <AccountType/>
      </UserInfo>
    </TopicLastRatedOrLikedBy>
    <TaxKeywordTaxHTField xmlns="c1b6af78-53c2-407b-8b76-2fcc407c6fe4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Präsentation</TermName>
          <TermId xmlns="http://schemas.microsoft.com/office/infopath/2007/PartnerControls">af5f2a1b-64ea-4fc6-9148-726fb814fbde</TermId>
        </TermInfo>
        <TermInfo xmlns="http://schemas.microsoft.com/office/infopath/2007/PartnerControls">
          <TermName xmlns="http://schemas.microsoft.com/office/infopath/2007/PartnerControls">Folien</TermName>
          <TermId xmlns="http://schemas.microsoft.com/office/infopath/2007/PartnerControls">f5178b06-e143-45aa-a9bd-dbfbc88eb1f8</TermId>
        </TermInfo>
      </Terms>
    </TaxKeywordTaxHTField>
    <_dlc_DocId xmlns="c1b6af78-53c2-407b-8b76-2fcc407c6fe4">ZKBCOLLABDOK-1584870748-582</_dlc_DocId>
    <_dlc_DocIdUrl xmlns="c1b6af78-53c2-407b-8b76-2fcc407c6fe4">
      <Url>https://spcollab.prod.zkb.ch/themen/FP/_layouts/15/DocIdRedir.aspx?ID=ZKBCOLLABDOK-1584870748-582</Url>
      <Description>ZKBCOLLABDOK-1584870748-582</Description>
    </_dlc_DocIdUrl>
  </documentManagement>
</p:properties>
</file>

<file path=customXml/item2.xml><?xml version="1.0" encoding="utf-8"?>
<?mso-contentType ?>
<spe:Receivers xmlns:spe="http://schemas.microsoft.com/sharepoint/events">
  <Receiver>
    <Name>TaxonomyItemSynchronousAddedEventReceiver</Name>
    <Synchronization>Default</Synchronization>
    <Type>1</Type>
    <SequenceNumber>10000</SequenceNumber>
    <Url/>
    <Assembly>Microsoft.SharePoint.Taxonomy, Version=15.0.0.0, Culture=neutral, PublicKeyToken=71e9bce111e9429c</Assembly>
    <Class>Microsoft.SharePoint.Taxonomy.TaxonomyItemEventReceiver</Class>
    <Data/>
    <Filter/>
  </Receiver>
  <Receiver>
    <Name>TaxonomyItemUpdatingEventReceiver</Name>
    <Synchronization>Default</Synchronization>
    <Type>2</Type>
    <SequenceNumber>10000</SequenceNumber>
    <Url/>
    <Assembly>Microsoft.SharePoint.Taxonomy, Version=15.0.0.0, Culture=neutral, PublicKeyToken=71e9bce111e9429c</Assembly>
    <Class>Microsoft.SharePoint.Taxonomy.TaxonomyItemEventReceiver</Class>
    <Data/>
    <Filter/>
  </Receiver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ZKB Dokument" ma:contentTypeID="0x010100453230FA4F0A4480A7D4C20E59632440008EE0B57623D2C64992228D0907E827EF" ma:contentTypeVersion="3" ma:contentTypeDescription="" ma:contentTypeScope="" ma:versionID="1f9c14c586022af8e8d4654f70ae5f13">
  <xsd:schema xmlns:xsd="http://www.w3.org/2001/XMLSchema" xmlns:xs="http://www.w3.org/2001/XMLSchema" xmlns:p="http://schemas.microsoft.com/office/2006/metadata/properties" xmlns:ns1="http://schemas.microsoft.com/sharepoint/v3" xmlns:ns2="3cd9af00-6991-48fd-a463-520f9a7b1f9e" xmlns:ns3="c1b6af78-53c2-407b-8b76-2fcc407c6fe4" targetNamespace="http://schemas.microsoft.com/office/2006/metadata/properties" ma:root="true" ma:fieldsID="02587177a1e69c444a874b14e7469928" ns1:_="" ns2:_="" ns3:_="">
    <xsd:import namespace="http://schemas.microsoft.com/sharepoint/v3"/>
    <xsd:import namespace="3cd9af00-6991-48fd-a463-520f9a7b1f9e"/>
    <xsd:import namespace="c1b6af78-53c2-407b-8b76-2fcc407c6fe4"/>
    <xsd:element name="properties">
      <xsd:complexType>
        <xsd:sequence>
          <xsd:element name="documentManagement">
            <xsd:complexType>
              <xsd:all>
                <xsd:element ref="ns2:CHZKBCompulsaryArchiving"/>
                <xsd:element ref="ns2:CHZKBCollabClassification"/>
                <xsd:element ref="ns2:CHZKBSP2013FrameworkNewPublication" minOccurs="0"/>
                <xsd:element ref="ns1:Ratings" minOccurs="0"/>
                <xsd:element ref="ns1:LikesCount" minOccurs="0"/>
                <xsd:element ref="ns1:LikedBy" minOccurs="0"/>
                <xsd:element ref="ns1:Popularity" minOccurs="0"/>
                <xsd:element ref="ns1:DescendantLikesCount" minOccurs="0"/>
                <xsd:element ref="ns1:TopicLastRatedOrLikedBy" minOccurs="0"/>
                <xsd:element ref="ns3:TaxKeywordTaxHTField" minOccurs="0"/>
                <xsd:element ref="ns3:TaxCatchAll" minOccurs="0"/>
                <xsd:element ref="ns3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atings" ma:index="11" nillable="true" ma:displayName="Benutzerbewertungen" ma:description="Bewertungen für das Element" ma:hidden="true" ma:internalName="Ratings">
      <xsd:simpleType>
        <xsd:restriction base="dms:Note"/>
      </xsd:simpleType>
    </xsd:element>
    <xsd:element name="LikesCount" ma:index="12" nillable="true" ma:displayName="Anzahl 'Gefällt mir'" ma:internalName="LikesCount">
      <xsd:simpleType>
        <xsd:restriction base="dms:Unknown"/>
      </xsd:simpleType>
    </xsd:element>
    <xsd:element name="LikedBy" ma:index="13" nillable="true" ma:displayName="Gefällt" ma:hidden="true" ma:list="UserInfo" ma:internalName="Lik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opularity" ma:index="14" nillable="true" ma:displayName="Beliebtheit" ma:indexed="true" ma:internalName="Popularity" ma:readOnly="true">
      <xsd:simpleType>
        <xsd:restriction base="dms:Number"/>
      </xsd:simpleType>
    </xsd:element>
    <xsd:element name="DescendantLikesCount" ma:index="15" nillable="true" ma:displayName="Aggregierte Anzahl 'Gefällt mir'" ma:internalName="DescendantLikesCount" ma:readOnly="true">
      <xsd:simpleType>
        <xsd:restriction base="dms:Unknown"/>
      </xsd:simpleType>
    </xsd:element>
    <xsd:element name="TopicLastRatedOrLikedBy" ma:index="16" nillable="true" ma:displayName="Letzte Aktualisierung des Themas durch" ma:hidden="true" ma:list="UserInfo" ma:internalName="TopicLastRatedOrLik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9af00-6991-48fd-a463-520f9a7b1f9e" elementFormDefault="qualified">
    <xsd:import namespace="http://schemas.microsoft.com/office/2006/documentManagement/types"/>
    <xsd:import namespace="http://schemas.microsoft.com/office/infopath/2007/PartnerControls"/>
    <xsd:element name="CHZKBCompulsaryArchiving" ma:index="8" ma:displayName="Archivierungspflichtig" ma:default="Nein" ma:format="RadioButtons" ma:internalName="CHZKBCompulsaryArchiving">
      <xsd:simpleType>
        <xsd:restriction base="dms:Choice">
          <xsd:enumeration value="Ja"/>
          <xsd:enumeration value="Nein"/>
        </xsd:restriction>
      </xsd:simpleType>
    </xsd:element>
    <xsd:element name="CHZKBCollabClassification" ma:index="9" ma:displayName="Klassifizierung" ma:default="intern" ma:format="Dropdown" ma:indexed="true" ma:internalName="CHZKBCollabClassification">
      <xsd:simpleType>
        <xsd:restriction base="dms:Choice">
          <xsd:enumeration value="öffentlich"/>
          <xsd:enumeration value="intern"/>
          <xsd:enumeration value="vertraulich"/>
          <xsd:enumeration value="streng vertraulich"/>
        </xsd:restriction>
      </xsd:simpleType>
    </xsd:element>
    <xsd:element name="CHZKBSP2013FrameworkNewPublication" ma:index="10" nillable="true" ma:displayName="Neupublikation" ma:internalName="CHZKBSP2013FrameworkNewPublication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b6af78-53c2-407b-8b76-2fcc407c6fe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7" nillable="true" ma:taxonomy="true" ma:internalName="TaxKeywordTaxHTField" ma:taxonomyFieldName="TaxKeyword" ma:displayName="Unternehmensstichwörter" ma:fieldId="{23f27201-bee3-471e-b2e7-b64fd8b7ca38}" ma:taxonomyMulti="true" ma:sspId="1d9b6674-6eb9-4253-8064-49927d6c427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description="" ma:hidden="true" ma:list="{6f961ffd-bdba-412a-bb13-c593d296dce1}" ma:internalName="TaxCatchAll" ma:showField="CatchAllData" ma:web="c1b6af78-53c2-407b-8b76-2fcc407c6f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9" nillable="true" ma:displayName="Taxonomy Catch All Column1" ma:description="" ma:hidden="true" ma:list="{6f961ffd-bdba-412a-bb13-c593d296dce1}" ma:internalName="TaxCatchAllLabel" ma:readOnly="true" ma:showField="CatchAllDataLabel" ma:web="c1b6af78-53c2-407b-8b76-2fcc407c6f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1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22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F93944-6953-48AA-9278-95DA807D19C3}">
  <ds:schemaRefs>
    <ds:schemaRef ds:uri="http://schemas.microsoft.com/office/2006/documentManagement/types"/>
    <ds:schemaRef ds:uri="c1b6af78-53c2-407b-8b76-2fcc407c6fe4"/>
    <ds:schemaRef ds:uri="http://purl.org/dc/terms/"/>
    <ds:schemaRef ds:uri="http://purl.org/dc/dcmitype/"/>
    <ds:schemaRef ds:uri="http://schemas.microsoft.com/sharepoint/v3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3cd9af00-6991-48fd-a463-520f9a7b1f9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0FC5423-9149-4096-BBEB-4BDF823D682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FA51B3A-76DF-4FCA-BE37-E0CFE481BEA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3003E63-B728-4FB7-8ABA-97AA2E6D5C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cd9af00-6991-48fd-a463-520f9a7b1f9e"/>
    <ds:schemaRef ds:uri="c1b6af78-53c2-407b-8b76-2fcc407c6f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Kollektiv- und Direktanlagen bei Schweizer Vorsorgeeinrichtungen_DE</Template>
  <TotalTime>0</TotalTime>
  <Words>983</Words>
  <Application>Microsoft Macintosh PowerPoint</Application>
  <PresentationFormat>Benutzerdefiniert</PresentationFormat>
  <Paragraphs>186</Paragraphs>
  <Slides>24</Slides>
  <Notes>23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8" baseType="lpstr">
      <vt:lpstr>Futura Book</vt:lpstr>
      <vt:lpstr>Wingdings</vt:lpstr>
      <vt:lpstr>Frutiger for ZKB Light</vt:lpstr>
      <vt:lpstr>Kollektiv- und Direktanlagen bei Schweizer Vorsorgeeinrichtungen_DE</vt:lpstr>
      <vt:lpstr>Kollektiv- und Direktanlagen bei Schweizer Vorsorgeeinrichtungen</vt:lpstr>
      <vt:lpstr>Agenda</vt:lpstr>
      <vt:lpstr>Kollektiv- und Direktanlagen bei  Schweizer Vorsorgeeinrichtungen</vt:lpstr>
      <vt:lpstr>Trend zu Kollektivanlagen. Anlagestiftungen konnten teilweise davon profitieren</vt:lpstr>
      <vt:lpstr>Anlagestiftungen konnten nicht im gleichen Ausmass vom Trend zu Kollektivanlagen profitieren</vt:lpstr>
      <vt:lpstr>Aktien als Haupttreiber grössten Wachstums zwischen  2013–2014 bei Kollektivanlagen</vt:lpstr>
      <vt:lpstr>Aktien Ausland als Haupttreiber des Wachstums bei kollektiven Aktienanlagen</vt:lpstr>
      <vt:lpstr>Anlagestiftungen konnten zulegen bei Aktien Ausland, nicht jedoch bei Aktien Schweiz</vt:lpstr>
      <vt:lpstr>Der AST-Anteil bei Aktien Ausland konnte seit 2007 mehr als verdoppelt werden</vt:lpstr>
      <vt:lpstr>Anlagestiftungen profitierten nicht von der grossen Umschichtung in kollektive Aktienanlagen Schweiz</vt:lpstr>
      <vt:lpstr>Kontinuierliche Anteilsgewinne von Kollektivanlagen zulasten von Direktanlagen bei Obligationen </vt:lpstr>
      <vt:lpstr>Obligationen in Fremdwährungen als Haupttreiber des Wachstums bei kollektiven Obligationenanlagen</vt:lpstr>
      <vt:lpstr>Obligationen in Fremdwährungen dominieren seit 2013 Kollektivanlagen in Obligationen</vt:lpstr>
      <vt:lpstr>AST Anteilsverluste bei Obligationen CHF Inland in einem Segment mit abnehmender Bedeutung </vt:lpstr>
      <vt:lpstr>AST verzeichnen stärkere Anteilsgewinne bei Obligationen CHF Ausland, als andere Kollektivanlagen</vt:lpstr>
      <vt:lpstr>AST verlieren Anteile bei Obligationen Fremdwährungen trotz Trend zu Kollektivanlagen in diesem Segment </vt:lpstr>
      <vt:lpstr>Zwei Drittel der Kollektivanlagen entfallen auf Aktien und Obligationen </vt:lpstr>
      <vt:lpstr>Mehrheitlich Direktanlagen bei Obligationen CH Inland, Immobilien Schweiz und Hypothekardarlehen </vt:lpstr>
      <vt:lpstr>Anlagestiftungen vs. Anlagefonds</vt:lpstr>
      <vt:lpstr>Investierter Anteil in Anlagestiftungen sinkt leicht, bei Anlagefonds hingegen stieg er seit 2010</vt:lpstr>
      <vt:lpstr>Kleinere Kassen investieren rund 30% in Anlagestiftungen</vt:lpstr>
      <vt:lpstr>Der Konzentrationsprozess trifft vor allem kleine Kassen bis  100 Mio. Bilanzsumme </vt:lpstr>
      <vt:lpstr>Kontinuierlich wachsender Anteil in Anlagefonds sowohl bei grossen wie kleinen Kassen</vt:lpstr>
      <vt:lpstr>PowerPoint-Präsentation</vt:lpstr>
    </vt:vector>
  </TitlesOfParts>
  <Manager>LPDDD</Manager>
  <Company>Zürcher Kantonalbank</Company>
  <LinksUpToDate>false</LinksUpToDate>
  <SharedDoc>false</SharedDoc>
  <HyperlinkBase/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Kollektiv- und Direktanlagen bei Schweizer Vorsorgeeinrichtungen</dc:title>
  <dc:creator>Baumann Marcel</dc:creator>
  <cp:keywords>Folien, Präsentation</cp:keywords>
  <dc:description>Format 16:9</dc:description>
  <cp:lastModifiedBy>Roland Kriemler</cp:lastModifiedBy>
  <cp:revision>115</cp:revision>
  <cp:lastPrinted>2017-11-13T13:43:31Z</cp:lastPrinted>
  <dcterms:created xsi:type="dcterms:W3CDTF">2017-11-13T07:15:13Z</dcterms:created>
  <dcterms:modified xsi:type="dcterms:W3CDTF">2017-11-17T12:58:14Z</dcterms:modified>
  <cp:category>Office, PowerPoint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ShapeNamesOnNewSlide">
    <vt:bool>true</vt:bool>
  </property>
  <property fmtid="{D5CDD505-2E9C-101B-9397-08002B2CF9AE}" pid="3" name="PPTitle">
    <vt:lpwstr>Kollektiv- und Direktanlagen bei Schweizer Vorsorgeeinrichtungen</vt:lpwstr>
  </property>
  <property fmtid="{D5CDD505-2E9C-101B-9397-08002B2CF9AE}" pid="4" name="PPSubtitel">
    <vt:lpwstr>Sekundäranalyse aus Pensionskassenstatitistik, KGAST Performanceberichten und Schweizer Pensionskassenstudien</vt:lpwstr>
  </property>
  <property fmtid="{D5CDD505-2E9C-101B-9397-08002B2CF9AE}" pid="5" name="PPAuthor">
    <vt:lpwstr>Marcel Baumann</vt:lpwstr>
  </property>
  <property fmtid="{D5CDD505-2E9C-101B-9397-08002B2CF9AE}" pid="6" name="PPDatum">
    <vt:lpwstr>16.11.2017</vt:lpwstr>
  </property>
  <property fmtid="{D5CDD505-2E9C-101B-9397-08002B2CF9AE}" pid="7" name="PPFooter">
    <vt:lpwstr>Kollektiv- und Direktanlagen bei Schweizer Vorsorgeeinrichtungen | 16.11.2017</vt:lpwstr>
  </property>
  <property fmtid="{D5CDD505-2E9C-101B-9397-08002B2CF9AE}" pid="8" name="PPStempelText">
    <vt:lpwstr/>
  </property>
  <property fmtid="{D5CDD505-2E9C-101B-9397-08002B2CF9AE}" pid="9" name="TemplateType">
    <vt:lpwstr>redfox</vt:lpwstr>
  </property>
  <property fmtid="{D5CDD505-2E9C-101B-9397-08002B2CF9AE}" pid="10" name="TemplateVersion">
    <vt:r8>8.4</vt:r8>
  </property>
  <property fmtid="{D5CDD505-2E9C-101B-9397-08002B2CF9AE}" pid="11" name="PPStempelOpt">
    <vt:i4>1</vt:i4>
  </property>
  <property fmtid="{D5CDD505-2E9C-101B-9397-08002B2CF9AE}" pid="12" name="ContentTypeId">
    <vt:lpwstr>0x010100453230FA4F0A4480A7D4C20E59632440008EE0B57623D2C64992228D0907E827EF</vt:lpwstr>
  </property>
  <property fmtid="{D5CDD505-2E9C-101B-9397-08002B2CF9AE}" pid="13" name="TaxKeyword">
    <vt:lpwstr>2;#Präsentation|af5f2a1b-64ea-4fc6-9148-726fb814fbde;#1;#Folien|f5178b06-e143-45aa-a9bd-dbfbc88eb1f8</vt:lpwstr>
  </property>
  <property fmtid="{D5CDD505-2E9C-101B-9397-08002B2CF9AE}" pid="14" name="_dlc_DocIdItemGuid">
    <vt:lpwstr>c7576b4a-5e94-4e12-8f44-bf1b3dbf0676</vt:lpwstr>
  </property>
</Properties>
</file>